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C41E0E-8C79-46CB-97B8-F3B0EA4B4305}">
  <a:tblStyle styleId="{2DC41E0E-8C79-46CB-97B8-F3B0EA4B43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7F757C4-59E4-4EFA-86AD-D0CCFB376530}" styleName="Table_1">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7C7EBB0-6A7F-441A-B91C-6873AD448FD6}"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5a28e04e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25a28e04e6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25a28e04e6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325a28e04e6_1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5a28e04e6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25a28e04e6_1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5a28e04e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325a28e04e6_1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25a28e04e6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325a28e04e6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25a28e04e6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325a28e04e6_1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25a28e04e6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325a28e04e6_1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25a28e04e6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325a28e04e6_1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25a28e04e6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325a28e04e6_1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25a28e04e6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325a28e04e6_1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25a28e04e6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325a28e04e6_1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c2470f6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32c2470f6d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25a28e04e6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325a28e04e6_1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25a28e04e6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325a28e04e6_1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25a28e04e6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325a28e04e6_1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25a28e04e6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325a28e04e6_1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25a28e04e6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325a28e04e6_1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25a28e04e6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325a28e04e6_1_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25a28e04e6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325a28e04e6_1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25a28e04e6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325a28e04e6_1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25a28e04e6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325a28e04e6_1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25a28e04e6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325a28e04e6_1_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5a28e04e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325a28e04e6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2c2470f6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32c2470f6d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2b52e4eb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32b52e4eb2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2b52e4eb2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32b52e4eb23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2b52e4eb2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32b52e4eb23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25a28e04e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325a28e04e6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5a28e04e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25a28e04e6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5a28e04e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325a28e04e6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5a28e04e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325a28e04e6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5a28e04e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25a28e04e6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5a28e04e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325a28e04e6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25a28e04e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325a28e04e6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i="0" sz="900" u="none" cap="none" strike="noStrike">
                <a:solidFill>
                  <a:srgbClr val="888888"/>
                </a:solidFill>
                <a:latin typeface="Arial"/>
                <a:ea typeface="Arial"/>
                <a:cs typeface="Arial"/>
                <a:sym typeface="Arial"/>
              </a:defRPr>
            </a:lvl1pPr>
            <a:lvl2pPr indent="0" lvl="1" marL="0" marR="0" algn="r">
              <a:spcBef>
                <a:spcPts val="0"/>
              </a:spcBef>
              <a:buNone/>
              <a:defRPr b="0" i="0" sz="900" u="none" cap="none" strike="noStrike">
                <a:solidFill>
                  <a:srgbClr val="888888"/>
                </a:solidFill>
                <a:latin typeface="Arial"/>
                <a:ea typeface="Arial"/>
                <a:cs typeface="Arial"/>
                <a:sym typeface="Arial"/>
              </a:defRPr>
            </a:lvl2pPr>
            <a:lvl3pPr indent="0" lvl="2" marL="0" marR="0" algn="r">
              <a:spcBef>
                <a:spcPts val="0"/>
              </a:spcBef>
              <a:buNone/>
              <a:defRPr b="0" i="0" sz="900" u="none" cap="none" strike="noStrike">
                <a:solidFill>
                  <a:srgbClr val="888888"/>
                </a:solidFill>
                <a:latin typeface="Arial"/>
                <a:ea typeface="Arial"/>
                <a:cs typeface="Arial"/>
                <a:sym typeface="Arial"/>
              </a:defRPr>
            </a:lvl3pPr>
            <a:lvl4pPr indent="0" lvl="3" marL="0" marR="0" algn="r">
              <a:spcBef>
                <a:spcPts val="0"/>
              </a:spcBef>
              <a:buNone/>
              <a:defRPr b="0" i="0" sz="900" u="none" cap="none" strike="noStrike">
                <a:solidFill>
                  <a:srgbClr val="888888"/>
                </a:solidFill>
                <a:latin typeface="Arial"/>
                <a:ea typeface="Arial"/>
                <a:cs typeface="Arial"/>
                <a:sym typeface="Arial"/>
              </a:defRPr>
            </a:lvl4pPr>
            <a:lvl5pPr indent="0" lvl="4" marL="0" marR="0" algn="r">
              <a:spcBef>
                <a:spcPts val="0"/>
              </a:spcBef>
              <a:buNone/>
              <a:defRPr b="0" i="0" sz="900" u="none" cap="none" strike="noStrike">
                <a:solidFill>
                  <a:srgbClr val="888888"/>
                </a:solidFill>
                <a:latin typeface="Arial"/>
                <a:ea typeface="Arial"/>
                <a:cs typeface="Arial"/>
                <a:sym typeface="Arial"/>
              </a:defRPr>
            </a:lvl5pPr>
            <a:lvl6pPr indent="0" lvl="5" marL="0" marR="0" algn="r">
              <a:spcBef>
                <a:spcPts val="0"/>
              </a:spcBef>
              <a:buNone/>
              <a:defRPr b="0" i="0" sz="900" u="none" cap="none" strike="noStrike">
                <a:solidFill>
                  <a:srgbClr val="888888"/>
                </a:solidFill>
                <a:latin typeface="Arial"/>
                <a:ea typeface="Arial"/>
                <a:cs typeface="Arial"/>
                <a:sym typeface="Arial"/>
              </a:defRPr>
            </a:lvl6pPr>
            <a:lvl7pPr indent="0" lvl="6" marL="0" marR="0" algn="r">
              <a:spcBef>
                <a:spcPts val="0"/>
              </a:spcBef>
              <a:buNone/>
              <a:defRPr b="0" i="0" sz="900" u="none" cap="none" strike="noStrike">
                <a:solidFill>
                  <a:srgbClr val="888888"/>
                </a:solidFill>
                <a:latin typeface="Arial"/>
                <a:ea typeface="Arial"/>
                <a:cs typeface="Arial"/>
                <a:sym typeface="Arial"/>
              </a:defRPr>
            </a:lvl7pPr>
            <a:lvl8pPr indent="0" lvl="7" marL="0" marR="0" algn="r">
              <a:spcBef>
                <a:spcPts val="0"/>
              </a:spcBef>
              <a:buNone/>
              <a:defRPr b="0" i="0" sz="900" u="none" cap="none" strike="noStrike">
                <a:solidFill>
                  <a:srgbClr val="888888"/>
                </a:solidFill>
                <a:latin typeface="Arial"/>
                <a:ea typeface="Arial"/>
                <a:cs typeface="Arial"/>
                <a:sym typeface="Arial"/>
              </a:defRPr>
            </a:lvl8pPr>
            <a:lvl9pPr indent="0" lvl="8" marL="0" marR="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7.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84699" y="-457200"/>
            <a:ext cx="1744100" cy="1744100"/>
          </a:xfrm>
          <a:prstGeom prst="rect">
            <a:avLst/>
          </a:prstGeom>
          <a:noFill/>
          <a:ln>
            <a:noFill/>
          </a:ln>
        </p:spPr>
      </p:pic>
      <p:sp>
        <p:nvSpPr>
          <p:cNvPr id="130" name="Google Shape;130;p25"/>
          <p:cNvSpPr txBox="1"/>
          <p:nvPr/>
        </p:nvSpPr>
        <p:spPr>
          <a:xfrm>
            <a:off x="653138" y="1156613"/>
            <a:ext cx="7975500" cy="18009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4500">
                <a:solidFill>
                  <a:srgbClr val="FF6600"/>
                </a:solidFill>
                <a:latin typeface="Times New Roman"/>
                <a:ea typeface="Times New Roman"/>
                <a:cs typeface="Times New Roman"/>
                <a:sym typeface="Times New Roman"/>
              </a:rPr>
              <a:t>Healthcare : </a:t>
            </a:r>
            <a:r>
              <a:rPr b="1" lang="en" sz="4500">
                <a:solidFill>
                  <a:srgbClr val="FF6600"/>
                </a:solidFill>
                <a:latin typeface="Times New Roman"/>
                <a:ea typeface="Times New Roman"/>
                <a:cs typeface="Times New Roman"/>
                <a:sym typeface="Times New Roman"/>
              </a:rPr>
              <a:t>Persistency of a Drug Final Project</a:t>
            </a:r>
            <a:endParaRPr sz="1100">
              <a:latin typeface="Times New Roman"/>
              <a:ea typeface="Times New Roman"/>
              <a:cs typeface="Times New Roman"/>
              <a:sym typeface="Times New Roman"/>
            </a:endParaRPr>
          </a:p>
        </p:txBody>
      </p:sp>
      <p:sp>
        <p:nvSpPr>
          <p:cNvPr id="131" name="Google Shape;131;p25"/>
          <p:cNvSpPr txBox="1"/>
          <p:nvPr/>
        </p:nvSpPr>
        <p:spPr>
          <a:xfrm>
            <a:off x="584238" y="3120163"/>
            <a:ext cx="7975500" cy="5310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3000">
                <a:solidFill>
                  <a:srgbClr val="FF6600"/>
                </a:solidFill>
                <a:latin typeface="Times New Roman"/>
                <a:ea typeface="Times New Roman"/>
                <a:cs typeface="Times New Roman"/>
                <a:sym typeface="Times New Roman"/>
              </a:rPr>
              <a:t>Virtual Internship</a:t>
            </a:r>
            <a:endParaRPr sz="3000">
              <a:latin typeface="Times New Roman"/>
              <a:ea typeface="Times New Roman"/>
              <a:cs typeface="Times New Roman"/>
              <a:sym typeface="Times New Roman"/>
            </a:endParaRPr>
          </a:p>
        </p:txBody>
      </p:sp>
      <p:sp>
        <p:nvSpPr>
          <p:cNvPr id="132" name="Google Shape;132;p25"/>
          <p:cNvSpPr txBox="1"/>
          <p:nvPr/>
        </p:nvSpPr>
        <p:spPr>
          <a:xfrm>
            <a:off x="584238" y="4087513"/>
            <a:ext cx="7975500" cy="5310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3000">
                <a:solidFill>
                  <a:srgbClr val="FF6600"/>
                </a:solidFill>
                <a:latin typeface="Times New Roman"/>
                <a:ea typeface="Times New Roman"/>
                <a:cs typeface="Times New Roman"/>
                <a:sym typeface="Times New Roman"/>
              </a:rPr>
              <a:t>Devin Chau, Ethan Dy, Rohan Khatri</a:t>
            </a:r>
            <a:endParaRPr sz="3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192" name="Google Shape;192;p34"/>
          <p:cNvSpPr txBox="1"/>
          <p:nvPr/>
        </p:nvSpPr>
        <p:spPr>
          <a:xfrm>
            <a:off x="0" y="1295400"/>
            <a:ext cx="160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D3B45"/>
                </a:solidFill>
                <a:highlight>
                  <a:srgbClr val="FFFFFF"/>
                </a:highlight>
                <a:latin typeface="Times New Roman"/>
                <a:ea typeface="Times New Roman"/>
                <a:cs typeface="Times New Roman"/>
                <a:sym typeface="Times New Roman"/>
              </a:rPr>
              <a:t>Disease/Treatment </a:t>
            </a:r>
            <a:endParaRPr>
              <a:solidFill>
                <a:srgbClr val="2D3B45"/>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D3B45"/>
                </a:solidFill>
                <a:highlight>
                  <a:srgbClr val="FFFFFF"/>
                </a:highlight>
                <a:latin typeface="Times New Roman"/>
                <a:ea typeface="Times New Roman"/>
                <a:cs typeface="Times New Roman"/>
                <a:sym typeface="Times New Roman"/>
              </a:rPr>
              <a:t>Factor</a:t>
            </a:r>
            <a:endParaRPr>
              <a:latin typeface="Times New Roman"/>
              <a:ea typeface="Times New Roman"/>
              <a:cs typeface="Times New Roman"/>
              <a:sym typeface="Times New Roman"/>
            </a:endParaRPr>
          </a:p>
        </p:txBody>
      </p:sp>
      <p:graphicFrame>
        <p:nvGraphicFramePr>
          <p:cNvPr id="193" name="Google Shape;193;p34"/>
          <p:cNvGraphicFramePr/>
          <p:nvPr/>
        </p:nvGraphicFramePr>
        <p:xfrm>
          <a:off x="1600200" y="1371600"/>
          <a:ext cx="3000000" cy="3000000"/>
        </p:xfrm>
        <a:graphic>
          <a:graphicData uri="http://schemas.openxmlformats.org/drawingml/2006/table">
            <a:tbl>
              <a:tblPr>
                <a:noFill/>
                <a:tableStyleId>{57C7EBB0-6A7F-441A-B91C-6873AD448FD6}</a:tableStyleId>
              </a:tblPr>
              <a:tblGrid>
                <a:gridCol w="2518475"/>
                <a:gridCol w="5101525"/>
              </a:tblGrid>
              <a:tr h="72390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Comorbidity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Comorbidities are divided into two main categories - Acute and chronic, based on the ICD codes. For chronic disease we are taking complete look back from the first Rx date of NTM therapy and for acute diseases, time period  before the NTM OP Rx with one year lookback has been applied</a:t>
                      </a:r>
                      <a:endParaRPr sz="15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Concomitancy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Concomitant drugs recorded prior to starting with a therapy(within 365 days prior from first rxdate)</a:t>
                      </a:r>
                      <a:endParaRPr sz="1500">
                        <a:solidFill>
                          <a:srgbClr val="2D3B45"/>
                        </a:solidFill>
                        <a:latin typeface="Times New Roman"/>
                        <a:ea typeface="Times New Roman"/>
                        <a:cs typeface="Times New Roman"/>
                        <a:sym typeface="Times New Roman"/>
                      </a:endParaRPr>
                    </a:p>
                  </a:txBody>
                  <a:tcPr marT="19050" marB="19050" marR="19050" marL="19050"/>
                </a:tc>
              </a:tr>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Adherence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Adherence for the therapies</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
        <p:nvSpPr>
          <p:cNvPr id="194" name="Google Shape;194;p3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00" name="Google Shape;200;p3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Understanding</a:t>
            </a:r>
            <a:endParaRPr>
              <a:latin typeface="Times New Roman"/>
              <a:ea typeface="Times New Roman"/>
              <a:cs typeface="Times New Roman"/>
              <a:sym typeface="Times New Roman"/>
            </a:endParaRPr>
          </a:p>
        </p:txBody>
      </p:sp>
      <p:sp>
        <p:nvSpPr>
          <p:cNvPr id="201" name="Google Shape;201;p35"/>
          <p:cNvSpPr txBox="1"/>
          <p:nvPr>
            <p:ph idx="1" type="subTitle"/>
          </p:nvPr>
        </p:nvSpPr>
        <p:spPr>
          <a:xfrm>
            <a:off x="4366325" y="1067700"/>
            <a:ext cx="4758900" cy="4228200"/>
          </a:xfrm>
          <a:prstGeom prst="rect">
            <a:avLst/>
          </a:prstGeom>
          <a:noFill/>
          <a:ln>
            <a:noFill/>
          </a:ln>
        </p:spPr>
        <p:txBody>
          <a:bodyPr anchorCtr="0" anchor="t" bIns="34275" lIns="68575" spcFirstLastPara="1" rIns="68575" wrap="square" tIns="34275">
            <a:noAutofit/>
          </a:bodyPr>
          <a:lstStyle/>
          <a:p>
            <a:pPr indent="-311150" lvl="0" marL="457200" rtl="0" algn="l">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dataset consists of 3424 rows and 69 columns</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Types of Variables</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 sz="1300">
                <a:latin typeface="Times New Roman"/>
                <a:ea typeface="Times New Roman"/>
                <a:cs typeface="Times New Roman"/>
                <a:sym typeface="Times New Roman"/>
              </a:rPr>
              <a:t>Numeric </a:t>
            </a:r>
            <a:r>
              <a:rPr lang="en" sz="1300">
                <a:latin typeface="Times New Roman"/>
                <a:ea typeface="Times New Roman"/>
                <a:cs typeface="Times New Roman"/>
                <a:sym typeface="Times New Roman"/>
              </a:rPr>
              <a:t>(</a:t>
            </a:r>
            <a:r>
              <a:rPr b="1" i="1" lang="en" sz="1300">
                <a:latin typeface="Times New Roman"/>
                <a:ea typeface="Times New Roman"/>
                <a:cs typeface="Times New Roman"/>
                <a:sym typeface="Times New Roman"/>
              </a:rPr>
              <a:t>2</a:t>
            </a:r>
            <a:r>
              <a:rPr lang="en" sz="1300">
                <a:latin typeface="Times New Roman"/>
                <a:ea typeface="Times New Roman"/>
                <a:cs typeface="Times New Roman"/>
                <a:sym typeface="Times New Roman"/>
              </a:rPr>
              <a:t> columns):</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Dexa_Freq_During_Rx</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Count_Of_Risks</a:t>
            </a:r>
            <a:endParaRPr sz="1300">
              <a:latin typeface="Times New Roman"/>
              <a:ea typeface="Times New Roman"/>
              <a:cs typeface="Times New Roman"/>
              <a:sym typeface="Times New Roman"/>
            </a:endParaRPr>
          </a:p>
          <a:p>
            <a:pPr indent="0" lvl="0" marL="137160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 sz="1300">
                <a:latin typeface="Times New Roman"/>
                <a:ea typeface="Times New Roman"/>
                <a:cs typeface="Times New Roman"/>
                <a:sym typeface="Times New Roman"/>
              </a:rPr>
              <a:t>Categorical </a:t>
            </a:r>
            <a:r>
              <a:rPr lang="en" sz="1300">
                <a:latin typeface="Times New Roman"/>
                <a:ea typeface="Times New Roman"/>
                <a:cs typeface="Times New Roman"/>
                <a:sym typeface="Times New Roman"/>
              </a:rPr>
              <a:t>(</a:t>
            </a:r>
            <a:r>
              <a:rPr b="1" i="1" lang="en" sz="1300">
                <a:latin typeface="Times New Roman"/>
                <a:ea typeface="Times New Roman"/>
                <a:cs typeface="Times New Roman"/>
                <a:sym typeface="Times New Roman"/>
              </a:rPr>
              <a:t>67</a:t>
            </a:r>
            <a:r>
              <a:rPr lang="en" sz="1300">
                <a:latin typeface="Times New Roman"/>
                <a:ea typeface="Times New Roman"/>
                <a:cs typeface="Times New Roman"/>
                <a:sym typeface="Times New Roman"/>
              </a:rPr>
              <a:t> columns):</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Examples: Persistency_Flag, Gender, Ntm_Speciality, etc</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Many are binary flags (Y/N, etc.), while some have multiple categories (e.g., Ntm_Speciality has 36)</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lang="en" sz="1300"/>
              <a:t>Multiple columns (such as Risk_Segment_During_Rx, Change_T_Score, etc.) contain a large number of “Unknown” entries. This shows hidden missing data that could influence model training and interpretation</a:t>
            </a:r>
            <a:endParaRPr sz="1300">
              <a:latin typeface="Times New Roman"/>
              <a:ea typeface="Times New Roman"/>
              <a:cs typeface="Times New Roman"/>
              <a:sym typeface="Times New Roman"/>
            </a:endParaRPr>
          </a:p>
        </p:txBody>
      </p:sp>
      <p:pic>
        <p:nvPicPr>
          <p:cNvPr id="202" name="Google Shape;202;p35"/>
          <p:cNvPicPr preferRelativeResize="0"/>
          <p:nvPr/>
        </p:nvPicPr>
        <p:blipFill>
          <a:blip r:embed="rId3">
            <a:alphaModFix/>
          </a:blip>
          <a:stretch>
            <a:fillRect/>
          </a:stretch>
        </p:blipFill>
        <p:spPr>
          <a:xfrm>
            <a:off x="0" y="938399"/>
            <a:ext cx="4366323" cy="4228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08" name="Google Shape;208;p3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Understanding</a:t>
            </a:r>
            <a:endParaRPr>
              <a:latin typeface="Times New Roman"/>
              <a:ea typeface="Times New Roman"/>
              <a:cs typeface="Times New Roman"/>
              <a:sym typeface="Times New Roman"/>
            </a:endParaRPr>
          </a:p>
        </p:txBody>
      </p:sp>
      <p:sp>
        <p:nvSpPr>
          <p:cNvPr id="209" name="Google Shape;209;p36"/>
          <p:cNvSpPr txBox="1"/>
          <p:nvPr>
            <p:ph idx="1" type="subTitle"/>
          </p:nvPr>
        </p:nvSpPr>
        <p:spPr>
          <a:xfrm>
            <a:off x="4366325" y="1296300"/>
            <a:ext cx="4758900" cy="4228200"/>
          </a:xfrm>
          <a:prstGeom prst="rect">
            <a:avLst/>
          </a:prstGeom>
          <a:noFill/>
          <a:ln>
            <a:noFill/>
          </a:ln>
        </p:spPr>
        <p:txBody>
          <a:bodyPr anchorCtr="0" anchor="t" bIns="34275" lIns="68575" spcFirstLastPara="1" rIns="68575" wrap="square" tIns="34275">
            <a:noAutofit/>
          </a:bodyPr>
          <a:lstStyle/>
          <a:p>
            <a:pPr indent="-317500" lvl="0" marL="457200" rtl="0" algn="l">
              <a:lnSpc>
                <a:spcPct val="115000"/>
              </a:lnSpc>
              <a:spcBef>
                <a:spcPts val="0"/>
              </a:spcBef>
              <a:spcAft>
                <a:spcPts val="0"/>
              </a:spcAft>
              <a:buSzPts val="1400"/>
              <a:buChar char="●"/>
            </a:pPr>
            <a:r>
              <a:rPr lang="en" sz="1400"/>
              <a:t>Hidden “Unknown” Data</a:t>
            </a:r>
            <a:endParaRPr sz="1400"/>
          </a:p>
          <a:p>
            <a:pPr indent="-317500" lvl="1" marL="914400" rtl="0" algn="l">
              <a:lnSpc>
                <a:spcPct val="115000"/>
              </a:lnSpc>
              <a:spcBef>
                <a:spcPts val="0"/>
              </a:spcBef>
              <a:spcAft>
                <a:spcPts val="0"/>
              </a:spcAft>
              <a:buSzPts val="1400"/>
              <a:buChar char="○"/>
            </a:pPr>
            <a:r>
              <a:rPr lang="en" sz="1400"/>
              <a:t>Some columns use the string "Unknown" instead of NaN. Like, Risk_Segment_During_Rx, Change_T_Score, and others have a lot of "Unknown" entries</a:t>
            </a:r>
            <a:endParaRPr sz="1400"/>
          </a:p>
          <a:p>
            <a:pPr indent="-317500" lvl="0" marL="457200" rtl="0" algn="l">
              <a:lnSpc>
                <a:spcPct val="115000"/>
              </a:lnSpc>
              <a:spcBef>
                <a:spcPts val="0"/>
              </a:spcBef>
              <a:spcAft>
                <a:spcPts val="0"/>
              </a:spcAft>
              <a:buSzPts val="1400"/>
              <a:buChar char="●"/>
            </a:pPr>
            <a:r>
              <a:rPr lang="en" sz="1400"/>
              <a:t>Outliers:</a:t>
            </a:r>
            <a:endParaRPr sz="1400"/>
          </a:p>
          <a:p>
            <a:pPr indent="-317500" lvl="1" marL="914400" rtl="0" algn="l">
              <a:lnSpc>
                <a:spcPct val="115000"/>
              </a:lnSpc>
              <a:spcBef>
                <a:spcPts val="0"/>
              </a:spcBef>
              <a:spcAft>
                <a:spcPts val="0"/>
              </a:spcAft>
              <a:buSzPts val="1400"/>
              <a:buChar char="○"/>
            </a:pPr>
            <a:r>
              <a:rPr lang="en" sz="1400"/>
              <a:t>Two numeric variables, Dexa_Freq_During_Rx and Count_Of_Risks, have outliers:</a:t>
            </a:r>
            <a:endParaRPr sz="1400"/>
          </a:p>
          <a:p>
            <a:pPr indent="-317500" lvl="2" marL="1371600" rtl="0" algn="l">
              <a:lnSpc>
                <a:spcPct val="115000"/>
              </a:lnSpc>
              <a:spcBef>
                <a:spcPts val="0"/>
              </a:spcBef>
              <a:spcAft>
                <a:spcPts val="0"/>
              </a:spcAft>
              <a:buSzPts val="1400"/>
              <a:buChar char="■"/>
            </a:pPr>
            <a:r>
              <a:rPr lang="en"/>
              <a:t>Dexa_Freq_During_Rx shows </a:t>
            </a:r>
            <a:r>
              <a:rPr b="1" i="1" lang="en"/>
              <a:t>460 </a:t>
            </a:r>
            <a:r>
              <a:rPr lang="en"/>
              <a:t>outliers (based on the Interquartile Range method)</a:t>
            </a:r>
            <a:endParaRPr/>
          </a:p>
          <a:p>
            <a:pPr indent="-317500" lvl="2" marL="1371600" rtl="0" algn="l">
              <a:lnSpc>
                <a:spcPct val="115000"/>
              </a:lnSpc>
              <a:spcBef>
                <a:spcPts val="0"/>
              </a:spcBef>
              <a:spcAft>
                <a:spcPts val="0"/>
              </a:spcAft>
              <a:buSzPts val="1400"/>
              <a:buChar char="■"/>
            </a:pPr>
            <a:r>
              <a:rPr lang="en"/>
              <a:t>Count_Of_Risks shows </a:t>
            </a:r>
            <a:r>
              <a:rPr b="1" i="1" lang="en"/>
              <a:t>8</a:t>
            </a:r>
            <a:r>
              <a:rPr b="1" lang="en"/>
              <a:t> </a:t>
            </a:r>
            <a:r>
              <a:rPr lang="en"/>
              <a:t>outliers (also IQR-based)</a:t>
            </a:r>
            <a:endParaRPr/>
          </a:p>
          <a:p>
            <a:pPr indent="0" lvl="0" marL="0" rtl="0" algn="l">
              <a:lnSpc>
                <a:spcPct val="115000"/>
              </a:lnSpc>
              <a:spcBef>
                <a:spcPts val="0"/>
              </a:spcBef>
              <a:spcAft>
                <a:spcPts val="0"/>
              </a:spcAft>
              <a:buNone/>
            </a:pPr>
            <a:r>
              <a:t/>
            </a:r>
            <a:endParaRPr sz="1400"/>
          </a:p>
          <a:p>
            <a:pPr indent="0" lvl="0" marL="0" rtl="0" algn="l">
              <a:lnSpc>
                <a:spcPct val="150000"/>
              </a:lnSpc>
              <a:spcBef>
                <a:spcPts val="0"/>
              </a:spcBef>
              <a:spcAft>
                <a:spcPts val="0"/>
              </a:spcAft>
              <a:buNone/>
            </a:pPr>
            <a:r>
              <a:t/>
            </a:r>
            <a:endParaRPr b="1" sz="1400">
              <a:solidFill>
                <a:schemeClr val="accent2"/>
              </a:solidFill>
              <a:latin typeface="Times New Roman"/>
              <a:ea typeface="Times New Roman"/>
              <a:cs typeface="Times New Roman"/>
              <a:sym typeface="Times New Roman"/>
            </a:endParaRPr>
          </a:p>
        </p:txBody>
      </p:sp>
      <p:pic>
        <p:nvPicPr>
          <p:cNvPr id="210" name="Google Shape;210;p36"/>
          <p:cNvPicPr preferRelativeResize="0"/>
          <p:nvPr/>
        </p:nvPicPr>
        <p:blipFill>
          <a:blip r:embed="rId3">
            <a:alphaModFix/>
          </a:blip>
          <a:stretch>
            <a:fillRect/>
          </a:stretch>
        </p:blipFill>
        <p:spPr>
          <a:xfrm>
            <a:off x="0" y="938976"/>
            <a:ext cx="4366323" cy="4228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16" name="Google Shape;216;p37"/>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17" name="Google Shape;217;p37"/>
          <p:cNvPicPr preferRelativeResize="0"/>
          <p:nvPr/>
        </p:nvPicPr>
        <p:blipFill>
          <a:blip r:embed="rId3">
            <a:alphaModFix/>
          </a:blip>
          <a:stretch>
            <a:fillRect/>
          </a:stretch>
        </p:blipFill>
        <p:spPr>
          <a:xfrm>
            <a:off x="0" y="982620"/>
            <a:ext cx="9144000" cy="973455"/>
          </a:xfrm>
          <a:prstGeom prst="rect">
            <a:avLst/>
          </a:prstGeom>
          <a:noFill/>
          <a:ln>
            <a:noFill/>
          </a:ln>
        </p:spPr>
      </p:pic>
      <p:sp>
        <p:nvSpPr>
          <p:cNvPr id="218" name="Google Shape;218;p37"/>
          <p:cNvSpPr txBox="1"/>
          <p:nvPr/>
        </p:nvSpPr>
        <p:spPr>
          <a:xfrm>
            <a:off x="20925" y="2051550"/>
            <a:ext cx="9144000" cy="565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MinMaxScaler was used to normalize numerical columns, bringing all variables to a common scale and ensuring equal contribution to the model.</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Feature Scaling:</a:t>
            </a:r>
            <a:endParaRPr b="1"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Scaled numerical features using MinMaxScaler to normalize their range, ensuring model fairness.</a:t>
            </a:r>
            <a:endParaRPr sz="1300">
              <a:solidFill>
                <a:schemeClr val="dk1"/>
              </a:solidFill>
              <a:latin typeface="Times New Roman"/>
              <a:ea typeface="Times New Roman"/>
              <a:cs typeface="Times New Roman"/>
              <a:sym typeface="Times New Roman"/>
            </a:endParaRPr>
          </a:p>
        </p:txBody>
      </p:sp>
      <p:pic>
        <p:nvPicPr>
          <p:cNvPr id="219" name="Google Shape;219;p37"/>
          <p:cNvPicPr preferRelativeResize="0"/>
          <p:nvPr/>
        </p:nvPicPr>
        <p:blipFill>
          <a:blip r:embed="rId4">
            <a:alphaModFix/>
          </a:blip>
          <a:stretch>
            <a:fillRect/>
          </a:stretch>
        </p:blipFill>
        <p:spPr>
          <a:xfrm>
            <a:off x="45000" y="3150275"/>
            <a:ext cx="9095851" cy="508525"/>
          </a:xfrm>
          <a:prstGeom prst="rect">
            <a:avLst/>
          </a:prstGeom>
          <a:noFill/>
          <a:ln>
            <a:noFill/>
          </a:ln>
        </p:spPr>
      </p:pic>
      <p:sp>
        <p:nvSpPr>
          <p:cNvPr id="220" name="Google Shape;220;p37"/>
          <p:cNvSpPr txBox="1"/>
          <p:nvPr/>
        </p:nvSpPr>
        <p:spPr>
          <a:xfrm>
            <a:off x="20925" y="3662225"/>
            <a:ext cx="9144000" cy="565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Duplicate rows were detected based on the 'PatientID' column to prevent skewed analyses, and they were logged for further review.</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Columns were standardized to appropriate data types, reducing potential errors during analysis.</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26" name="Google Shape;226;p38"/>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sp>
        <p:nvSpPr>
          <p:cNvPr id="227" name="Google Shape;227;p38"/>
          <p:cNvSpPr txBox="1"/>
          <p:nvPr/>
        </p:nvSpPr>
        <p:spPr>
          <a:xfrm>
            <a:off x="136075" y="1906800"/>
            <a:ext cx="87924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Outlier Handling: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a:t>
            </a:r>
            <a:r>
              <a:rPr lang="en" sz="1500">
                <a:solidFill>
                  <a:schemeClr val="dk1"/>
                </a:solidFill>
                <a:latin typeface="Times New Roman"/>
                <a:ea typeface="Times New Roman"/>
                <a:cs typeface="Times New Roman"/>
                <a:sym typeface="Times New Roman"/>
              </a:rPr>
              <a:t>emoved outliers from the Dexa_Freq_During_Rx column by excluding entries where its value was zero.</a:t>
            </a:r>
            <a:endParaRPr sz="1500">
              <a:solidFill>
                <a:schemeClr val="dk1"/>
              </a:solidFill>
              <a:latin typeface="Times New Roman"/>
              <a:ea typeface="Times New Roman"/>
              <a:cs typeface="Times New Roman"/>
              <a:sym typeface="Times New Roman"/>
            </a:endParaRPr>
          </a:p>
        </p:txBody>
      </p:sp>
      <p:pic>
        <p:nvPicPr>
          <p:cNvPr id="228" name="Google Shape;228;p38"/>
          <p:cNvPicPr preferRelativeResize="0"/>
          <p:nvPr/>
        </p:nvPicPr>
        <p:blipFill>
          <a:blip r:embed="rId3">
            <a:alphaModFix/>
          </a:blip>
          <a:stretch>
            <a:fillRect/>
          </a:stretch>
        </p:blipFill>
        <p:spPr>
          <a:xfrm>
            <a:off x="0" y="1220100"/>
            <a:ext cx="9144001" cy="711900"/>
          </a:xfrm>
          <a:prstGeom prst="rect">
            <a:avLst/>
          </a:prstGeom>
          <a:noFill/>
          <a:ln>
            <a:noFill/>
          </a:ln>
        </p:spPr>
      </p:pic>
      <p:pic>
        <p:nvPicPr>
          <p:cNvPr id="229" name="Google Shape;229;p38"/>
          <p:cNvPicPr preferRelativeResize="0"/>
          <p:nvPr/>
        </p:nvPicPr>
        <p:blipFill>
          <a:blip r:embed="rId4">
            <a:alphaModFix/>
          </a:blip>
          <a:stretch>
            <a:fillRect/>
          </a:stretch>
        </p:blipFill>
        <p:spPr>
          <a:xfrm>
            <a:off x="0" y="3048912"/>
            <a:ext cx="9144001" cy="954676"/>
          </a:xfrm>
          <a:prstGeom prst="rect">
            <a:avLst/>
          </a:prstGeom>
          <a:noFill/>
          <a:ln>
            <a:noFill/>
          </a:ln>
        </p:spPr>
      </p:pic>
      <p:sp>
        <p:nvSpPr>
          <p:cNvPr id="230" name="Google Shape;230;p38"/>
          <p:cNvSpPr txBox="1"/>
          <p:nvPr/>
        </p:nvSpPr>
        <p:spPr>
          <a:xfrm>
            <a:off x="136075" y="4116600"/>
            <a:ext cx="87924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Binary Encoding: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a:t>
            </a:r>
            <a:r>
              <a:rPr lang="en" sz="1500">
                <a:solidFill>
                  <a:schemeClr val="dk1"/>
                </a:solidFill>
                <a:latin typeface="Times New Roman"/>
                <a:ea typeface="Times New Roman"/>
                <a:cs typeface="Times New Roman"/>
                <a:sym typeface="Times New Roman"/>
              </a:rPr>
              <a:t>onverted categorical binary values ('N' and 'Y') into numerical representations (0 and 1), ensuring compatibility with classifier models.</a:t>
            </a:r>
            <a:endParaRPr b="1" sz="15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36" name="Google Shape;236;p39"/>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37" name="Google Shape;237;p39"/>
          <p:cNvPicPr preferRelativeResize="0"/>
          <p:nvPr/>
        </p:nvPicPr>
        <p:blipFill>
          <a:blip r:embed="rId3">
            <a:alphaModFix/>
          </a:blip>
          <a:stretch>
            <a:fillRect/>
          </a:stretch>
        </p:blipFill>
        <p:spPr>
          <a:xfrm>
            <a:off x="0" y="991500"/>
            <a:ext cx="9144001" cy="2673400"/>
          </a:xfrm>
          <a:prstGeom prst="rect">
            <a:avLst/>
          </a:prstGeom>
          <a:noFill/>
          <a:ln>
            <a:noFill/>
          </a:ln>
        </p:spPr>
      </p:pic>
      <p:sp>
        <p:nvSpPr>
          <p:cNvPr id="238" name="Google Shape;238;p39"/>
          <p:cNvSpPr txBox="1"/>
          <p:nvPr/>
        </p:nvSpPr>
        <p:spPr>
          <a:xfrm>
            <a:off x="136075" y="3735600"/>
            <a:ext cx="87924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Outlier Handling:</a:t>
            </a:r>
            <a:endParaRPr b="1"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Applied the IQR method to cap extreme values within acceptable ranges, addressing potential data skew.</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44" name="Google Shape;244;p40"/>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45" name="Google Shape;245;p40"/>
          <p:cNvPicPr preferRelativeResize="0"/>
          <p:nvPr/>
        </p:nvPicPr>
        <p:blipFill>
          <a:blip r:embed="rId3">
            <a:alphaModFix/>
          </a:blip>
          <a:stretch>
            <a:fillRect/>
          </a:stretch>
        </p:blipFill>
        <p:spPr>
          <a:xfrm>
            <a:off x="0" y="1067700"/>
            <a:ext cx="9144000" cy="1619750"/>
          </a:xfrm>
          <a:prstGeom prst="rect">
            <a:avLst/>
          </a:prstGeom>
          <a:noFill/>
          <a:ln>
            <a:noFill/>
          </a:ln>
        </p:spPr>
      </p:pic>
      <p:sp>
        <p:nvSpPr>
          <p:cNvPr id="246" name="Google Shape;246;p40"/>
          <p:cNvSpPr txBox="1"/>
          <p:nvPr/>
        </p:nvSpPr>
        <p:spPr>
          <a:xfrm>
            <a:off x="121000" y="2839850"/>
            <a:ext cx="86085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Risk Level Encoding: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a:t>
            </a:r>
            <a:r>
              <a:rPr lang="en" sz="1500">
                <a:solidFill>
                  <a:schemeClr val="dk1"/>
                </a:solidFill>
                <a:latin typeface="Times New Roman"/>
                <a:ea typeface="Times New Roman"/>
                <a:cs typeface="Times New Roman"/>
                <a:sym typeface="Times New Roman"/>
              </a:rPr>
              <a:t>ategorized patient risk levels into bins such as 'None', 'Low', 'Moderate', and 'High' based on Count_Of_Risks values, enabling targeted risk analysis.</a:t>
            </a:r>
            <a:endParaRPr sz="15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52" name="Google Shape;252;p41"/>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253" name="Google Shape;253;p41"/>
          <p:cNvSpPr txBox="1"/>
          <p:nvPr/>
        </p:nvSpPr>
        <p:spPr>
          <a:xfrm>
            <a:off x="152400" y="838200"/>
            <a:ext cx="8629500" cy="43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During the exploratory data analysis (EDA), we performed the following steps: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Data Visualization</a:t>
            </a:r>
            <a:r>
              <a:rPr lang="en">
                <a:solidFill>
                  <a:schemeClr val="dk1"/>
                </a:solidFill>
                <a:latin typeface="Times New Roman"/>
                <a:ea typeface="Times New Roman"/>
                <a:cs typeface="Times New Roman"/>
                <a:sym typeface="Times New Roman"/>
              </a:rPr>
              <a:t>: Visualized distributions of numerical features such as Dexa_Freq_During_Rx and Count_Of_Risks.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Histograms showed high skewness in Dexa_Freq_During_Rx, leading to the decision to apply log transformation for normalization</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Correlation Analysis</a:t>
            </a:r>
            <a:r>
              <a:rPr lang="en">
                <a:solidFill>
                  <a:schemeClr val="dk1"/>
                </a:solidFill>
                <a:latin typeface="Times New Roman"/>
                <a:ea typeface="Times New Roman"/>
                <a:cs typeface="Times New Roman"/>
                <a:sym typeface="Times New Roman"/>
              </a:rPr>
              <a:t>: Calculated correlations between numerical variables. Count_Of_Risks showed a moderate correlation with the target variable Persistency_Flag</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Categorical Feature Inspection</a:t>
            </a:r>
            <a:r>
              <a:rPr lang="en">
                <a:solidFill>
                  <a:schemeClr val="dk1"/>
                </a:solidFill>
                <a:latin typeface="Times New Roman"/>
                <a:ea typeface="Times New Roman"/>
                <a:cs typeface="Times New Roman"/>
                <a:sym typeface="Times New Roman"/>
              </a:rPr>
              <a:t>: Explored distributions for categorical variables like Ntm_Speciality and Gender. Identified the imbalanced classes in Ntm_Speciality which could maybe lead to overfitting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Outlier Detection</a:t>
            </a:r>
            <a:r>
              <a:rPr lang="en">
                <a:solidFill>
                  <a:schemeClr val="dk1"/>
                </a:solidFill>
                <a:latin typeface="Times New Roman"/>
                <a:ea typeface="Times New Roman"/>
                <a:cs typeface="Times New Roman"/>
                <a:sym typeface="Times New Roman"/>
              </a:rPr>
              <a:t>: Used the Interquartile Range (IQR) method to detect outliers. Dexa_Freq_During_Rx had 460 extreme values,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while Count_Of_Risks had 8 outliers (addressed using capping methods)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Handling Missing Values</a:t>
            </a:r>
            <a:r>
              <a:rPr lang="en">
                <a:solidFill>
                  <a:schemeClr val="dk1"/>
                </a:solidFill>
                <a:latin typeface="Times New Roman"/>
                <a:ea typeface="Times New Roman"/>
                <a:cs typeface="Times New Roman"/>
                <a:sym typeface="Times New Roman"/>
              </a:rPr>
              <a:t>: Discovered multiple columns with the value "Unknown" instead of NaNs, indicating hidden missing data. Handled as separate categories</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59" name="Google Shape;259;p42"/>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60" name="Google Shape;260;p42"/>
          <p:cNvPicPr preferRelativeResize="0"/>
          <p:nvPr/>
        </p:nvPicPr>
        <p:blipFill>
          <a:blip r:embed="rId3">
            <a:alphaModFix/>
          </a:blip>
          <a:stretch>
            <a:fillRect/>
          </a:stretch>
        </p:blipFill>
        <p:spPr>
          <a:xfrm>
            <a:off x="0" y="1067700"/>
            <a:ext cx="5297955" cy="3923399"/>
          </a:xfrm>
          <a:prstGeom prst="rect">
            <a:avLst/>
          </a:prstGeom>
          <a:noFill/>
          <a:ln>
            <a:noFill/>
          </a:ln>
        </p:spPr>
      </p:pic>
      <p:sp>
        <p:nvSpPr>
          <p:cNvPr id="261" name="Google Shape;261;p42"/>
          <p:cNvSpPr txBox="1"/>
          <p:nvPr/>
        </p:nvSpPr>
        <p:spPr>
          <a:xfrm>
            <a:off x="5474250" y="1078100"/>
            <a:ext cx="3527400" cy="39234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As we can see, most people tend to have 0-2 counts of risk in total, which is good to see. It is better to see less counts of risks in comparison to the higher numbers.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67" name="Google Shape;267;p43"/>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68" name="Google Shape;268;p43"/>
          <p:cNvPicPr preferRelativeResize="0"/>
          <p:nvPr/>
        </p:nvPicPr>
        <p:blipFill>
          <a:blip r:embed="rId3">
            <a:alphaModFix/>
          </a:blip>
          <a:stretch>
            <a:fillRect/>
          </a:stretch>
        </p:blipFill>
        <p:spPr>
          <a:xfrm>
            <a:off x="0" y="973450"/>
            <a:ext cx="4628772" cy="3066824"/>
          </a:xfrm>
          <a:prstGeom prst="rect">
            <a:avLst/>
          </a:prstGeom>
          <a:noFill/>
          <a:ln>
            <a:noFill/>
          </a:ln>
        </p:spPr>
      </p:pic>
      <p:pic>
        <p:nvPicPr>
          <p:cNvPr id="269" name="Google Shape;269;p43"/>
          <p:cNvPicPr preferRelativeResize="0"/>
          <p:nvPr/>
        </p:nvPicPr>
        <p:blipFill>
          <a:blip r:embed="rId4">
            <a:alphaModFix/>
          </a:blip>
          <a:stretch>
            <a:fillRect/>
          </a:stretch>
        </p:blipFill>
        <p:spPr>
          <a:xfrm>
            <a:off x="4572000" y="1020575"/>
            <a:ext cx="4503699" cy="2972575"/>
          </a:xfrm>
          <a:prstGeom prst="rect">
            <a:avLst/>
          </a:prstGeom>
          <a:noFill/>
          <a:ln>
            <a:noFill/>
          </a:ln>
        </p:spPr>
      </p:pic>
      <p:sp>
        <p:nvSpPr>
          <p:cNvPr id="270" name="Google Shape;270;p43"/>
          <p:cNvSpPr txBox="1"/>
          <p:nvPr/>
        </p:nvSpPr>
        <p:spPr>
          <a:xfrm>
            <a:off x="272150" y="4207750"/>
            <a:ext cx="8698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This is what the distribution looks like without the outlier of 0</a:t>
            </a:r>
            <a:endParaRPr sz="1800">
              <a:latin typeface="Times New Roman"/>
              <a:ea typeface="Times New Roman"/>
              <a:cs typeface="Times New Roman"/>
              <a:sym typeface="Times New Roman"/>
            </a:endParaRPr>
          </a:p>
        </p:txBody>
      </p:sp>
      <p:sp>
        <p:nvSpPr>
          <p:cNvPr id="271" name="Google Shape;271;p43"/>
          <p:cNvSpPr/>
          <p:nvPr/>
        </p:nvSpPr>
        <p:spPr>
          <a:xfrm>
            <a:off x="4239150" y="2491150"/>
            <a:ext cx="554700" cy="397800"/>
          </a:xfrm>
          <a:prstGeom prst="rightArrow">
            <a:avLst>
              <a:gd fmla="val 50000" name="adj1"/>
              <a:gd fmla="val 50000" name="adj2"/>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6" name="Shape 136"/>
        <p:cNvGrpSpPr/>
        <p:nvPr/>
      </p:nvGrpSpPr>
      <p:grpSpPr>
        <a:xfrm>
          <a:off x="0" y="0"/>
          <a:ext cx="0" cy="0"/>
          <a:chOff x="0" y="0"/>
          <a:chExt cx="0" cy="0"/>
        </a:xfrm>
      </p:grpSpPr>
      <p:pic>
        <p:nvPicPr>
          <p:cNvPr id="137" name="Google Shape;137;p26"/>
          <p:cNvPicPr preferRelativeResize="0"/>
          <p:nvPr/>
        </p:nvPicPr>
        <p:blipFill rotWithShape="1">
          <a:blip r:embed="rId3">
            <a:alphaModFix/>
          </a:blip>
          <a:srcRect b="0" l="0" r="0" t="0"/>
          <a:stretch/>
        </p:blipFill>
        <p:spPr>
          <a:xfrm>
            <a:off x="84699" y="-457200"/>
            <a:ext cx="1744100" cy="1744100"/>
          </a:xfrm>
          <a:prstGeom prst="rect">
            <a:avLst/>
          </a:prstGeom>
          <a:noFill/>
          <a:ln>
            <a:noFill/>
          </a:ln>
        </p:spPr>
      </p:pic>
      <p:sp>
        <p:nvSpPr>
          <p:cNvPr id="138" name="Google Shape;138;p26"/>
          <p:cNvSpPr txBox="1"/>
          <p:nvPr/>
        </p:nvSpPr>
        <p:spPr>
          <a:xfrm>
            <a:off x="253075" y="1639625"/>
            <a:ext cx="7691400" cy="26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rPr>
              <a:t>https://github.com/ethan05d/DataGlacier-Internship/tree/main/Week%2013</a:t>
            </a:r>
            <a:endParaRPr sz="2100">
              <a:solidFill>
                <a:schemeClr val="lt1"/>
              </a:solidFill>
            </a:endParaRPr>
          </a:p>
        </p:txBody>
      </p:sp>
      <p:sp>
        <p:nvSpPr>
          <p:cNvPr id="139" name="Google Shape;139;p26"/>
          <p:cNvSpPr txBox="1"/>
          <p:nvPr/>
        </p:nvSpPr>
        <p:spPr>
          <a:xfrm>
            <a:off x="253075" y="979325"/>
            <a:ext cx="7262400" cy="6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rPr>
              <a:t>GitHub Repo</a:t>
            </a:r>
            <a:endParaRPr sz="21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77" name="Google Shape;277;p44"/>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78" name="Google Shape;278;p44"/>
          <p:cNvPicPr preferRelativeResize="0"/>
          <p:nvPr/>
        </p:nvPicPr>
        <p:blipFill>
          <a:blip r:embed="rId3">
            <a:alphaModFix/>
          </a:blip>
          <a:stretch>
            <a:fillRect/>
          </a:stretch>
        </p:blipFill>
        <p:spPr>
          <a:xfrm>
            <a:off x="152400" y="1067700"/>
            <a:ext cx="5261332" cy="3923399"/>
          </a:xfrm>
          <a:prstGeom prst="rect">
            <a:avLst/>
          </a:prstGeom>
          <a:noFill/>
          <a:ln>
            <a:noFill/>
          </a:ln>
        </p:spPr>
      </p:pic>
      <p:sp>
        <p:nvSpPr>
          <p:cNvPr id="279" name="Google Shape;279;p44"/>
          <p:cNvSpPr txBox="1"/>
          <p:nvPr/>
        </p:nvSpPr>
        <p:spPr>
          <a:xfrm>
            <a:off x="5704550" y="1067700"/>
            <a:ext cx="3000000" cy="28014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The largest proportion of patients reported in this dataset belongs to the older age group, specifically those aged &gt;75.</a:t>
            </a:r>
            <a:endParaRPr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85" name="Google Shape;285;p45"/>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86" name="Google Shape;286;p45"/>
          <p:cNvPicPr preferRelativeResize="0"/>
          <p:nvPr/>
        </p:nvPicPr>
        <p:blipFill>
          <a:blip r:embed="rId3">
            <a:alphaModFix/>
          </a:blip>
          <a:stretch>
            <a:fillRect/>
          </a:stretch>
        </p:blipFill>
        <p:spPr>
          <a:xfrm>
            <a:off x="152400" y="1067700"/>
            <a:ext cx="5301643" cy="3923400"/>
          </a:xfrm>
          <a:prstGeom prst="rect">
            <a:avLst/>
          </a:prstGeom>
          <a:noFill/>
          <a:ln>
            <a:noFill/>
          </a:ln>
        </p:spPr>
      </p:pic>
      <p:sp>
        <p:nvSpPr>
          <p:cNvPr id="287" name="Google Shape;287;p45"/>
          <p:cNvSpPr txBox="1"/>
          <p:nvPr/>
        </p:nvSpPr>
        <p:spPr>
          <a:xfrm>
            <a:off x="5756850" y="1067700"/>
            <a:ext cx="30000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Northeast and West seem to be severely underreported as compared to Midwest and South Region</a:t>
            </a: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93" name="Google Shape;293;p46"/>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94" name="Google Shape;294;p46"/>
          <p:cNvPicPr preferRelativeResize="0"/>
          <p:nvPr/>
        </p:nvPicPr>
        <p:blipFill>
          <a:blip r:embed="rId3">
            <a:alphaModFix/>
          </a:blip>
          <a:stretch>
            <a:fillRect/>
          </a:stretch>
        </p:blipFill>
        <p:spPr>
          <a:xfrm>
            <a:off x="47725" y="998298"/>
            <a:ext cx="4254549" cy="3942150"/>
          </a:xfrm>
          <a:prstGeom prst="rect">
            <a:avLst/>
          </a:prstGeom>
          <a:noFill/>
          <a:ln>
            <a:noFill/>
          </a:ln>
        </p:spPr>
      </p:pic>
      <p:pic>
        <p:nvPicPr>
          <p:cNvPr id="295" name="Google Shape;295;p46"/>
          <p:cNvPicPr preferRelativeResize="0"/>
          <p:nvPr/>
        </p:nvPicPr>
        <p:blipFill>
          <a:blip r:embed="rId4">
            <a:alphaModFix/>
          </a:blip>
          <a:stretch>
            <a:fillRect/>
          </a:stretch>
        </p:blipFill>
        <p:spPr>
          <a:xfrm>
            <a:off x="4406950" y="1067700"/>
            <a:ext cx="4584649" cy="38727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01" name="Google Shape;301;p47"/>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02" name="Google Shape;302;p47"/>
          <p:cNvPicPr preferRelativeResize="0"/>
          <p:nvPr/>
        </p:nvPicPr>
        <p:blipFill>
          <a:blip r:embed="rId3">
            <a:alphaModFix/>
          </a:blip>
          <a:stretch>
            <a:fillRect/>
          </a:stretch>
        </p:blipFill>
        <p:spPr>
          <a:xfrm>
            <a:off x="0" y="1048050"/>
            <a:ext cx="4396150" cy="3257249"/>
          </a:xfrm>
          <a:prstGeom prst="rect">
            <a:avLst/>
          </a:prstGeom>
          <a:noFill/>
          <a:ln>
            <a:noFill/>
          </a:ln>
        </p:spPr>
      </p:pic>
      <p:pic>
        <p:nvPicPr>
          <p:cNvPr id="303" name="Google Shape;303;p47"/>
          <p:cNvPicPr preferRelativeResize="0"/>
          <p:nvPr/>
        </p:nvPicPr>
        <p:blipFill>
          <a:blip r:embed="rId4">
            <a:alphaModFix/>
          </a:blip>
          <a:stretch>
            <a:fillRect/>
          </a:stretch>
        </p:blipFill>
        <p:spPr>
          <a:xfrm>
            <a:off x="4645275" y="1048050"/>
            <a:ext cx="4396150" cy="3279999"/>
          </a:xfrm>
          <a:prstGeom prst="rect">
            <a:avLst/>
          </a:prstGeom>
          <a:noFill/>
          <a:ln>
            <a:noFill/>
          </a:ln>
        </p:spPr>
      </p:pic>
      <p:sp>
        <p:nvSpPr>
          <p:cNvPr id="304" name="Google Shape;304;p47"/>
          <p:cNvSpPr txBox="1"/>
          <p:nvPr/>
        </p:nvSpPr>
        <p:spPr>
          <a:xfrm>
            <a:off x="0" y="4343400"/>
            <a:ext cx="91440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We can see that typically there is no change. Worsened more than improved in terms of change risk segment.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10" name="Google Shape;310;p48"/>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11" name="Google Shape;311;p48"/>
          <p:cNvSpPr txBox="1"/>
          <p:nvPr/>
        </p:nvSpPr>
        <p:spPr>
          <a:xfrm>
            <a:off x="5686800" y="1820825"/>
            <a:ext cx="3000000" cy="14160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Log transformation to Dexa_Freq_During_Rx for normalization</a:t>
            </a:r>
            <a:endParaRPr sz="2000">
              <a:latin typeface="Times New Roman"/>
              <a:ea typeface="Times New Roman"/>
              <a:cs typeface="Times New Roman"/>
              <a:sym typeface="Times New Roman"/>
            </a:endParaRPr>
          </a:p>
        </p:txBody>
      </p:sp>
      <p:pic>
        <p:nvPicPr>
          <p:cNvPr id="312" name="Google Shape;312;p48"/>
          <p:cNvPicPr preferRelativeResize="0"/>
          <p:nvPr/>
        </p:nvPicPr>
        <p:blipFill>
          <a:blip r:embed="rId3">
            <a:alphaModFix/>
          </a:blip>
          <a:stretch>
            <a:fillRect/>
          </a:stretch>
        </p:blipFill>
        <p:spPr>
          <a:xfrm>
            <a:off x="487350" y="1036300"/>
            <a:ext cx="4866364" cy="39234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18" name="Google Shape;318;p49"/>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19" name="Google Shape;319;p49"/>
          <p:cNvPicPr preferRelativeResize="0"/>
          <p:nvPr/>
        </p:nvPicPr>
        <p:blipFill>
          <a:blip r:embed="rId3">
            <a:alphaModFix/>
          </a:blip>
          <a:stretch>
            <a:fillRect/>
          </a:stretch>
        </p:blipFill>
        <p:spPr>
          <a:xfrm>
            <a:off x="152400" y="1067700"/>
            <a:ext cx="5839200" cy="3739518"/>
          </a:xfrm>
          <a:prstGeom prst="rect">
            <a:avLst/>
          </a:prstGeom>
          <a:noFill/>
          <a:ln>
            <a:noFill/>
          </a:ln>
        </p:spPr>
      </p:pic>
      <p:sp>
        <p:nvSpPr>
          <p:cNvPr id="320" name="Google Shape;320;p49"/>
          <p:cNvSpPr txBox="1"/>
          <p:nvPr/>
        </p:nvSpPr>
        <p:spPr>
          <a:xfrm>
            <a:off x="6144000" y="2506625"/>
            <a:ext cx="3000000" cy="9543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Histogram for Count_Of_Risks</a:t>
            </a:r>
            <a:endParaRPr sz="20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26" name="Google Shape;326;p50"/>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27" name="Google Shape;327;p50"/>
          <p:cNvSpPr txBox="1"/>
          <p:nvPr/>
        </p:nvSpPr>
        <p:spPr>
          <a:xfrm>
            <a:off x="6144000" y="1287425"/>
            <a:ext cx="3000000" cy="1877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Histogram for normalized Dexa_Freq_During_Rx</a:t>
            </a:r>
            <a:endParaRPr sz="2000">
              <a:latin typeface="Times New Roman"/>
              <a:ea typeface="Times New Roman"/>
              <a:cs typeface="Times New Roman"/>
              <a:sym typeface="Times New Roman"/>
            </a:endParaRPr>
          </a:p>
        </p:txBody>
      </p:sp>
      <p:pic>
        <p:nvPicPr>
          <p:cNvPr id="328" name="Google Shape;328;p50"/>
          <p:cNvPicPr preferRelativeResize="0"/>
          <p:nvPr/>
        </p:nvPicPr>
        <p:blipFill>
          <a:blip r:embed="rId3">
            <a:alphaModFix/>
          </a:blip>
          <a:stretch>
            <a:fillRect/>
          </a:stretch>
        </p:blipFill>
        <p:spPr>
          <a:xfrm>
            <a:off x="152400" y="1067700"/>
            <a:ext cx="5839199" cy="38295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34" name="Google Shape;334;p51"/>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35" name="Google Shape;335;p51"/>
          <p:cNvPicPr preferRelativeResize="0"/>
          <p:nvPr/>
        </p:nvPicPr>
        <p:blipFill>
          <a:blip r:embed="rId3">
            <a:alphaModFix/>
          </a:blip>
          <a:stretch>
            <a:fillRect/>
          </a:stretch>
        </p:blipFill>
        <p:spPr>
          <a:xfrm>
            <a:off x="0" y="915300"/>
            <a:ext cx="4764849" cy="4210470"/>
          </a:xfrm>
          <a:prstGeom prst="rect">
            <a:avLst/>
          </a:prstGeom>
          <a:noFill/>
          <a:ln>
            <a:noFill/>
          </a:ln>
        </p:spPr>
      </p:pic>
      <p:sp>
        <p:nvSpPr>
          <p:cNvPr id="336" name="Google Shape;336;p51"/>
          <p:cNvSpPr txBox="1"/>
          <p:nvPr/>
        </p:nvSpPr>
        <p:spPr>
          <a:xfrm>
            <a:off x="5128850" y="1088575"/>
            <a:ext cx="3778500" cy="3755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variables are mostly uncorrelated except for a moderate relationship between Dexa_Freq_During_Rx and Persistency_Flag_Numeric.</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Higher Dexa scan frequency might be slightly associated with better persistence in treatment adherence.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Count of risks does not show a meaningful correlation with either of the other variables.</a:t>
            </a:r>
            <a:endParaRPr sz="16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42" name="Google Shape;342;p52"/>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43" name="Google Shape;343;p52"/>
          <p:cNvPicPr preferRelativeResize="0"/>
          <p:nvPr/>
        </p:nvPicPr>
        <p:blipFill>
          <a:blip r:embed="rId3">
            <a:alphaModFix/>
          </a:blip>
          <a:stretch>
            <a:fillRect/>
          </a:stretch>
        </p:blipFill>
        <p:spPr>
          <a:xfrm>
            <a:off x="152400" y="1067700"/>
            <a:ext cx="8839198" cy="2913902"/>
          </a:xfrm>
          <a:prstGeom prst="rect">
            <a:avLst/>
          </a:prstGeom>
          <a:noFill/>
          <a:ln>
            <a:noFill/>
          </a:ln>
        </p:spPr>
      </p:pic>
      <p:sp>
        <p:nvSpPr>
          <p:cNvPr id="344" name="Google Shape;344;p52"/>
          <p:cNvSpPr txBox="1"/>
          <p:nvPr/>
        </p:nvSpPr>
        <p:spPr>
          <a:xfrm>
            <a:off x="94200" y="4134000"/>
            <a:ext cx="88392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 data suggests that most observations come from general practitioners and predominantly female participants.</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 gender imbalance might influence study outcomes if gender plays a role in the analysis being conducted.</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50" name="Google Shape;350;p53"/>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51" name="Google Shape;351;p53"/>
          <p:cNvSpPr txBox="1"/>
          <p:nvPr/>
        </p:nvSpPr>
        <p:spPr>
          <a:xfrm>
            <a:off x="0" y="914400"/>
            <a:ext cx="9144000" cy="429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u="sng">
                <a:solidFill>
                  <a:schemeClr val="dk1"/>
                </a:solidFill>
                <a:latin typeface="Times New Roman"/>
                <a:ea typeface="Times New Roman"/>
                <a:cs typeface="Times New Roman"/>
                <a:sym typeface="Times New Roman"/>
              </a:rPr>
              <a:t>Final Recommendations</a:t>
            </a:r>
            <a:endParaRPr b="1" sz="13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Based on the analysis and identified data issues, we recommend:</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Handling Missing Values</a:t>
            </a:r>
            <a:r>
              <a:rPr lang="en" sz="1300">
                <a:solidFill>
                  <a:schemeClr val="dk1"/>
                </a:solidFill>
                <a:latin typeface="Times New Roman"/>
                <a:ea typeface="Times New Roman"/>
                <a:cs typeface="Times New Roman"/>
                <a:sym typeface="Times New Roman"/>
              </a:rPr>
              <a:t>: Maintain “Unknown” entries as a separate category to preserve data integrity and avoid loss of potentially valuable patterns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Normalization</a:t>
            </a:r>
            <a:r>
              <a:rPr lang="en" sz="1300">
                <a:solidFill>
                  <a:schemeClr val="dk1"/>
                </a:solidFill>
                <a:latin typeface="Times New Roman"/>
                <a:ea typeface="Times New Roman"/>
                <a:cs typeface="Times New Roman"/>
                <a:sym typeface="Times New Roman"/>
              </a:rPr>
              <a:t>: Continue using MinMaxScaler for numerical features like Dexa_Freq_During_Rx and Count_Of_Risks to ensure consistent scaling across variables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Outlier Handling</a:t>
            </a:r>
            <a:r>
              <a:rPr lang="en" sz="1300">
                <a:solidFill>
                  <a:schemeClr val="dk1"/>
                </a:solidFill>
                <a:latin typeface="Times New Roman"/>
                <a:ea typeface="Times New Roman"/>
                <a:cs typeface="Times New Roman"/>
                <a:sym typeface="Times New Roman"/>
              </a:rPr>
              <a:t>: Use the IQR method to cap extreme values for Dexa_Freq_During_Rx and Count_Of_Risks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Categorical Encoding</a:t>
            </a:r>
            <a:r>
              <a:rPr lang="en" sz="1300">
                <a:solidFill>
                  <a:schemeClr val="dk1"/>
                </a:solidFill>
                <a:latin typeface="Times New Roman"/>
                <a:ea typeface="Times New Roman"/>
                <a:cs typeface="Times New Roman"/>
                <a:sym typeface="Times New Roman"/>
              </a:rPr>
              <a:t>: Apply one-hot encoding for categorical variables with multiple categories. Using binary encoding for columns with simple Y/N values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Feature Engineering</a:t>
            </a:r>
            <a:r>
              <a:rPr lang="en" sz="1300">
                <a:solidFill>
                  <a:schemeClr val="dk1"/>
                </a:solidFill>
                <a:latin typeface="Times New Roman"/>
                <a:ea typeface="Times New Roman"/>
                <a:cs typeface="Times New Roman"/>
                <a:sym typeface="Times New Roman"/>
              </a:rPr>
              <a:t>: Consider grouping rare categories in columns like Ntm_Speciality to avoid overfitting due to high cardinality</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Data Consistency</a:t>
            </a:r>
            <a:r>
              <a:rPr lang="en" sz="1300">
                <a:solidFill>
                  <a:schemeClr val="dk1"/>
                </a:solidFill>
                <a:latin typeface="Times New Roman"/>
                <a:ea typeface="Times New Roman"/>
                <a:cs typeface="Times New Roman"/>
                <a:sym typeface="Times New Roman"/>
              </a:rPr>
              <a:t>: Ensure proper standardization of data types and consistency across the entire dataset before model training</a:t>
            </a:r>
            <a:endParaRPr b="1" sz="1300" u="sng">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43" name="Shape 143"/>
        <p:cNvGrpSpPr/>
        <p:nvPr/>
      </p:nvGrpSpPr>
      <p:grpSpPr>
        <a:xfrm>
          <a:off x="0" y="0"/>
          <a:ext cx="0" cy="0"/>
          <a:chOff x="0" y="0"/>
          <a:chExt cx="0" cy="0"/>
        </a:xfrm>
      </p:grpSpPr>
      <p:pic>
        <p:nvPicPr>
          <p:cNvPr id="144" name="Google Shape;144;p27"/>
          <p:cNvPicPr preferRelativeResize="0"/>
          <p:nvPr/>
        </p:nvPicPr>
        <p:blipFill rotWithShape="1">
          <a:blip r:embed="rId3">
            <a:alphaModFix/>
          </a:blip>
          <a:srcRect b="0" l="0" r="0" t="0"/>
          <a:stretch/>
        </p:blipFill>
        <p:spPr>
          <a:xfrm>
            <a:off x="84699" y="-381000"/>
            <a:ext cx="1744100" cy="1744100"/>
          </a:xfrm>
          <a:prstGeom prst="rect">
            <a:avLst/>
          </a:prstGeom>
          <a:noFill/>
          <a:ln>
            <a:noFill/>
          </a:ln>
        </p:spPr>
      </p:pic>
      <p:graphicFrame>
        <p:nvGraphicFramePr>
          <p:cNvPr id="145" name="Google Shape;145;p27"/>
          <p:cNvGraphicFramePr/>
          <p:nvPr/>
        </p:nvGraphicFramePr>
        <p:xfrm>
          <a:off x="952500" y="875350"/>
          <a:ext cx="3000000" cy="3000000"/>
        </p:xfrm>
        <a:graphic>
          <a:graphicData uri="http://schemas.openxmlformats.org/drawingml/2006/table">
            <a:tbl>
              <a:tblPr>
                <a:noFill/>
                <a:tableStyleId>{2DC41E0E-8C79-46CB-97B8-F3B0EA4B4305}</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Healthcare: Persistency of a Drug</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Group Members</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Devin Chau</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Ethan Dy</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Rohan Khatri</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Email</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chau.devin031602@gmail.com</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ethan05dy@gmail.com</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rohankhatri0507@gmail.com</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Country</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Specialization</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Internship Batch</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Date</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30</a:t>
                      </a:r>
                      <a:r>
                        <a:rPr lang="en">
                          <a:solidFill>
                            <a:srgbClr val="FFFFFF"/>
                          </a:solidFill>
                          <a:latin typeface="Times New Roman"/>
                          <a:ea typeface="Times New Roman"/>
                          <a:cs typeface="Times New Roman"/>
                          <a:sym typeface="Times New Roman"/>
                        </a:rPr>
                        <a:t> January 2025</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30</a:t>
                      </a:r>
                      <a:r>
                        <a:rPr lang="en">
                          <a:solidFill>
                            <a:srgbClr val="FFFFFF"/>
                          </a:solidFill>
                          <a:latin typeface="Times New Roman"/>
                          <a:ea typeface="Times New Roman"/>
                          <a:cs typeface="Times New Roman"/>
                          <a:sym typeface="Times New Roman"/>
                        </a:rPr>
                        <a:t> January 2025</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30</a:t>
                      </a:r>
                      <a:r>
                        <a:rPr lang="en">
                          <a:solidFill>
                            <a:srgbClr val="FFFFFF"/>
                          </a:solidFill>
                          <a:latin typeface="Times New Roman"/>
                          <a:ea typeface="Times New Roman"/>
                          <a:cs typeface="Times New Roman"/>
                          <a:sym typeface="Times New Roman"/>
                        </a:rPr>
                        <a:t> January 2025</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57" name="Google Shape;357;p54"/>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58" name="Google Shape;358;p54"/>
          <p:cNvSpPr txBox="1"/>
          <p:nvPr/>
        </p:nvSpPr>
        <p:spPr>
          <a:xfrm>
            <a:off x="0" y="1143000"/>
            <a:ext cx="9144000" cy="347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u="sng">
                <a:solidFill>
                  <a:schemeClr val="dk1"/>
                </a:solidFill>
                <a:latin typeface="Times New Roman"/>
                <a:ea typeface="Times New Roman"/>
                <a:cs typeface="Times New Roman"/>
                <a:sym typeface="Times New Roman"/>
              </a:rPr>
              <a:t>Recommended models for this datasets: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Char char="●"/>
            </a:pPr>
            <a:r>
              <a:rPr b="1" lang="en" sz="2000">
                <a:solidFill>
                  <a:schemeClr val="dk1"/>
                </a:solidFill>
                <a:latin typeface="Times New Roman"/>
                <a:ea typeface="Times New Roman"/>
                <a:cs typeface="Times New Roman"/>
                <a:sym typeface="Times New Roman"/>
              </a:rPr>
              <a:t>Logistic Regression</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AutoNum type="alphaLcPeriod"/>
            </a:pPr>
            <a:r>
              <a:rPr lang="en" sz="2000">
                <a:solidFill>
                  <a:schemeClr val="dk1"/>
                </a:solidFill>
                <a:latin typeface="Times New Roman"/>
                <a:ea typeface="Times New Roman"/>
                <a:cs typeface="Times New Roman"/>
                <a:sym typeface="Times New Roman"/>
              </a:rPr>
              <a:t>For binary classification.</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Char char="●"/>
            </a:pPr>
            <a:r>
              <a:rPr b="1" lang="en" sz="2000">
                <a:solidFill>
                  <a:schemeClr val="dk1"/>
                </a:solidFill>
                <a:latin typeface="Times New Roman"/>
                <a:ea typeface="Times New Roman"/>
                <a:cs typeface="Times New Roman"/>
                <a:sym typeface="Times New Roman"/>
              </a:rPr>
              <a:t>Decision Trees</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AutoNum type="alphaLcPeriod"/>
            </a:pPr>
            <a:r>
              <a:rPr lang="en" sz="2000">
                <a:solidFill>
                  <a:schemeClr val="dk1"/>
                </a:solidFill>
                <a:latin typeface="Times New Roman"/>
                <a:ea typeface="Times New Roman"/>
                <a:cs typeface="Times New Roman"/>
                <a:sym typeface="Times New Roman"/>
              </a:rPr>
              <a:t>Easy to interpret and handle categorical variables directly.</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Char char="●"/>
            </a:pPr>
            <a:r>
              <a:rPr b="1" lang="en" sz="2000">
                <a:solidFill>
                  <a:schemeClr val="dk1"/>
                </a:solidFill>
                <a:latin typeface="Times New Roman"/>
                <a:ea typeface="Times New Roman"/>
                <a:cs typeface="Times New Roman"/>
                <a:sym typeface="Times New Roman"/>
              </a:rPr>
              <a:t>Random Forest</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Robust and simple, handling mixed data types well.</a:t>
            </a:r>
            <a:endParaRPr sz="2000">
              <a:solidFill>
                <a:schemeClr val="dk1"/>
              </a:solidFill>
              <a:latin typeface="Times New Roman"/>
              <a:ea typeface="Times New Roman"/>
              <a:cs typeface="Times New Roman"/>
              <a:sym typeface="Times New Roman"/>
            </a:endParaRPr>
          </a:p>
          <a:p>
            <a:pPr indent="-355600" lvl="2" marL="1371600" rtl="0" algn="l">
              <a:lnSpc>
                <a:spcPct val="115000"/>
              </a:lnSpc>
              <a:spcBef>
                <a:spcPts val="0"/>
              </a:spcBef>
              <a:spcAft>
                <a:spcPts val="0"/>
              </a:spcAft>
              <a:buClr>
                <a:schemeClr val="dk1"/>
              </a:buClr>
              <a:buSzPts val="2000"/>
              <a:buAutoNum type="romanLcPeriod"/>
            </a:pPr>
            <a:r>
              <a:rPr lang="en" sz="2000">
                <a:solidFill>
                  <a:schemeClr val="dk1"/>
                </a:solidFill>
                <a:latin typeface="Times New Roman"/>
                <a:ea typeface="Times New Roman"/>
                <a:cs typeface="Times New Roman"/>
                <a:sym typeface="Times New Roman"/>
              </a:rPr>
              <a:t>We will probably look into random forest more so than decision trees</a:t>
            </a:r>
            <a:br>
              <a:rPr b="1" lang="en" sz="2000" u="sng">
                <a:solidFill>
                  <a:schemeClr val="dk1"/>
                </a:solidFill>
                <a:latin typeface="Times New Roman"/>
                <a:ea typeface="Times New Roman"/>
                <a:cs typeface="Times New Roman"/>
                <a:sym typeface="Times New Roman"/>
              </a:rPr>
            </a:br>
            <a:endParaRPr b="1" sz="2000" u="sng">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64" name="Google Shape;364;p55"/>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Recommendations</a:t>
            </a:r>
            <a:endParaRPr sz="3500">
              <a:latin typeface="Times New Roman"/>
              <a:ea typeface="Times New Roman"/>
              <a:cs typeface="Times New Roman"/>
              <a:sym typeface="Times New Roman"/>
            </a:endParaRPr>
          </a:p>
        </p:txBody>
      </p:sp>
      <p:sp>
        <p:nvSpPr>
          <p:cNvPr id="365" name="Google Shape;365;p55"/>
          <p:cNvSpPr txBox="1"/>
          <p:nvPr/>
        </p:nvSpPr>
        <p:spPr>
          <a:xfrm>
            <a:off x="0" y="1143000"/>
            <a:ext cx="9144000" cy="87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2100">
                <a:solidFill>
                  <a:schemeClr val="dk1"/>
                </a:solidFill>
                <a:latin typeface="Times New Roman"/>
                <a:ea typeface="Times New Roman"/>
                <a:cs typeface="Times New Roman"/>
                <a:sym typeface="Times New Roman"/>
              </a:rPr>
              <a:t>Our recommendations for this is to have a model be built using XGBoost to </a:t>
            </a:r>
            <a:r>
              <a:rPr b="1" lang="en" sz="2100">
                <a:solidFill>
                  <a:schemeClr val="dk1"/>
                </a:solidFill>
                <a:latin typeface="Times New Roman"/>
                <a:ea typeface="Times New Roman"/>
                <a:cs typeface="Times New Roman"/>
                <a:sym typeface="Times New Roman"/>
              </a:rPr>
              <a:t>classify patients into “persistent” or “non-persistent” categories</a:t>
            </a:r>
            <a:endParaRPr b="1" sz="2100">
              <a:solidFill>
                <a:schemeClr val="dk1"/>
              </a:solidFill>
              <a:latin typeface="Times New Roman"/>
              <a:ea typeface="Times New Roman"/>
              <a:cs typeface="Times New Roman"/>
              <a:sym typeface="Times New Roman"/>
            </a:endParaRPr>
          </a:p>
        </p:txBody>
      </p:sp>
      <p:sp>
        <p:nvSpPr>
          <p:cNvPr id="366" name="Google Shape;366;p55"/>
          <p:cNvSpPr txBox="1"/>
          <p:nvPr/>
        </p:nvSpPr>
        <p:spPr>
          <a:xfrm>
            <a:off x="0" y="2117725"/>
            <a:ext cx="34206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Times New Roman"/>
                <a:ea typeface="Times New Roman"/>
                <a:cs typeface="Times New Roman"/>
                <a:sym typeface="Times New Roman"/>
              </a:rPr>
              <a:t>XGBoost (Extreme Gradient Boosting) is a great choice for this problem as it includes L1 and L2 regularization to avoid overfitting which could occur from this type of problem.</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chemeClr val="dk1"/>
                </a:solidFill>
                <a:latin typeface="Times New Roman"/>
                <a:ea typeface="Times New Roman"/>
                <a:cs typeface="Times New Roman"/>
                <a:sym typeface="Times New Roman"/>
              </a:rPr>
              <a:t>XGBoost also uses max depth approach which helps with overfitting</a:t>
            </a:r>
            <a:endParaRPr sz="2100">
              <a:solidFill>
                <a:schemeClr val="dk1"/>
              </a:solidFill>
              <a:latin typeface="Times New Roman"/>
              <a:ea typeface="Times New Roman"/>
              <a:cs typeface="Times New Roman"/>
              <a:sym typeface="Times New Roman"/>
            </a:endParaRPr>
          </a:p>
        </p:txBody>
      </p:sp>
      <p:pic>
        <p:nvPicPr>
          <p:cNvPr id="367" name="Google Shape;367;p55"/>
          <p:cNvPicPr preferRelativeResize="0"/>
          <p:nvPr/>
        </p:nvPicPr>
        <p:blipFill>
          <a:blip r:embed="rId3">
            <a:alphaModFix/>
          </a:blip>
          <a:stretch>
            <a:fillRect/>
          </a:stretch>
        </p:blipFill>
        <p:spPr>
          <a:xfrm>
            <a:off x="3694200" y="2117725"/>
            <a:ext cx="5068980" cy="2816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73" name="Google Shape;373;p56"/>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Recommendations (cont).</a:t>
            </a:r>
            <a:endParaRPr sz="3500">
              <a:latin typeface="Times New Roman"/>
              <a:ea typeface="Times New Roman"/>
              <a:cs typeface="Times New Roman"/>
              <a:sym typeface="Times New Roman"/>
            </a:endParaRPr>
          </a:p>
        </p:txBody>
      </p:sp>
      <p:sp>
        <p:nvSpPr>
          <p:cNvPr id="374" name="Google Shape;374;p56"/>
          <p:cNvSpPr txBox="1"/>
          <p:nvPr/>
        </p:nvSpPr>
        <p:spPr>
          <a:xfrm>
            <a:off x="0" y="1143000"/>
            <a:ext cx="9144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2100">
              <a:solidFill>
                <a:schemeClr val="dk1"/>
              </a:solidFill>
              <a:latin typeface="Times New Roman"/>
              <a:ea typeface="Times New Roman"/>
              <a:cs typeface="Times New Roman"/>
              <a:sym typeface="Times New Roman"/>
            </a:endParaRPr>
          </a:p>
        </p:txBody>
      </p:sp>
      <p:sp>
        <p:nvSpPr>
          <p:cNvPr id="375" name="Google Shape;375;p56"/>
          <p:cNvSpPr txBox="1"/>
          <p:nvPr/>
        </p:nvSpPr>
        <p:spPr>
          <a:xfrm>
            <a:off x="134675" y="1296250"/>
            <a:ext cx="8618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Times New Roman"/>
                <a:ea typeface="Times New Roman"/>
                <a:cs typeface="Times New Roman"/>
                <a:sym typeface="Times New Roman"/>
              </a:rPr>
              <a:t>XGBoost worked well during training and testing</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However, it could be improved upon as our accuracy was below 80%. We wish to optimize the model to give accurate predictions</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chemeClr val="dk1"/>
                </a:solidFill>
                <a:latin typeface="Times New Roman"/>
                <a:ea typeface="Times New Roman"/>
                <a:cs typeface="Times New Roman"/>
                <a:sym typeface="Times New Roman"/>
              </a:rPr>
              <a:t>Future Endeavors</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In the future, we look to add possibly more models, specifically models using ensemble learning techniques, and combine it with XGBoost to improve efficiency and accuracy.</a:t>
            </a:r>
            <a:endParaRPr sz="2100">
              <a:solidFill>
                <a:schemeClr val="dk1"/>
              </a:solidFill>
              <a:latin typeface="Times New Roman"/>
              <a:ea typeface="Times New Roman"/>
              <a:cs typeface="Times New Roman"/>
              <a:sym typeface="Times New Roman"/>
            </a:endParaRPr>
          </a:p>
          <a:p>
            <a:pPr indent="-361950" lvl="1" marL="9144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Some possible techniques for the future would be:</a:t>
            </a:r>
            <a:endParaRPr sz="2100">
              <a:solidFill>
                <a:schemeClr val="dk1"/>
              </a:solidFill>
              <a:latin typeface="Times New Roman"/>
              <a:ea typeface="Times New Roman"/>
              <a:cs typeface="Times New Roman"/>
              <a:sym typeface="Times New Roman"/>
            </a:endParaRPr>
          </a:p>
          <a:p>
            <a:pPr indent="-361950" lvl="2" marL="13716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Blending models, bagging, or have an autoencoder create new features</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81" name="Google Shape;381;p57"/>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Demonstration of the Code</a:t>
            </a:r>
            <a:endParaRPr sz="3500">
              <a:latin typeface="Times New Roman"/>
              <a:ea typeface="Times New Roman"/>
              <a:cs typeface="Times New Roman"/>
              <a:sym typeface="Times New Roman"/>
            </a:endParaRPr>
          </a:p>
        </p:txBody>
      </p:sp>
      <p:sp>
        <p:nvSpPr>
          <p:cNvPr id="382" name="Google Shape;382;p57"/>
          <p:cNvSpPr txBox="1"/>
          <p:nvPr/>
        </p:nvSpPr>
        <p:spPr>
          <a:xfrm>
            <a:off x="0" y="1143000"/>
            <a:ext cx="9144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2100">
              <a:solidFill>
                <a:schemeClr val="dk1"/>
              </a:solidFill>
              <a:latin typeface="Times New Roman"/>
              <a:ea typeface="Times New Roman"/>
              <a:cs typeface="Times New Roman"/>
              <a:sym typeface="Times New Roman"/>
            </a:endParaRPr>
          </a:p>
        </p:txBody>
      </p:sp>
      <p:pic>
        <p:nvPicPr>
          <p:cNvPr id="383" name="Google Shape;383;p57"/>
          <p:cNvPicPr preferRelativeResize="0"/>
          <p:nvPr/>
        </p:nvPicPr>
        <p:blipFill>
          <a:blip r:embed="rId3">
            <a:alphaModFix/>
          </a:blip>
          <a:stretch>
            <a:fillRect/>
          </a:stretch>
        </p:blipFill>
        <p:spPr>
          <a:xfrm>
            <a:off x="154900" y="1143000"/>
            <a:ext cx="4922099" cy="3932775"/>
          </a:xfrm>
          <a:prstGeom prst="rect">
            <a:avLst/>
          </a:prstGeom>
          <a:noFill/>
          <a:ln>
            <a:noFill/>
          </a:ln>
        </p:spPr>
      </p:pic>
      <p:pic>
        <p:nvPicPr>
          <p:cNvPr id="384" name="Google Shape;384;p57"/>
          <p:cNvPicPr preferRelativeResize="0"/>
          <p:nvPr/>
        </p:nvPicPr>
        <p:blipFill>
          <a:blip r:embed="rId4">
            <a:alphaModFix/>
          </a:blip>
          <a:stretch>
            <a:fillRect/>
          </a:stretch>
        </p:blipFill>
        <p:spPr>
          <a:xfrm>
            <a:off x="4441180" y="1219975"/>
            <a:ext cx="4512420" cy="1837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t/>
            </a:r>
            <a:endParaRPr b="1">
              <a:solidFill>
                <a:srgbClr val="FF6600"/>
              </a:solidFill>
            </a:endParaRPr>
          </a:p>
        </p:txBody>
      </p:sp>
      <p:pic>
        <p:nvPicPr>
          <p:cNvPr id="390" name="Google Shape;390;p58"/>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
        <p:nvSpPr>
          <p:cNvPr id="391" name="Google Shape;391;p58"/>
          <p:cNvSpPr txBox="1"/>
          <p:nvPr>
            <p:ph idx="1" type="subTitle"/>
          </p:nvPr>
        </p:nvSpPr>
        <p:spPr>
          <a:xfrm>
            <a:off x="4772584" y="2134701"/>
            <a:ext cx="4169400" cy="12417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rgbClr val="FF6600"/>
              </a:buClr>
              <a:buSzPts val="5000"/>
              <a:buNone/>
            </a:pPr>
            <a:r>
              <a:rPr lang="en" sz="5000">
                <a:solidFill>
                  <a:srgbClr val="FF6600"/>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a:p>
            <a:pPr indent="0" lvl="0" marL="0" rtl="0" algn="ctr">
              <a:lnSpc>
                <a:spcPct val="90000"/>
              </a:lnSpc>
              <a:spcBef>
                <a:spcPts val="800"/>
              </a:spcBef>
              <a:spcAft>
                <a:spcPts val="0"/>
              </a:spcAft>
              <a:buClr>
                <a:schemeClr val="dk1"/>
              </a:buClr>
              <a:buSzPts val="5000"/>
              <a:buNone/>
            </a:pPr>
            <a:r>
              <a:t/>
            </a:r>
            <a:endParaRPr sz="5000">
              <a:solidFill>
                <a:srgbClr val="FF66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b="1" lang="en">
                <a:solidFill>
                  <a:srgbClr val="FF6600"/>
                </a:solidFill>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
        <p:nvSpPr>
          <p:cNvPr id="151" name="Google Shape;151;p28"/>
          <p:cNvSpPr txBox="1"/>
          <p:nvPr>
            <p:ph idx="1" type="subTitle"/>
          </p:nvPr>
        </p:nvSpPr>
        <p:spPr>
          <a:xfrm>
            <a:off x="4071257" y="685800"/>
            <a:ext cx="4844100" cy="5143500"/>
          </a:xfrm>
          <a:prstGeom prst="rect">
            <a:avLst/>
          </a:prstGeom>
          <a:noFill/>
          <a:ln>
            <a:noFill/>
          </a:ln>
        </p:spPr>
        <p:txBody>
          <a:bodyPr anchorCtr="0" anchor="t" bIns="34275" lIns="68575" spcFirstLastPara="1" rIns="68575" wrap="square" tIns="34275">
            <a:normAutofit/>
          </a:bodyPr>
          <a:lstStyle/>
          <a:p>
            <a:pPr indent="-381000" lvl="1" marL="914400" rtl="0" algn="ctr">
              <a:lnSpc>
                <a:spcPct val="150000"/>
              </a:lnSpc>
              <a:spcBef>
                <a:spcPts val="120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Problem Statement</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Data Information</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Data Understanding</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Exploratory Data Analysis (EDA)</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Recommendations</a:t>
            </a:r>
            <a:endParaRPr sz="2400">
              <a:solidFill>
                <a:srgbClr val="FC4F08"/>
              </a:solidFill>
              <a:latin typeface="Times New Roman"/>
              <a:ea typeface="Times New Roman"/>
              <a:cs typeface="Times New Roman"/>
              <a:sym typeface="Times New Roman"/>
            </a:endParaRPr>
          </a:p>
          <a:p>
            <a:pPr indent="0" lvl="0" marL="0" rtl="0" algn="ctr">
              <a:lnSpc>
                <a:spcPct val="150000"/>
              </a:lnSpc>
              <a:spcBef>
                <a:spcPts val="1200"/>
              </a:spcBef>
              <a:spcAft>
                <a:spcPts val="0"/>
              </a:spcAft>
              <a:buClr>
                <a:schemeClr val="dk1"/>
              </a:buClr>
              <a:buSzPts val="1800"/>
              <a:buNone/>
            </a:pPr>
            <a:r>
              <a:t/>
            </a:r>
            <a:endParaRPr>
              <a:solidFill>
                <a:srgbClr val="FF6600"/>
              </a:solidFill>
              <a:latin typeface="Times New Roman"/>
              <a:ea typeface="Times New Roman"/>
              <a:cs typeface="Times New Roman"/>
              <a:sym typeface="Times New Roman"/>
            </a:endParaRPr>
          </a:p>
        </p:txBody>
      </p:sp>
      <p:pic>
        <p:nvPicPr>
          <p:cNvPr id="152" name="Google Shape;152;p28"/>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ctrTitle"/>
          </p:nvPr>
        </p:nvSpPr>
        <p:spPr>
          <a:xfrm>
            <a:off x="0"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b="1" lang="en">
                <a:solidFill>
                  <a:srgbClr val="FF6600"/>
                </a:solidFill>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58" name="Google Shape;158;p29"/>
          <p:cNvSpPr txBox="1"/>
          <p:nvPr>
            <p:ph idx="1" type="subTitle"/>
          </p:nvPr>
        </p:nvSpPr>
        <p:spPr>
          <a:xfrm>
            <a:off x="4366313" y="0"/>
            <a:ext cx="4758900" cy="51435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Clr>
                <a:schemeClr val="accent2"/>
              </a:buClr>
              <a:buSzPts val="1400"/>
              <a:buNone/>
            </a:pPr>
            <a:r>
              <a:rPr b="1" lang="en" sz="1200">
                <a:solidFill>
                  <a:schemeClr val="accent2"/>
                </a:solidFill>
                <a:latin typeface="Times New Roman"/>
                <a:ea typeface="Times New Roman"/>
                <a:cs typeface="Times New Roman"/>
                <a:sym typeface="Times New Roman"/>
              </a:rPr>
              <a:t>Context</a:t>
            </a:r>
            <a:r>
              <a:rPr i="0" lang="en" sz="1200" u="none" cap="none" strike="noStrike">
                <a:solidFill>
                  <a:schemeClr val="accent2"/>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accent2"/>
              </a:buClr>
              <a:buSzPts val="1400"/>
              <a:buNone/>
            </a:pPr>
            <a:r>
              <a:rPr lang="en" sz="1200">
                <a:solidFill>
                  <a:srgbClr val="2D3B45"/>
                </a:solidFill>
                <a:latin typeface="Times New Roman"/>
                <a:ea typeface="Times New Roman"/>
                <a:cs typeface="Times New Roman"/>
                <a:sym typeface="Times New Roman"/>
              </a:rPr>
              <a:t>One of the challenge for all Pharmaceutical companies is to understand the persistency of drug as per the physician prescription. To solve this problem ABC pharma company approached an analytics company to automate this process of identification. </a:t>
            </a:r>
            <a:r>
              <a:rPr lang="en" sz="1200">
                <a:solidFill>
                  <a:srgbClr val="2D3B45"/>
                </a:solidFill>
                <a:highlight>
                  <a:srgbClr val="FFFFFF"/>
                </a:highlight>
                <a:latin typeface="Times New Roman"/>
                <a:ea typeface="Times New Roman"/>
                <a:cs typeface="Times New Roman"/>
                <a:sym typeface="Times New Roman"/>
              </a:rPr>
              <a:t>With an objective to gather insights on the factors that are impacting the persistency, build a classification for the given dataset.</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b="1" lang="en" sz="1200">
                <a:solidFill>
                  <a:schemeClr val="accent2"/>
                </a:solidFill>
                <a:latin typeface="Times New Roman"/>
                <a:ea typeface="Times New Roman"/>
                <a:cs typeface="Times New Roman"/>
                <a:sym typeface="Times New Roman"/>
              </a:rPr>
              <a:t>Problem Description:</a:t>
            </a:r>
            <a:endParaRPr b="1" sz="1200">
              <a:solidFill>
                <a:schemeClr val="accent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lang="en" sz="1200">
                <a:latin typeface="Times New Roman"/>
                <a:ea typeface="Times New Roman"/>
                <a:cs typeface="Times New Roman"/>
                <a:sym typeface="Times New Roman"/>
              </a:rPr>
              <a:t>We are building a predictive model that classifies patients into “persistent” or “non-persistent” categories based on factors like their demographics, medical history, physician characteristics, and treatment details. Factors like the patient level such as their age, risk factors, previous test results, or provider type allows for insights into why some patients continue therapy while others drop off. Thus understanding “persistence” levels. By analyzing these data points and finding patterns, the predictive model helps explain patient behavior and supports the creation of targeted interventions to improve adherence.</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p:txBody>
      </p:sp>
      <p:pic>
        <p:nvPicPr>
          <p:cNvPr id="159" name="Google Shape;159;p29"/>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65" name="Google Shape;165;p30"/>
          <p:cNvGraphicFramePr/>
          <p:nvPr/>
        </p:nvGraphicFramePr>
        <p:xfrm>
          <a:off x="901975" y="1687000"/>
          <a:ext cx="3000000" cy="3000000"/>
        </p:xfrm>
        <a:graphic>
          <a:graphicData uri="http://schemas.openxmlformats.org/drawingml/2006/table">
            <a:tbl>
              <a:tblPr bandRow="1">
                <a:noFill/>
                <a:tableStyleId>{B7F757C4-59E4-4EFA-86AD-D0CCFB376530}</a:tableStyleId>
              </a:tblPr>
              <a:tblGrid>
                <a:gridCol w="3670025"/>
                <a:gridCol w="3670025"/>
              </a:tblGrid>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observations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3424</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files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features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69</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Base format of the file</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.csv</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Size of the data</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891 KB</a:t>
                      </a:r>
                      <a:endParaRPr sz="12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71" name="Google Shape;171;p31"/>
          <p:cNvGraphicFramePr/>
          <p:nvPr/>
        </p:nvGraphicFramePr>
        <p:xfrm>
          <a:off x="152400" y="1143000"/>
          <a:ext cx="3000000" cy="3000000"/>
        </p:xfrm>
        <a:graphic>
          <a:graphicData uri="http://schemas.openxmlformats.org/drawingml/2006/table">
            <a:tbl>
              <a:tblPr>
                <a:noFill/>
                <a:tableStyleId>{57C7EBB0-6A7F-441A-B91C-6873AD448FD6}</a:tableStyleId>
              </a:tblPr>
              <a:tblGrid>
                <a:gridCol w="1600200"/>
                <a:gridCol w="2066925"/>
                <a:gridCol w="4200525"/>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Bucket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Variable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Variable Description</a:t>
                      </a:r>
                      <a:endParaRPr sz="1500">
                        <a:solidFill>
                          <a:srgbClr val="2D3B45"/>
                        </a:solidFill>
                        <a:latin typeface="Times New Roman"/>
                        <a:ea typeface="Times New Roman"/>
                        <a:cs typeface="Times New Roman"/>
                        <a:sym typeface="Times New Roman"/>
                      </a:endParaRPr>
                    </a:p>
                  </a:txBody>
                  <a:tcPr marT="19050" marB="19050" marR="19050" marL="19050"/>
                </a:tc>
              </a:tr>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Unique Row Id</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Patient ID</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Unique ID of each patient</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graphicFrame>
        <p:nvGraphicFramePr>
          <p:cNvPr id="172" name="Google Shape;172;p31"/>
          <p:cNvGraphicFramePr/>
          <p:nvPr/>
        </p:nvGraphicFramePr>
        <p:xfrm>
          <a:off x="152400" y="1676400"/>
          <a:ext cx="3000000" cy="3000000"/>
        </p:xfrm>
        <a:graphic>
          <a:graphicData uri="http://schemas.openxmlformats.org/drawingml/2006/table">
            <a:tbl>
              <a:tblPr>
                <a:noFill/>
                <a:tableStyleId>{57C7EBB0-6A7F-441A-B91C-6873AD448FD6}</a:tableStyleId>
              </a:tblPr>
              <a:tblGrid>
                <a:gridCol w="1600200"/>
                <a:gridCol w="2076450"/>
                <a:gridCol w="4191000"/>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Target Variable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Persistency_Flag</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if a patient was persistent or not</a:t>
                      </a:r>
                      <a:endParaRPr sz="1500">
                        <a:solidFill>
                          <a:srgbClr val="2D3B45"/>
                        </a:solidFill>
                        <a:latin typeface="Times New Roman"/>
                        <a:ea typeface="Times New Roman"/>
                        <a:cs typeface="Times New Roman"/>
                        <a:sym typeface="Times New Roman"/>
                      </a:endParaRPr>
                    </a:p>
                  </a:txBody>
                  <a:tcPr marT="19050" marB="19050" marR="19050" marL="19050"/>
                </a:tc>
              </a:tr>
              <a:tr h="209550">
                <a:tc rowSpan="6">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Demographics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Age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Age of the patient during their therapy</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Race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Race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Region</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Region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Ethnicity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Ethnicity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Gender</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Gender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IDN Indicator</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patients mapped to IDN</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78" name="Google Shape;178;p32"/>
          <p:cNvGraphicFramePr/>
          <p:nvPr/>
        </p:nvGraphicFramePr>
        <p:xfrm>
          <a:off x="152400" y="990600"/>
          <a:ext cx="3000000" cy="3000000"/>
        </p:xfrm>
        <a:graphic>
          <a:graphicData uri="http://schemas.openxmlformats.org/drawingml/2006/table">
            <a:tbl>
              <a:tblPr>
                <a:noFill/>
                <a:tableStyleId>{57C7EBB0-6A7F-441A-B91C-6873AD448FD6}</a:tableStyleId>
              </a:tblPr>
              <a:tblGrid>
                <a:gridCol w="1600200"/>
                <a:gridCol w="2066925"/>
                <a:gridCol w="4191000"/>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Provider Attributes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Physician Specialty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Specialty of the HCP that prescribed the NTM Rx</a:t>
                      </a:r>
                      <a:endParaRPr sz="1500">
                        <a:solidFill>
                          <a:srgbClr val="2D3B45"/>
                        </a:solidFill>
                        <a:latin typeface="Times New Roman"/>
                        <a:ea typeface="Times New Roman"/>
                        <a:cs typeface="Times New Roman"/>
                        <a:sym typeface="Times New Roman"/>
                      </a:endParaRPr>
                    </a:p>
                  </a:txBody>
                  <a:tcPr marT="19050" marB="19050" marR="19050" marL="19050"/>
                </a:tc>
              </a:tr>
              <a:tr h="381000">
                <a:tc rowSpan="12">
                  <a:txBody>
                    <a:bodyPr/>
                    <a:lstStyle/>
                    <a:p>
                      <a:pPr indent="0" lvl="0" marL="0" rtl="0" algn="l">
                        <a:lnSpc>
                          <a:spcPct val="115000"/>
                        </a:lnSpc>
                        <a:spcBef>
                          <a:spcPts val="0"/>
                        </a:spcBef>
                        <a:spcAft>
                          <a:spcPts val="0"/>
                        </a:spcAft>
                        <a:buNone/>
                      </a:pPr>
                      <a:r>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T-Score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T Score of the patient at the time of the NTM Rx (within 2 years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T Score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Tscore before starting with any therapy and after receiving therapy  (Worsened, Remained Same, Improved, Unknown)</a:t>
                      </a:r>
                      <a:endParaRPr sz="1500">
                        <a:solidFill>
                          <a:srgbClr val="2D3B45"/>
                        </a:solidFill>
                        <a:latin typeface="Times New Roman"/>
                        <a:ea typeface="Times New Roman"/>
                        <a:cs typeface="Times New Roman"/>
                        <a:sym typeface="Times New Roman"/>
                      </a:endParaRPr>
                    </a:p>
                  </a:txBody>
                  <a:tcPr marT="19050" marB="19050" marR="19050" marL="19050"/>
                </a:tc>
              </a:tr>
              <a:tr h="38100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Risk Segment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Risk Segment of the patient at the time of the NTM Rx (within 2 years days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Risk Segment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Risk Segment before starting with any therapy and after receiving therapy (Worsened, Remained Same, Improved, Unknown)</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Multiple Risk Factors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if  patient falls under multiple risk category (having more than 1 risk) at the time of the NTM Rx (within 365 days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sp>
        <p:nvSpPr>
          <p:cNvPr id="184" name="Google Shape;184;p33"/>
          <p:cNvSpPr txBox="1"/>
          <p:nvPr/>
        </p:nvSpPr>
        <p:spPr>
          <a:xfrm>
            <a:off x="0" y="914400"/>
            <a:ext cx="123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D3B45"/>
                </a:solidFill>
                <a:highlight>
                  <a:srgbClr val="FFFFFF"/>
                </a:highlight>
                <a:latin typeface="Times New Roman"/>
                <a:ea typeface="Times New Roman"/>
                <a:cs typeface="Times New Roman"/>
                <a:sym typeface="Times New Roman"/>
              </a:rPr>
              <a:t>Clinical Factors</a:t>
            </a:r>
            <a:endParaRPr>
              <a:latin typeface="Times New Roman"/>
              <a:ea typeface="Times New Roman"/>
              <a:cs typeface="Times New Roman"/>
              <a:sym typeface="Times New Roman"/>
            </a:endParaRPr>
          </a:p>
        </p:txBody>
      </p:sp>
      <p:graphicFrame>
        <p:nvGraphicFramePr>
          <p:cNvPr id="185" name="Google Shape;185;p33"/>
          <p:cNvGraphicFramePr/>
          <p:nvPr/>
        </p:nvGraphicFramePr>
        <p:xfrm>
          <a:off x="1219200" y="990600"/>
          <a:ext cx="3000000" cy="3000000"/>
        </p:xfrm>
        <a:graphic>
          <a:graphicData uri="http://schemas.openxmlformats.org/drawingml/2006/table">
            <a:tbl>
              <a:tblPr>
                <a:noFill/>
                <a:tableStyleId>{57C7EBB0-6A7F-441A-B91C-6873AD448FD6}</a:tableStyleId>
              </a:tblPr>
              <a:tblGrid>
                <a:gridCol w="2600325"/>
                <a:gridCol w="5267325"/>
              </a:tblGrid>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Dexa Scan Frequency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Number of DEXA scans taken prior to the first NTM Rx date (within 365 days prior from rxdate)</a:t>
                      </a:r>
                      <a:endParaRPr sz="1100">
                        <a:solidFill>
                          <a:srgbClr val="2D3B45"/>
                        </a:solidFill>
                        <a:latin typeface="Times New Roman"/>
                        <a:ea typeface="Times New Roman"/>
                        <a:cs typeface="Times New Roman"/>
                        <a:sym typeface="Times New Roman"/>
                      </a:endParaRPr>
                    </a:p>
                  </a:txBody>
                  <a:tcPr marT="19050" marB="19050" marR="19050" marL="19050"/>
                </a:tc>
              </a:tr>
              <a:tr h="55245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Dexa Scan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the presence of Dexa Scan before the NTM Rx (within 2 years prior from rxdate or between their first Rx and Switched Rx; whichever is smaller and applicable)</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Dexa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Dexa Scan during their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Fragility Fracture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recent fragility fracture (within 365 days prior from rxdate)</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Fragility Fracture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fragility fracture  during their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Glucocorticoid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usage of Glucocorticoids (&gt;=7.5mg strength) in the one year look-back from the first NTM Rx</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Glucocorticoid Usage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Glucocorticoid usage during the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bl>
          </a:graphicData>
        </a:graphic>
      </p:graphicFrame>
      <p:graphicFrame>
        <p:nvGraphicFramePr>
          <p:cNvPr id="186" name="Google Shape;186;p33"/>
          <p:cNvGraphicFramePr/>
          <p:nvPr/>
        </p:nvGraphicFramePr>
        <p:xfrm>
          <a:off x="1219200" y="3886200"/>
          <a:ext cx="3000000" cy="3000000"/>
        </p:xfrm>
        <a:graphic>
          <a:graphicData uri="http://schemas.openxmlformats.org/drawingml/2006/table">
            <a:tbl>
              <a:tblPr>
                <a:noFill/>
                <a:tableStyleId>{57C7EBB0-6A7F-441A-B91C-6873AD448FD6}</a:tableStyleId>
              </a:tblPr>
              <a:tblGrid>
                <a:gridCol w="2600325"/>
                <a:gridCol w="5267325"/>
              </a:tblGrid>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Injectable Experience</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any injectable drug usage in the recent 12 months before the NTM OP Rx</a:t>
                      </a:r>
                      <a:endParaRPr sz="1100">
                        <a:solidFill>
                          <a:srgbClr val="2D3B45"/>
                        </a:solidFill>
                        <a:latin typeface="Times New Roman"/>
                        <a:ea typeface="Times New Roman"/>
                        <a:cs typeface="Times New Roman"/>
                        <a:sym typeface="Times New Roman"/>
                      </a:endParaRPr>
                    </a:p>
                  </a:txBody>
                  <a:tcPr marT="19050" marB="19050" marR="19050" marL="19050"/>
                </a:tc>
              </a:tr>
              <a:tr h="55245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Risk Factors</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Risk Factors that the patient is falling into. For chronic Risk Factors complete lookback to be applied and for non-chronic Risk Factors, one year lookback from the date of first OP Rx</a:t>
                      </a:r>
                      <a:endParaRPr sz="11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