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F4B154-240B-4DAC-B810-2AB4C2559EE6}">
  <a:tblStyle styleId="{EEF4B154-240B-4DAC-B810-2AB4C2559E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0E1147-0B75-40EF-AD0E-846B5982325A}"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EF2617F-6B56-493F-8DE6-BA6BAF6D48B3}"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5a28e04e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5a28e04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5a28e04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25a28e04e6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5a28e04e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25a28e04e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5a28e04e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25a28e04e6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5a28e04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25a28e04e6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5a28e04e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25a28e04e6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5a28e04e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25a28e04e6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5a28e04e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25a28e04e6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5a28e04e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25a28e04e6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5a28e04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25a28e04e6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5a28e04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325a28e04e6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5a28e04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5a28e04e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5a28e04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25a28e04e6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5a28e04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325a28e04e6_1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25a28e04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325a28e04e6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25a28e04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325a28e04e6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5a28e04e6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25a28e04e6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5a28e04e6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25a28e04e6_1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5a28e04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325a28e04e6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5a28e04e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325a28e04e6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5a28e04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25a28e04e6_1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5a28e04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325a28e04e6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5a28e04e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25a28e04e6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5a28e04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325a28e04e6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a28e04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5a28e04e6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c1bdbbd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c1bdbbd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5a28e04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5a28e04e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5a28e04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5a28e04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5a28e04e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25a28e04e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5a28e04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25a28e04e6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Arial"/>
                <a:ea typeface="Arial"/>
                <a:cs typeface="Arial"/>
                <a:sym typeface="Arial"/>
              </a:defRPr>
            </a:lvl1pPr>
            <a:lvl2pPr indent="0" lvl="1" marL="0" marR="0" algn="r">
              <a:spcBef>
                <a:spcPts val="0"/>
              </a:spcBef>
              <a:buNone/>
              <a:defRPr b="0" i="0" sz="900" u="none" cap="none" strike="noStrike">
                <a:solidFill>
                  <a:srgbClr val="888888"/>
                </a:solidFill>
                <a:latin typeface="Arial"/>
                <a:ea typeface="Arial"/>
                <a:cs typeface="Arial"/>
                <a:sym typeface="Arial"/>
              </a:defRPr>
            </a:lvl2pPr>
            <a:lvl3pPr indent="0" lvl="2" marL="0" marR="0" algn="r">
              <a:spcBef>
                <a:spcPts val="0"/>
              </a:spcBef>
              <a:buNone/>
              <a:defRPr b="0" i="0" sz="900" u="none" cap="none" strike="noStrike">
                <a:solidFill>
                  <a:srgbClr val="888888"/>
                </a:solidFill>
                <a:latin typeface="Arial"/>
                <a:ea typeface="Arial"/>
                <a:cs typeface="Arial"/>
                <a:sym typeface="Arial"/>
              </a:defRPr>
            </a:lvl3pPr>
            <a:lvl4pPr indent="0" lvl="3" marL="0" marR="0" algn="r">
              <a:spcBef>
                <a:spcPts val="0"/>
              </a:spcBef>
              <a:buNone/>
              <a:defRPr b="0" i="0" sz="900" u="none" cap="none" strike="noStrike">
                <a:solidFill>
                  <a:srgbClr val="888888"/>
                </a:solidFill>
                <a:latin typeface="Arial"/>
                <a:ea typeface="Arial"/>
                <a:cs typeface="Arial"/>
                <a:sym typeface="Arial"/>
              </a:defRPr>
            </a:lvl4pPr>
            <a:lvl5pPr indent="0" lvl="4" marL="0" marR="0" algn="r">
              <a:spcBef>
                <a:spcPts val="0"/>
              </a:spcBef>
              <a:buNone/>
              <a:defRPr b="0" i="0" sz="900" u="none" cap="none" strike="noStrike">
                <a:solidFill>
                  <a:srgbClr val="888888"/>
                </a:solidFill>
                <a:latin typeface="Arial"/>
                <a:ea typeface="Arial"/>
                <a:cs typeface="Arial"/>
                <a:sym typeface="Arial"/>
              </a:defRPr>
            </a:lvl5pPr>
            <a:lvl6pPr indent="0" lvl="5" marL="0" marR="0" algn="r">
              <a:spcBef>
                <a:spcPts val="0"/>
              </a:spcBef>
              <a:buNone/>
              <a:defRPr b="0" i="0" sz="900" u="none" cap="none" strike="noStrike">
                <a:solidFill>
                  <a:srgbClr val="888888"/>
                </a:solidFill>
                <a:latin typeface="Arial"/>
                <a:ea typeface="Arial"/>
                <a:cs typeface="Arial"/>
                <a:sym typeface="Arial"/>
              </a:defRPr>
            </a:lvl6pPr>
            <a:lvl7pPr indent="0" lvl="6" marL="0" marR="0" algn="r">
              <a:spcBef>
                <a:spcPts val="0"/>
              </a:spcBef>
              <a:buNone/>
              <a:defRPr b="0" i="0" sz="900" u="none" cap="none" strike="noStrike">
                <a:solidFill>
                  <a:srgbClr val="888888"/>
                </a:solidFill>
                <a:latin typeface="Arial"/>
                <a:ea typeface="Arial"/>
                <a:cs typeface="Arial"/>
                <a:sym typeface="Arial"/>
              </a:defRPr>
            </a:lvl7pPr>
            <a:lvl8pPr indent="0" lvl="7" marL="0" marR="0" algn="r">
              <a:spcBef>
                <a:spcPts val="0"/>
              </a:spcBef>
              <a:buNone/>
              <a:defRPr b="0" i="0" sz="900" u="none" cap="none" strike="noStrike">
                <a:solidFill>
                  <a:srgbClr val="888888"/>
                </a:solidFill>
                <a:latin typeface="Arial"/>
                <a:ea typeface="Arial"/>
                <a:cs typeface="Arial"/>
                <a:sym typeface="Arial"/>
              </a:defRPr>
            </a:lvl8pPr>
            <a:lvl9pPr indent="0" lvl="8" marL="0" marR="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github.com/ethan05d/DataGlacier-Internship/tree/main/Week%2011" TargetMode="Externa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0" name="Google Shape;130;p25"/>
          <p:cNvSpPr txBox="1"/>
          <p:nvPr/>
        </p:nvSpPr>
        <p:spPr>
          <a:xfrm>
            <a:off x="653138" y="1156613"/>
            <a:ext cx="7975500" cy="18009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4500">
                <a:solidFill>
                  <a:srgbClr val="FF6600"/>
                </a:solidFill>
                <a:latin typeface="Times New Roman"/>
                <a:ea typeface="Times New Roman"/>
                <a:cs typeface="Times New Roman"/>
                <a:sym typeface="Times New Roman"/>
              </a:rPr>
              <a:t>Healthcare : </a:t>
            </a:r>
            <a:r>
              <a:rPr b="1" lang="en" sz="4500">
                <a:solidFill>
                  <a:srgbClr val="FF6600"/>
                </a:solidFill>
                <a:latin typeface="Times New Roman"/>
                <a:ea typeface="Times New Roman"/>
                <a:cs typeface="Times New Roman"/>
                <a:sym typeface="Times New Roman"/>
              </a:rPr>
              <a:t>Persistency of a Drug Final Project</a:t>
            </a:r>
            <a:endParaRPr sz="1100">
              <a:latin typeface="Times New Roman"/>
              <a:ea typeface="Times New Roman"/>
              <a:cs typeface="Times New Roman"/>
              <a:sym typeface="Times New Roman"/>
            </a:endParaRPr>
          </a:p>
        </p:txBody>
      </p:sp>
      <p:sp>
        <p:nvSpPr>
          <p:cNvPr id="131" name="Google Shape;131;p25"/>
          <p:cNvSpPr txBox="1"/>
          <p:nvPr/>
        </p:nvSpPr>
        <p:spPr>
          <a:xfrm>
            <a:off x="584238" y="312016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Virtual Internship</a:t>
            </a:r>
            <a:endParaRPr sz="3000">
              <a:latin typeface="Times New Roman"/>
              <a:ea typeface="Times New Roman"/>
              <a:cs typeface="Times New Roman"/>
              <a:sym typeface="Times New Roman"/>
            </a:endParaRPr>
          </a:p>
        </p:txBody>
      </p:sp>
      <p:sp>
        <p:nvSpPr>
          <p:cNvPr id="132" name="Google Shape;132;p25"/>
          <p:cNvSpPr txBox="1"/>
          <p:nvPr/>
        </p:nvSpPr>
        <p:spPr>
          <a:xfrm>
            <a:off x="584238" y="408751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Devin Chau, Ethan Dy, Rohan Khatri</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1" name="Google Shape;191;p34"/>
          <p:cNvSpPr txBox="1"/>
          <p:nvPr/>
        </p:nvSpPr>
        <p:spPr>
          <a:xfrm>
            <a:off x="0" y="1295400"/>
            <a:ext cx="16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Disease/Treatment </a:t>
            </a:r>
            <a:endParaRPr>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Factor</a:t>
            </a:r>
            <a:endParaRPr>
              <a:latin typeface="Times New Roman"/>
              <a:ea typeface="Times New Roman"/>
              <a:cs typeface="Times New Roman"/>
              <a:sym typeface="Times New Roman"/>
            </a:endParaRPr>
          </a:p>
        </p:txBody>
      </p:sp>
      <p:graphicFrame>
        <p:nvGraphicFramePr>
          <p:cNvPr id="192" name="Google Shape;192;p34"/>
          <p:cNvGraphicFramePr/>
          <p:nvPr/>
        </p:nvGraphicFramePr>
        <p:xfrm>
          <a:off x="1600200" y="1371600"/>
          <a:ext cx="3000000" cy="3000000"/>
        </p:xfrm>
        <a:graphic>
          <a:graphicData uri="http://schemas.openxmlformats.org/drawingml/2006/table">
            <a:tbl>
              <a:tblPr>
                <a:noFill/>
                <a:tableStyleId>{6EF2617F-6B56-493F-8DE6-BA6BAF6D48B3}</a:tableStyleId>
              </a:tblPr>
              <a:tblGrid>
                <a:gridCol w="2518475"/>
                <a:gridCol w="5101525"/>
              </a:tblGrid>
              <a:tr h="7239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Comorbidity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endParaRPr sz="15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Concomitancy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Concomitant drugs recorded prior to starting with a therapy(within 365 days prior from first rxdate)</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 for the therapies</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
        <p:nvSpPr>
          <p:cNvPr id="193" name="Google Shape;193;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9" name="Google Shape;199;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0" name="Google Shape;200;p35"/>
          <p:cNvSpPr txBox="1"/>
          <p:nvPr>
            <p:ph idx="1" type="subTitle"/>
          </p:nvPr>
        </p:nvSpPr>
        <p:spPr>
          <a:xfrm>
            <a:off x="4366325" y="1067700"/>
            <a:ext cx="4758900" cy="4228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dataset consists of 3424 rows and 69 columns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Types of Variables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Numeric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Dexa_Freq_During_Rx</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Count_Of_Risks</a:t>
            </a:r>
            <a:endParaRPr sz="13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Categorical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67</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Examples: Persistency_Flag, Gender, Ntm_Speciality, etc</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Many are binary flags (Y/N, etc.), while some have multiple categories (e.g., Ntm_Speciality has 36)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 sz="1300"/>
              <a:t>Multiple columns (such as Risk_Segment_During_Rx, Change_T_Score, etc.) contain a large number of “Unknown” entries. This shows hidden missing data that could influence model training and interpretation</a:t>
            </a:r>
            <a:endParaRPr sz="1300">
              <a:latin typeface="Times New Roman"/>
              <a:ea typeface="Times New Roman"/>
              <a:cs typeface="Times New Roman"/>
              <a:sym typeface="Times New Roman"/>
            </a:endParaRPr>
          </a:p>
        </p:txBody>
      </p:sp>
      <p:pic>
        <p:nvPicPr>
          <p:cNvPr id="201" name="Google Shape;201;p35"/>
          <p:cNvPicPr preferRelativeResize="0"/>
          <p:nvPr/>
        </p:nvPicPr>
        <p:blipFill>
          <a:blip r:embed="rId3">
            <a:alphaModFix/>
          </a:blip>
          <a:stretch>
            <a:fillRect/>
          </a:stretch>
        </p:blipFill>
        <p:spPr>
          <a:xfrm>
            <a:off x="0" y="938399"/>
            <a:ext cx="4366323" cy="422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7" name="Google Shape;207;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8" name="Google Shape;208;p36"/>
          <p:cNvSpPr txBox="1"/>
          <p:nvPr>
            <p:ph idx="1" type="subTitle"/>
          </p:nvPr>
        </p:nvSpPr>
        <p:spPr>
          <a:xfrm>
            <a:off x="4366325" y="1296300"/>
            <a:ext cx="4758900" cy="42282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sz="1400"/>
              <a:t>Hidden “Unknown” Data</a:t>
            </a:r>
            <a:endParaRPr sz="1400"/>
          </a:p>
          <a:p>
            <a:pPr indent="-317500" lvl="1" marL="914400" rtl="0" algn="l">
              <a:lnSpc>
                <a:spcPct val="115000"/>
              </a:lnSpc>
              <a:spcBef>
                <a:spcPts val="0"/>
              </a:spcBef>
              <a:spcAft>
                <a:spcPts val="0"/>
              </a:spcAft>
              <a:buSzPts val="1400"/>
              <a:buChar char="○"/>
            </a:pPr>
            <a:r>
              <a:rPr lang="en" sz="1400"/>
              <a:t>Some columns use the string "Unknown" instead of NaN. Like, Risk_Segment_During_Rx, Change_T_Score, and others have a lot of "Unknown" entries</a:t>
            </a:r>
            <a:endParaRPr sz="1400"/>
          </a:p>
          <a:p>
            <a:pPr indent="-317500" lvl="0" marL="457200" rtl="0" algn="l">
              <a:lnSpc>
                <a:spcPct val="115000"/>
              </a:lnSpc>
              <a:spcBef>
                <a:spcPts val="0"/>
              </a:spcBef>
              <a:spcAft>
                <a:spcPts val="0"/>
              </a:spcAft>
              <a:buSzPts val="1400"/>
              <a:buChar char="●"/>
            </a:pPr>
            <a:r>
              <a:rPr lang="en" sz="1400"/>
              <a:t>Outliers:</a:t>
            </a:r>
            <a:endParaRPr sz="1400"/>
          </a:p>
          <a:p>
            <a:pPr indent="-317500" lvl="1" marL="914400" rtl="0" algn="l">
              <a:lnSpc>
                <a:spcPct val="115000"/>
              </a:lnSpc>
              <a:spcBef>
                <a:spcPts val="0"/>
              </a:spcBef>
              <a:spcAft>
                <a:spcPts val="0"/>
              </a:spcAft>
              <a:buSzPts val="1400"/>
              <a:buChar char="○"/>
            </a:pPr>
            <a:r>
              <a:rPr lang="en" sz="1400"/>
              <a:t>Two numeric variables, Dexa_Freq_During_Rx and Count_Of_Risks, have outliers:</a:t>
            </a:r>
            <a:endParaRPr sz="1400"/>
          </a:p>
          <a:p>
            <a:pPr indent="-317500" lvl="2" marL="1371600" rtl="0" algn="l">
              <a:lnSpc>
                <a:spcPct val="115000"/>
              </a:lnSpc>
              <a:spcBef>
                <a:spcPts val="0"/>
              </a:spcBef>
              <a:spcAft>
                <a:spcPts val="0"/>
              </a:spcAft>
              <a:buSzPts val="1400"/>
              <a:buChar char="■"/>
            </a:pPr>
            <a:r>
              <a:rPr lang="en"/>
              <a:t>Dexa_Freq_During_Rx shows </a:t>
            </a:r>
            <a:r>
              <a:rPr b="1" i="1" lang="en"/>
              <a:t>460 </a:t>
            </a:r>
            <a:r>
              <a:rPr lang="en"/>
              <a:t>outliers (based on the Interquartile Range method)</a:t>
            </a:r>
            <a:endParaRPr/>
          </a:p>
          <a:p>
            <a:pPr indent="-317500" lvl="2" marL="1371600" rtl="0" algn="l">
              <a:lnSpc>
                <a:spcPct val="115000"/>
              </a:lnSpc>
              <a:spcBef>
                <a:spcPts val="0"/>
              </a:spcBef>
              <a:spcAft>
                <a:spcPts val="0"/>
              </a:spcAft>
              <a:buSzPts val="1400"/>
              <a:buChar char="■"/>
            </a:pPr>
            <a:r>
              <a:rPr lang="en"/>
              <a:t>Count_Of_Risks shows </a:t>
            </a:r>
            <a:r>
              <a:rPr b="1" i="1" lang="en"/>
              <a:t>8</a:t>
            </a:r>
            <a:r>
              <a:rPr b="1" lang="en"/>
              <a:t> </a:t>
            </a:r>
            <a:r>
              <a:rPr lang="en"/>
              <a:t>outliers (also IQR-based)</a:t>
            </a:r>
            <a:endParaRPr/>
          </a:p>
          <a:p>
            <a:pPr indent="0" lvl="0" marL="0" rtl="0" algn="l">
              <a:lnSpc>
                <a:spcPct val="115000"/>
              </a:lnSpc>
              <a:spcBef>
                <a:spcPts val="0"/>
              </a:spcBef>
              <a:spcAft>
                <a:spcPts val="0"/>
              </a:spcAft>
              <a:buNone/>
            </a:pPr>
            <a:r>
              <a:t/>
            </a:r>
            <a:endParaRPr sz="1400"/>
          </a:p>
          <a:p>
            <a:pPr indent="0" lvl="0" marL="0" rtl="0" algn="l">
              <a:lnSpc>
                <a:spcPct val="150000"/>
              </a:lnSpc>
              <a:spcBef>
                <a:spcPts val="0"/>
              </a:spcBef>
              <a:spcAft>
                <a:spcPts val="0"/>
              </a:spcAft>
              <a:buNone/>
            </a:pPr>
            <a:r>
              <a:t/>
            </a:r>
            <a:endParaRPr b="1" sz="1400">
              <a:solidFill>
                <a:schemeClr val="accent2"/>
              </a:solidFill>
              <a:latin typeface="Times New Roman"/>
              <a:ea typeface="Times New Roman"/>
              <a:cs typeface="Times New Roman"/>
              <a:sym typeface="Times New Roman"/>
            </a:endParaRPr>
          </a:p>
        </p:txBody>
      </p:sp>
      <p:pic>
        <p:nvPicPr>
          <p:cNvPr id="209" name="Google Shape;209;p36"/>
          <p:cNvPicPr preferRelativeResize="0"/>
          <p:nvPr/>
        </p:nvPicPr>
        <p:blipFill>
          <a:blip r:embed="rId3">
            <a:alphaModFix/>
          </a:blip>
          <a:stretch>
            <a:fillRect/>
          </a:stretch>
        </p:blipFill>
        <p:spPr>
          <a:xfrm>
            <a:off x="0" y="938976"/>
            <a:ext cx="4366323" cy="422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15" name="Google Shape;215;p3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16" name="Google Shape;216;p37"/>
          <p:cNvPicPr preferRelativeResize="0"/>
          <p:nvPr/>
        </p:nvPicPr>
        <p:blipFill>
          <a:blip r:embed="rId3">
            <a:alphaModFix/>
          </a:blip>
          <a:stretch>
            <a:fillRect/>
          </a:stretch>
        </p:blipFill>
        <p:spPr>
          <a:xfrm>
            <a:off x="0" y="982620"/>
            <a:ext cx="9144000" cy="973455"/>
          </a:xfrm>
          <a:prstGeom prst="rect">
            <a:avLst/>
          </a:prstGeom>
          <a:noFill/>
          <a:ln>
            <a:noFill/>
          </a:ln>
        </p:spPr>
      </p:pic>
      <p:sp>
        <p:nvSpPr>
          <p:cNvPr id="217" name="Google Shape;217;p37"/>
          <p:cNvSpPr txBox="1"/>
          <p:nvPr/>
        </p:nvSpPr>
        <p:spPr>
          <a:xfrm>
            <a:off x="20925" y="2051550"/>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MinMaxScaler was used to normalize numerical columns, bringing all variables to a common scale and ensuring equal contribution to the model.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Feature Scaling: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Scaled numerical features using MinMaxScaler to normalize their range, ensuring model fairness.</a:t>
            </a:r>
            <a:endParaRPr sz="1300">
              <a:solidFill>
                <a:schemeClr val="dk1"/>
              </a:solidFill>
              <a:latin typeface="Times New Roman"/>
              <a:ea typeface="Times New Roman"/>
              <a:cs typeface="Times New Roman"/>
              <a:sym typeface="Times New Roman"/>
            </a:endParaRPr>
          </a:p>
        </p:txBody>
      </p:sp>
      <p:pic>
        <p:nvPicPr>
          <p:cNvPr id="218" name="Google Shape;218;p37"/>
          <p:cNvPicPr preferRelativeResize="0"/>
          <p:nvPr/>
        </p:nvPicPr>
        <p:blipFill>
          <a:blip r:embed="rId4">
            <a:alphaModFix/>
          </a:blip>
          <a:stretch>
            <a:fillRect/>
          </a:stretch>
        </p:blipFill>
        <p:spPr>
          <a:xfrm>
            <a:off x="45000" y="3150275"/>
            <a:ext cx="9095851" cy="508525"/>
          </a:xfrm>
          <a:prstGeom prst="rect">
            <a:avLst/>
          </a:prstGeom>
          <a:noFill/>
          <a:ln>
            <a:noFill/>
          </a:ln>
        </p:spPr>
      </p:pic>
      <p:sp>
        <p:nvSpPr>
          <p:cNvPr id="219" name="Google Shape;219;p37"/>
          <p:cNvSpPr txBox="1"/>
          <p:nvPr/>
        </p:nvSpPr>
        <p:spPr>
          <a:xfrm>
            <a:off x="20925" y="3662225"/>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Duplicate rows were detected based on the 'PatientID' column to prevent skewed analyses, and they were logged for further review.</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Columns were standardized to appropriate data types, reducing potential errors during analysis.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25" name="Google Shape;225;p3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sp>
        <p:nvSpPr>
          <p:cNvPr id="226" name="Google Shape;226;p38"/>
          <p:cNvSpPr txBox="1"/>
          <p:nvPr/>
        </p:nvSpPr>
        <p:spPr>
          <a:xfrm>
            <a:off x="136075" y="19068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Outlier Handling: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t>
            </a:r>
            <a:r>
              <a:rPr lang="en" sz="1500">
                <a:solidFill>
                  <a:schemeClr val="dk1"/>
                </a:solidFill>
                <a:latin typeface="Times New Roman"/>
                <a:ea typeface="Times New Roman"/>
                <a:cs typeface="Times New Roman"/>
                <a:sym typeface="Times New Roman"/>
              </a:rPr>
              <a:t>emoved outliers from the Dexa_Freq_During_Rx column by excluding entries where its value was zero.</a:t>
            </a:r>
            <a:endParaRPr sz="1500">
              <a:solidFill>
                <a:schemeClr val="dk1"/>
              </a:solidFill>
              <a:latin typeface="Times New Roman"/>
              <a:ea typeface="Times New Roman"/>
              <a:cs typeface="Times New Roman"/>
              <a:sym typeface="Times New Roman"/>
            </a:endParaRPr>
          </a:p>
        </p:txBody>
      </p:sp>
      <p:pic>
        <p:nvPicPr>
          <p:cNvPr id="227" name="Google Shape;227;p38"/>
          <p:cNvPicPr preferRelativeResize="0"/>
          <p:nvPr/>
        </p:nvPicPr>
        <p:blipFill>
          <a:blip r:embed="rId3">
            <a:alphaModFix/>
          </a:blip>
          <a:stretch>
            <a:fillRect/>
          </a:stretch>
        </p:blipFill>
        <p:spPr>
          <a:xfrm>
            <a:off x="0" y="1220100"/>
            <a:ext cx="9144001" cy="711900"/>
          </a:xfrm>
          <a:prstGeom prst="rect">
            <a:avLst/>
          </a:prstGeom>
          <a:noFill/>
          <a:ln>
            <a:noFill/>
          </a:ln>
        </p:spPr>
      </p:pic>
      <p:pic>
        <p:nvPicPr>
          <p:cNvPr id="228" name="Google Shape;228;p38"/>
          <p:cNvPicPr preferRelativeResize="0"/>
          <p:nvPr/>
        </p:nvPicPr>
        <p:blipFill>
          <a:blip r:embed="rId4">
            <a:alphaModFix/>
          </a:blip>
          <a:stretch>
            <a:fillRect/>
          </a:stretch>
        </p:blipFill>
        <p:spPr>
          <a:xfrm>
            <a:off x="0" y="3048912"/>
            <a:ext cx="9144001" cy="954676"/>
          </a:xfrm>
          <a:prstGeom prst="rect">
            <a:avLst/>
          </a:prstGeom>
          <a:noFill/>
          <a:ln>
            <a:noFill/>
          </a:ln>
        </p:spPr>
      </p:pic>
      <p:sp>
        <p:nvSpPr>
          <p:cNvPr id="229" name="Google Shape;229;p38"/>
          <p:cNvSpPr txBox="1"/>
          <p:nvPr/>
        </p:nvSpPr>
        <p:spPr>
          <a:xfrm>
            <a:off x="136075" y="41166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Binary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onverted categorical binary values ('N' and 'Y') into numerical representations (0 and 1), ensuring compatibility with classifier models.</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35" name="Google Shape;235;p3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6" name="Google Shape;236;p39"/>
          <p:cNvPicPr preferRelativeResize="0"/>
          <p:nvPr/>
        </p:nvPicPr>
        <p:blipFill>
          <a:blip r:embed="rId3">
            <a:alphaModFix/>
          </a:blip>
          <a:stretch>
            <a:fillRect/>
          </a:stretch>
        </p:blipFill>
        <p:spPr>
          <a:xfrm>
            <a:off x="0" y="991500"/>
            <a:ext cx="9144001" cy="2673400"/>
          </a:xfrm>
          <a:prstGeom prst="rect">
            <a:avLst/>
          </a:prstGeom>
          <a:noFill/>
          <a:ln>
            <a:noFill/>
          </a:ln>
        </p:spPr>
      </p:pic>
      <p:sp>
        <p:nvSpPr>
          <p:cNvPr id="237" name="Google Shape;237;p39"/>
          <p:cNvSpPr txBox="1"/>
          <p:nvPr/>
        </p:nvSpPr>
        <p:spPr>
          <a:xfrm>
            <a:off x="136075" y="3735600"/>
            <a:ext cx="8792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Outlier Handling: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Applied the IQR method to cap extreme values within acceptable ranges, addressing potential data skew.</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43" name="Google Shape;243;p4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44" name="Google Shape;244;p40"/>
          <p:cNvPicPr preferRelativeResize="0"/>
          <p:nvPr/>
        </p:nvPicPr>
        <p:blipFill>
          <a:blip r:embed="rId3">
            <a:alphaModFix/>
          </a:blip>
          <a:stretch>
            <a:fillRect/>
          </a:stretch>
        </p:blipFill>
        <p:spPr>
          <a:xfrm>
            <a:off x="0" y="1067700"/>
            <a:ext cx="9144000" cy="1619750"/>
          </a:xfrm>
          <a:prstGeom prst="rect">
            <a:avLst/>
          </a:prstGeom>
          <a:noFill/>
          <a:ln>
            <a:noFill/>
          </a:ln>
        </p:spPr>
      </p:pic>
      <p:sp>
        <p:nvSpPr>
          <p:cNvPr id="245" name="Google Shape;245;p40"/>
          <p:cNvSpPr txBox="1"/>
          <p:nvPr/>
        </p:nvSpPr>
        <p:spPr>
          <a:xfrm>
            <a:off x="121000" y="2839850"/>
            <a:ext cx="8608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Risk Level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ategorized patient risk levels into bins such as 'None', 'Low', 'Moderate', and 'High' based on Count_Of_Risks values, enabling targeted risk analysis.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1" name="Google Shape;251;p4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252" name="Google Shape;252;p41"/>
          <p:cNvSpPr txBox="1"/>
          <p:nvPr/>
        </p:nvSpPr>
        <p:spPr>
          <a:xfrm>
            <a:off x="152400" y="838200"/>
            <a:ext cx="86295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During the exploratory data analysis (EDA), we performed the following steps: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Visualized distributions of numerical features such as Dexa_Freq_During_Rx and Count_Of_Risks.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Histograms showed high skewness in Dexa_Freq_During_Rx, leading to the decision to apply log transformation for normalization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Correlation Analysis</a:t>
            </a:r>
            <a:r>
              <a:rPr lang="en">
                <a:solidFill>
                  <a:schemeClr val="dk1"/>
                </a:solidFill>
                <a:latin typeface="Times New Roman"/>
                <a:ea typeface="Times New Roman"/>
                <a:cs typeface="Times New Roman"/>
                <a:sym typeface="Times New Roman"/>
              </a:rPr>
              <a:t>: Calculated correlations between numerical variables. Count_Of_Risks showed a moderate correlation with the target variable Persistency_Flag</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Categorical Feature Inspection</a:t>
            </a:r>
            <a:r>
              <a:rPr lang="en">
                <a:solidFill>
                  <a:schemeClr val="dk1"/>
                </a:solidFill>
                <a:latin typeface="Times New Roman"/>
                <a:ea typeface="Times New Roman"/>
                <a:cs typeface="Times New Roman"/>
                <a:sym typeface="Times New Roman"/>
              </a:rPr>
              <a:t>: Explored distributions for categorical variables like Ntm_Speciality and Gender. Identified the imbalanced classes in Ntm_Speciality which could maybe lead to overfitting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Outlier Detection</a:t>
            </a:r>
            <a:r>
              <a:rPr lang="en">
                <a:solidFill>
                  <a:schemeClr val="dk1"/>
                </a:solidFill>
                <a:latin typeface="Times New Roman"/>
                <a:ea typeface="Times New Roman"/>
                <a:cs typeface="Times New Roman"/>
                <a:sym typeface="Times New Roman"/>
              </a:rPr>
              <a:t>: Used the Interquartile Range (IQR) method to detect outliers. Dexa_Freq_During_Rx had 460 extreme values,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Count_Of_Risks had 8 outliers (addressed using capping methods)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Handling Missing Values</a:t>
            </a:r>
            <a:r>
              <a:rPr lang="en">
                <a:solidFill>
                  <a:schemeClr val="dk1"/>
                </a:solidFill>
                <a:latin typeface="Times New Roman"/>
                <a:ea typeface="Times New Roman"/>
                <a:cs typeface="Times New Roman"/>
                <a:sym typeface="Times New Roman"/>
              </a:rPr>
              <a:t>: Discovered multiple columns with the value "Unknown" instead of NaNs, indicating hidden missing data. Handled as separate categories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8" name="Google Shape;258;p4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59" name="Google Shape;259;p42"/>
          <p:cNvPicPr preferRelativeResize="0"/>
          <p:nvPr/>
        </p:nvPicPr>
        <p:blipFill>
          <a:blip r:embed="rId3">
            <a:alphaModFix/>
          </a:blip>
          <a:stretch>
            <a:fillRect/>
          </a:stretch>
        </p:blipFill>
        <p:spPr>
          <a:xfrm>
            <a:off x="0" y="1067700"/>
            <a:ext cx="5297955" cy="3923399"/>
          </a:xfrm>
          <a:prstGeom prst="rect">
            <a:avLst/>
          </a:prstGeom>
          <a:noFill/>
          <a:ln>
            <a:noFill/>
          </a:ln>
        </p:spPr>
      </p:pic>
      <p:sp>
        <p:nvSpPr>
          <p:cNvPr id="260" name="Google Shape;260;p42"/>
          <p:cNvSpPr txBox="1"/>
          <p:nvPr/>
        </p:nvSpPr>
        <p:spPr>
          <a:xfrm>
            <a:off x="5474250" y="1078100"/>
            <a:ext cx="3527400" cy="3923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we can see, most people tend to have 0-2 counts of risk in total, which is good to see. It is better to see less counts of risks in comparison to the higher numbers.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66" name="Google Shape;266;p4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7" name="Google Shape;267;p43"/>
          <p:cNvPicPr preferRelativeResize="0"/>
          <p:nvPr/>
        </p:nvPicPr>
        <p:blipFill>
          <a:blip r:embed="rId3">
            <a:alphaModFix/>
          </a:blip>
          <a:stretch>
            <a:fillRect/>
          </a:stretch>
        </p:blipFill>
        <p:spPr>
          <a:xfrm>
            <a:off x="0" y="973450"/>
            <a:ext cx="4628772" cy="3066824"/>
          </a:xfrm>
          <a:prstGeom prst="rect">
            <a:avLst/>
          </a:prstGeom>
          <a:noFill/>
          <a:ln>
            <a:noFill/>
          </a:ln>
        </p:spPr>
      </p:pic>
      <p:pic>
        <p:nvPicPr>
          <p:cNvPr id="268" name="Google Shape;268;p43"/>
          <p:cNvPicPr preferRelativeResize="0"/>
          <p:nvPr/>
        </p:nvPicPr>
        <p:blipFill>
          <a:blip r:embed="rId4">
            <a:alphaModFix/>
          </a:blip>
          <a:stretch>
            <a:fillRect/>
          </a:stretch>
        </p:blipFill>
        <p:spPr>
          <a:xfrm>
            <a:off x="4572000" y="1020575"/>
            <a:ext cx="4503699" cy="2972575"/>
          </a:xfrm>
          <a:prstGeom prst="rect">
            <a:avLst/>
          </a:prstGeom>
          <a:noFill/>
          <a:ln>
            <a:noFill/>
          </a:ln>
        </p:spPr>
      </p:pic>
      <p:sp>
        <p:nvSpPr>
          <p:cNvPr id="269" name="Google Shape;269;p43"/>
          <p:cNvSpPr txBox="1"/>
          <p:nvPr/>
        </p:nvSpPr>
        <p:spPr>
          <a:xfrm>
            <a:off x="272150" y="4207750"/>
            <a:ext cx="869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is what the distribution looks like without the outlier of 0</a:t>
            </a:r>
            <a:endParaRPr sz="1800">
              <a:latin typeface="Times New Roman"/>
              <a:ea typeface="Times New Roman"/>
              <a:cs typeface="Times New Roman"/>
              <a:sym typeface="Times New Roman"/>
            </a:endParaRPr>
          </a:p>
        </p:txBody>
      </p:sp>
      <p:sp>
        <p:nvSpPr>
          <p:cNvPr id="270" name="Google Shape;270;p43"/>
          <p:cNvSpPr/>
          <p:nvPr/>
        </p:nvSpPr>
        <p:spPr>
          <a:xfrm>
            <a:off x="4239150" y="2491150"/>
            <a:ext cx="554700" cy="397800"/>
          </a:xfrm>
          <a:prstGeom prst="rightArrow">
            <a:avLst>
              <a:gd fmla="val 50000" name="adj1"/>
              <a:gd fmla="val 50000" name="adj2"/>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84699" y="-381000"/>
            <a:ext cx="1744100" cy="1744100"/>
          </a:xfrm>
          <a:prstGeom prst="rect">
            <a:avLst/>
          </a:prstGeom>
          <a:noFill/>
          <a:ln>
            <a:noFill/>
          </a:ln>
        </p:spPr>
      </p:pic>
      <p:graphicFrame>
        <p:nvGraphicFramePr>
          <p:cNvPr id="138" name="Google Shape;138;p26"/>
          <p:cNvGraphicFramePr/>
          <p:nvPr/>
        </p:nvGraphicFramePr>
        <p:xfrm>
          <a:off x="952500" y="875350"/>
          <a:ext cx="3000000" cy="3000000"/>
        </p:xfrm>
        <a:graphic>
          <a:graphicData uri="http://schemas.openxmlformats.org/drawingml/2006/table">
            <a:tbl>
              <a:tblPr>
                <a:noFill/>
                <a:tableStyleId>{EEF4B154-240B-4DAC-B810-2AB4C2559EE6}</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Healthcare: Persistency of a Drug</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 Members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Devin Chau</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 Dy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 Khatri</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Email</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chau.devin031602@gmail.com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ethan05dy@gmail.com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rohankhatri0507@gmail.com</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Country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Specialization</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Internship Batch</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6" name="Google Shape;276;p4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7" name="Google Shape;277;p44"/>
          <p:cNvPicPr preferRelativeResize="0"/>
          <p:nvPr/>
        </p:nvPicPr>
        <p:blipFill>
          <a:blip r:embed="rId3">
            <a:alphaModFix/>
          </a:blip>
          <a:stretch>
            <a:fillRect/>
          </a:stretch>
        </p:blipFill>
        <p:spPr>
          <a:xfrm>
            <a:off x="152400" y="1067700"/>
            <a:ext cx="5261332" cy="3923399"/>
          </a:xfrm>
          <a:prstGeom prst="rect">
            <a:avLst/>
          </a:prstGeom>
          <a:noFill/>
          <a:ln>
            <a:noFill/>
          </a:ln>
        </p:spPr>
      </p:pic>
      <p:sp>
        <p:nvSpPr>
          <p:cNvPr id="278" name="Google Shape;278;p44"/>
          <p:cNvSpPr txBox="1"/>
          <p:nvPr/>
        </p:nvSpPr>
        <p:spPr>
          <a:xfrm>
            <a:off x="5704550" y="1067700"/>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largest proportion of patients reported in this dataset belongs to the older age group, specifically those aged &gt;75.</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84" name="Google Shape;284;p4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85" name="Google Shape;285;p45"/>
          <p:cNvPicPr preferRelativeResize="0"/>
          <p:nvPr/>
        </p:nvPicPr>
        <p:blipFill>
          <a:blip r:embed="rId3">
            <a:alphaModFix/>
          </a:blip>
          <a:stretch>
            <a:fillRect/>
          </a:stretch>
        </p:blipFill>
        <p:spPr>
          <a:xfrm>
            <a:off x="152400" y="1067700"/>
            <a:ext cx="5301643" cy="3923400"/>
          </a:xfrm>
          <a:prstGeom prst="rect">
            <a:avLst/>
          </a:prstGeom>
          <a:noFill/>
          <a:ln>
            <a:noFill/>
          </a:ln>
        </p:spPr>
      </p:pic>
      <p:sp>
        <p:nvSpPr>
          <p:cNvPr id="286" name="Google Shape;286;p45"/>
          <p:cNvSpPr txBox="1"/>
          <p:nvPr/>
        </p:nvSpPr>
        <p:spPr>
          <a:xfrm>
            <a:off x="5756850" y="1067700"/>
            <a:ext cx="300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Northeast and West seem to be severely underreported as compared to Midwest and South Region</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92" name="Google Shape;292;p4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93" name="Google Shape;293;p46"/>
          <p:cNvPicPr preferRelativeResize="0"/>
          <p:nvPr/>
        </p:nvPicPr>
        <p:blipFill>
          <a:blip r:embed="rId3">
            <a:alphaModFix/>
          </a:blip>
          <a:stretch>
            <a:fillRect/>
          </a:stretch>
        </p:blipFill>
        <p:spPr>
          <a:xfrm>
            <a:off x="47725" y="998298"/>
            <a:ext cx="4254549" cy="3942150"/>
          </a:xfrm>
          <a:prstGeom prst="rect">
            <a:avLst/>
          </a:prstGeom>
          <a:noFill/>
          <a:ln>
            <a:noFill/>
          </a:ln>
        </p:spPr>
      </p:pic>
      <p:pic>
        <p:nvPicPr>
          <p:cNvPr id="294" name="Google Shape;294;p46"/>
          <p:cNvPicPr preferRelativeResize="0"/>
          <p:nvPr/>
        </p:nvPicPr>
        <p:blipFill>
          <a:blip r:embed="rId4">
            <a:alphaModFix/>
          </a:blip>
          <a:stretch>
            <a:fillRect/>
          </a:stretch>
        </p:blipFill>
        <p:spPr>
          <a:xfrm>
            <a:off x="4406950" y="1067700"/>
            <a:ext cx="4584649" cy="3872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0" name="Google Shape;300;p4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01" name="Google Shape;301;p47"/>
          <p:cNvPicPr preferRelativeResize="0"/>
          <p:nvPr/>
        </p:nvPicPr>
        <p:blipFill>
          <a:blip r:embed="rId3">
            <a:alphaModFix/>
          </a:blip>
          <a:stretch>
            <a:fillRect/>
          </a:stretch>
        </p:blipFill>
        <p:spPr>
          <a:xfrm>
            <a:off x="0" y="1048050"/>
            <a:ext cx="4396150" cy="3257249"/>
          </a:xfrm>
          <a:prstGeom prst="rect">
            <a:avLst/>
          </a:prstGeom>
          <a:noFill/>
          <a:ln>
            <a:noFill/>
          </a:ln>
        </p:spPr>
      </p:pic>
      <p:pic>
        <p:nvPicPr>
          <p:cNvPr id="302" name="Google Shape;302;p47"/>
          <p:cNvPicPr preferRelativeResize="0"/>
          <p:nvPr/>
        </p:nvPicPr>
        <p:blipFill>
          <a:blip r:embed="rId4">
            <a:alphaModFix/>
          </a:blip>
          <a:stretch>
            <a:fillRect/>
          </a:stretch>
        </p:blipFill>
        <p:spPr>
          <a:xfrm>
            <a:off x="4645275" y="1048050"/>
            <a:ext cx="4396150" cy="3279999"/>
          </a:xfrm>
          <a:prstGeom prst="rect">
            <a:avLst/>
          </a:prstGeom>
          <a:noFill/>
          <a:ln>
            <a:noFill/>
          </a:ln>
        </p:spPr>
      </p:pic>
      <p:sp>
        <p:nvSpPr>
          <p:cNvPr id="303" name="Google Shape;303;p47"/>
          <p:cNvSpPr txBox="1"/>
          <p:nvPr/>
        </p:nvSpPr>
        <p:spPr>
          <a:xfrm>
            <a:off x="0" y="434340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see that typically there is no change. Worsened more than improved in terms of change risk segment.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9" name="Google Shape;309;p4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10" name="Google Shape;310;p48"/>
          <p:cNvSpPr txBox="1"/>
          <p:nvPr/>
        </p:nvSpPr>
        <p:spPr>
          <a:xfrm>
            <a:off x="5686800" y="1820825"/>
            <a:ext cx="30000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Log transformation to Dexa_Freq_During_Rx for normalization</a:t>
            </a:r>
            <a:endParaRPr sz="2000">
              <a:latin typeface="Times New Roman"/>
              <a:ea typeface="Times New Roman"/>
              <a:cs typeface="Times New Roman"/>
              <a:sym typeface="Times New Roman"/>
            </a:endParaRPr>
          </a:p>
        </p:txBody>
      </p:sp>
      <p:pic>
        <p:nvPicPr>
          <p:cNvPr id="311" name="Google Shape;311;p48"/>
          <p:cNvPicPr preferRelativeResize="0"/>
          <p:nvPr/>
        </p:nvPicPr>
        <p:blipFill>
          <a:blip r:embed="rId3">
            <a:alphaModFix/>
          </a:blip>
          <a:stretch>
            <a:fillRect/>
          </a:stretch>
        </p:blipFill>
        <p:spPr>
          <a:xfrm>
            <a:off x="487350" y="1036300"/>
            <a:ext cx="4866364" cy="3923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7" name="Google Shape;317;p4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18" name="Google Shape;318;p49"/>
          <p:cNvPicPr preferRelativeResize="0"/>
          <p:nvPr/>
        </p:nvPicPr>
        <p:blipFill>
          <a:blip r:embed="rId3">
            <a:alphaModFix/>
          </a:blip>
          <a:stretch>
            <a:fillRect/>
          </a:stretch>
        </p:blipFill>
        <p:spPr>
          <a:xfrm>
            <a:off x="152400" y="1067700"/>
            <a:ext cx="5839200" cy="3739518"/>
          </a:xfrm>
          <a:prstGeom prst="rect">
            <a:avLst/>
          </a:prstGeom>
          <a:noFill/>
          <a:ln>
            <a:noFill/>
          </a:ln>
        </p:spPr>
      </p:pic>
      <p:sp>
        <p:nvSpPr>
          <p:cNvPr id="319" name="Google Shape;319;p49"/>
          <p:cNvSpPr txBox="1"/>
          <p:nvPr/>
        </p:nvSpPr>
        <p:spPr>
          <a:xfrm>
            <a:off x="6144000" y="2506625"/>
            <a:ext cx="30000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Count_Of_Risks</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25" name="Google Shape;325;p5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26" name="Google Shape;326;p50"/>
          <p:cNvSpPr txBox="1"/>
          <p:nvPr/>
        </p:nvSpPr>
        <p:spPr>
          <a:xfrm>
            <a:off x="6144000" y="12874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normalized Dexa_Freq_During_Rx</a:t>
            </a:r>
            <a:endParaRPr sz="2000">
              <a:latin typeface="Times New Roman"/>
              <a:ea typeface="Times New Roman"/>
              <a:cs typeface="Times New Roman"/>
              <a:sym typeface="Times New Roman"/>
            </a:endParaRPr>
          </a:p>
        </p:txBody>
      </p:sp>
      <p:pic>
        <p:nvPicPr>
          <p:cNvPr id="327" name="Google Shape;327;p50"/>
          <p:cNvPicPr preferRelativeResize="0"/>
          <p:nvPr/>
        </p:nvPicPr>
        <p:blipFill>
          <a:blip r:embed="rId3">
            <a:alphaModFix/>
          </a:blip>
          <a:stretch>
            <a:fillRect/>
          </a:stretch>
        </p:blipFill>
        <p:spPr>
          <a:xfrm>
            <a:off x="152400" y="1067700"/>
            <a:ext cx="5839199" cy="3829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33" name="Google Shape;333;p5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34" name="Google Shape;334;p51"/>
          <p:cNvPicPr preferRelativeResize="0"/>
          <p:nvPr/>
        </p:nvPicPr>
        <p:blipFill>
          <a:blip r:embed="rId3">
            <a:alphaModFix/>
          </a:blip>
          <a:stretch>
            <a:fillRect/>
          </a:stretch>
        </p:blipFill>
        <p:spPr>
          <a:xfrm>
            <a:off x="0" y="915300"/>
            <a:ext cx="4764849" cy="4210470"/>
          </a:xfrm>
          <a:prstGeom prst="rect">
            <a:avLst/>
          </a:prstGeom>
          <a:noFill/>
          <a:ln>
            <a:noFill/>
          </a:ln>
        </p:spPr>
      </p:pic>
      <p:sp>
        <p:nvSpPr>
          <p:cNvPr id="335" name="Google Shape;335;p51"/>
          <p:cNvSpPr txBox="1"/>
          <p:nvPr/>
        </p:nvSpPr>
        <p:spPr>
          <a:xfrm>
            <a:off x="5128850" y="1088575"/>
            <a:ext cx="37785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variables are mostly uncorrelated except for a moderate relationship between Dexa_Freq_During_Rx and Persistency_Flag_Numeric.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Higher Dexa scan frequency might be slightly associated with better persistence in treatment adherence.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Count of risks does not show a meaningful correlation with either of the other variables.</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1" name="Google Shape;341;p5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42" name="Google Shape;342;p52"/>
          <p:cNvPicPr preferRelativeResize="0"/>
          <p:nvPr/>
        </p:nvPicPr>
        <p:blipFill>
          <a:blip r:embed="rId3">
            <a:alphaModFix/>
          </a:blip>
          <a:stretch>
            <a:fillRect/>
          </a:stretch>
        </p:blipFill>
        <p:spPr>
          <a:xfrm>
            <a:off x="152400" y="1067700"/>
            <a:ext cx="8839198" cy="2913902"/>
          </a:xfrm>
          <a:prstGeom prst="rect">
            <a:avLst/>
          </a:prstGeom>
          <a:noFill/>
          <a:ln>
            <a:noFill/>
          </a:ln>
        </p:spPr>
      </p:pic>
      <p:sp>
        <p:nvSpPr>
          <p:cNvPr id="343" name="Google Shape;343;p52"/>
          <p:cNvSpPr txBox="1"/>
          <p:nvPr/>
        </p:nvSpPr>
        <p:spPr>
          <a:xfrm>
            <a:off x="94200" y="4134000"/>
            <a:ext cx="8839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data suggests that most observations come from general practitioners and predominantly female participants.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gender imbalance might influence study outcomes if gender plays a role in the analysis being conducted.</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9" name="Google Shape;349;p5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0" name="Google Shape;350;p53"/>
          <p:cNvSpPr txBox="1"/>
          <p:nvPr/>
        </p:nvSpPr>
        <p:spPr>
          <a:xfrm>
            <a:off x="0" y="914400"/>
            <a:ext cx="9144000" cy="4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1"/>
                </a:solidFill>
                <a:latin typeface="Times New Roman"/>
                <a:ea typeface="Times New Roman"/>
                <a:cs typeface="Times New Roman"/>
                <a:sym typeface="Times New Roman"/>
              </a:rPr>
              <a:t>Final Recommendations</a:t>
            </a:r>
            <a:endParaRPr b="1" sz="13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Based on the analysis and identified data issues, we recommend: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Handling Missing Values</a:t>
            </a:r>
            <a:r>
              <a:rPr lang="en" sz="1300">
                <a:solidFill>
                  <a:schemeClr val="dk1"/>
                </a:solidFill>
                <a:latin typeface="Times New Roman"/>
                <a:ea typeface="Times New Roman"/>
                <a:cs typeface="Times New Roman"/>
                <a:sym typeface="Times New Roman"/>
              </a:rPr>
              <a:t>: Maintain “Unknown” entries as a separate category to preserve data integrity and avoid loss of potentially valuable patterns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Normalization</a:t>
            </a:r>
            <a:r>
              <a:rPr lang="en" sz="1300">
                <a:solidFill>
                  <a:schemeClr val="dk1"/>
                </a:solidFill>
                <a:latin typeface="Times New Roman"/>
                <a:ea typeface="Times New Roman"/>
                <a:cs typeface="Times New Roman"/>
                <a:sym typeface="Times New Roman"/>
              </a:rPr>
              <a:t>: Continue using MinMaxScaler for numerical features like Dexa_Freq_During_Rx and Count_Of_Risks to ensure consistent scaling across variables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Outlier Handling</a:t>
            </a:r>
            <a:r>
              <a:rPr lang="en" sz="1300">
                <a:solidFill>
                  <a:schemeClr val="dk1"/>
                </a:solidFill>
                <a:latin typeface="Times New Roman"/>
                <a:ea typeface="Times New Roman"/>
                <a:cs typeface="Times New Roman"/>
                <a:sym typeface="Times New Roman"/>
              </a:rPr>
              <a:t>: Use the IQR method to cap extreme values for Dexa_Freq_During_Rx and Count_Of_Risks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Categorical Encoding</a:t>
            </a:r>
            <a:r>
              <a:rPr lang="en" sz="1300">
                <a:solidFill>
                  <a:schemeClr val="dk1"/>
                </a:solidFill>
                <a:latin typeface="Times New Roman"/>
                <a:ea typeface="Times New Roman"/>
                <a:cs typeface="Times New Roman"/>
                <a:sym typeface="Times New Roman"/>
              </a:rPr>
              <a:t>: Apply one-hot encoding for categorical variables with multiple categories. Using binary encoding for columns with simple Y/N values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Feature Engineering</a:t>
            </a:r>
            <a:r>
              <a:rPr lang="en" sz="1300">
                <a:solidFill>
                  <a:schemeClr val="dk1"/>
                </a:solidFill>
                <a:latin typeface="Times New Roman"/>
                <a:ea typeface="Times New Roman"/>
                <a:cs typeface="Times New Roman"/>
                <a:sym typeface="Times New Roman"/>
              </a:rPr>
              <a:t>: Consider grouping rare categories in columns like Ntm_Speciality to avoid overfitting due to high cardinality</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Data Consistency</a:t>
            </a:r>
            <a:r>
              <a:rPr lang="en" sz="1300">
                <a:solidFill>
                  <a:schemeClr val="dk1"/>
                </a:solidFill>
                <a:latin typeface="Times New Roman"/>
                <a:ea typeface="Times New Roman"/>
                <a:cs typeface="Times New Roman"/>
                <a:sym typeface="Times New Roman"/>
              </a:rPr>
              <a:t>: Ensure proper standardization of data types and consistency across the entire dataset before model training</a:t>
            </a:r>
            <a:endParaRPr b="1" sz="13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44" name="Google Shape;144;p27"/>
          <p:cNvSpPr txBox="1"/>
          <p:nvPr>
            <p:ph idx="1" type="subTitle"/>
          </p:nvPr>
        </p:nvSpPr>
        <p:spPr>
          <a:xfrm>
            <a:off x="4071257" y="685800"/>
            <a:ext cx="4844100" cy="5143500"/>
          </a:xfrm>
          <a:prstGeom prst="rect">
            <a:avLst/>
          </a:prstGeom>
          <a:noFill/>
          <a:ln>
            <a:noFill/>
          </a:ln>
        </p:spPr>
        <p:txBody>
          <a:bodyPr anchorCtr="0" anchor="t" bIns="34275" lIns="68575" spcFirstLastPara="1" rIns="68575" wrap="square" tIns="34275">
            <a:normAutofit/>
          </a:bodyPr>
          <a:lstStyle/>
          <a:p>
            <a:pPr indent="-381000" lvl="1" marL="914400" rtl="0" algn="ctr">
              <a:lnSpc>
                <a:spcPct val="150000"/>
              </a:lnSpc>
              <a:spcBef>
                <a:spcPts val="120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Problem Statement</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Information</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Understanding</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Exploratory Data Analysis (EDA)</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Recommendations</a:t>
            </a:r>
            <a:endParaRPr sz="2400">
              <a:solidFill>
                <a:srgbClr val="FC4F08"/>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800"/>
              <a:buNone/>
            </a:pPr>
            <a:r>
              <a:t/>
            </a:r>
            <a:endParaRPr>
              <a:solidFill>
                <a:srgbClr val="FF6600"/>
              </a:solidFill>
              <a:latin typeface="Times New Roman"/>
              <a:ea typeface="Times New Roman"/>
              <a:cs typeface="Times New Roman"/>
              <a:sym typeface="Times New Roman"/>
            </a:endParaRPr>
          </a:p>
        </p:txBody>
      </p:sp>
      <p:pic>
        <p:nvPicPr>
          <p:cNvPr id="145" name="Google Shape;145;p27"/>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b="1">
              <a:solidFill>
                <a:srgbClr val="FF6600"/>
              </a:solidFill>
            </a:endParaRPr>
          </a:p>
        </p:txBody>
      </p:sp>
      <p:pic>
        <p:nvPicPr>
          <p:cNvPr id="356" name="Google Shape;356;p54"/>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
        <p:nvSpPr>
          <p:cNvPr id="357" name="Google Shape;357;p54"/>
          <p:cNvSpPr txBox="1"/>
          <p:nvPr>
            <p:ph idx="1" type="subTitle"/>
          </p:nvPr>
        </p:nvSpPr>
        <p:spPr>
          <a:xfrm>
            <a:off x="4772584" y="2134701"/>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5000"/>
              <a:buNone/>
            </a:pPr>
            <a:r>
              <a:t/>
            </a:r>
            <a:endParaRPr sz="5000">
              <a:solidFill>
                <a:srgbClr val="FF6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ctrTitle"/>
          </p:nvPr>
        </p:nvSpPr>
        <p:spPr>
          <a:xfrm>
            <a:off x="0"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1" name="Google Shape;151;p28"/>
          <p:cNvSpPr txBox="1"/>
          <p:nvPr>
            <p:ph idx="1" type="subTitle"/>
          </p:nvPr>
        </p:nvSpPr>
        <p:spPr>
          <a:xfrm>
            <a:off x="4366313" y="0"/>
            <a:ext cx="4758900" cy="5143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accent2"/>
              </a:buClr>
              <a:buSzPts val="1400"/>
              <a:buNone/>
            </a:pPr>
            <a:r>
              <a:rPr b="1" lang="en" sz="1200">
                <a:solidFill>
                  <a:schemeClr val="accent2"/>
                </a:solidFill>
                <a:latin typeface="Times New Roman"/>
                <a:ea typeface="Times New Roman"/>
                <a:cs typeface="Times New Roman"/>
                <a:sym typeface="Times New Roman"/>
              </a:rPr>
              <a:t>Context</a:t>
            </a:r>
            <a:r>
              <a:rPr i="0" lang="en" sz="1200" u="none" cap="none" strike="noStrike">
                <a:solidFill>
                  <a:schemeClr val="accent2"/>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accent2"/>
              </a:buClr>
              <a:buSzPts val="1400"/>
              <a:buNone/>
            </a:pPr>
            <a:r>
              <a:rPr lang="en" sz="1200">
                <a:solidFill>
                  <a:srgbClr val="2D3B45"/>
                </a:solidFill>
                <a:latin typeface="Times New Roman"/>
                <a:ea typeface="Times New Roman"/>
                <a:cs typeface="Times New Roman"/>
                <a:sym typeface="Times New Roman"/>
              </a:rPr>
              <a:t>One of the challenge for all Pharmaceutical companies is to understand the persistency of drug as per the physician prescription. To solve this problem ABC pharma company approached an analytics company to automate this process of identification. </a:t>
            </a:r>
            <a:r>
              <a:rPr lang="en" sz="1200">
                <a:solidFill>
                  <a:srgbClr val="2D3B45"/>
                </a:solidFill>
                <a:highlight>
                  <a:srgbClr val="FFFFFF"/>
                </a:highlight>
                <a:latin typeface="Times New Roman"/>
                <a:ea typeface="Times New Roman"/>
                <a:cs typeface="Times New Roman"/>
                <a:sym typeface="Times New Roman"/>
              </a:rPr>
              <a:t>With an objective to gather insights on the factors that are impacting the persistency, build a classification for the given dataset.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b="1" lang="en" sz="1200">
                <a:solidFill>
                  <a:schemeClr val="accent2"/>
                </a:solidFill>
                <a:latin typeface="Times New Roman"/>
                <a:ea typeface="Times New Roman"/>
                <a:cs typeface="Times New Roman"/>
                <a:sym typeface="Times New Roman"/>
              </a:rPr>
              <a:t>Problem Description:</a:t>
            </a:r>
            <a:endParaRPr b="1" sz="12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 sz="1200">
                <a:latin typeface="Times New Roman"/>
                <a:ea typeface="Times New Roman"/>
                <a:cs typeface="Times New Roman"/>
                <a:sym typeface="Times New Roman"/>
              </a:rPr>
              <a:t>We are building a predictive model that classifies patients into “persistent” or “non-persistent” categories based on factors like their demographics, medical history, physician characteristics, and treatment details. Factors like the patient level such as their age, risk factors, previous test results, or provider type allows for insights into why some patients continue therapy while others drop off. Thus understanding “persistence” levels. By analyzing these data points and finding patterns, the predictive model helps explain patient behavior and supports the creation of targeted interventions to improve adherence.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152" name="Google Shape;152;p2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0" y="0"/>
            <a:ext cx="91440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Ethan’s </a:t>
            </a:r>
            <a:r>
              <a:rPr b="1" lang="en" sz="5100" u="sng">
                <a:solidFill>
                  <a:schemeClr val="hlink"/>
                </a:solidFill>
                <a:latin typeface="Times New Roman"/>
                <a:ea typeface="Times New Roman"/>
                <a:cs typeface="Times New Roman"/>
                <a:sym typeface="Times New Roman"/>
                <a:hlinkClick r:id="rId3"/>
              </a:rPr>
              <a:t>Github Repo Link</a:t>
            </a:r>
            <a:endParaRPr sz="5100">
              <a:latin typeface="Times New Roman"/>
              <a:ea typeface="Times New Roman"/>
              <a:cs typeface="Times New Roman"/>
              <a:sym typeface="Times New Roman"/>
            </a:endParaRPr>
          </a:p>
        </p:txBody>
      </p:sp>
      <p:pic>
        <p:nvPicPr>
          <p:cNvPr id="158" name="Google Shape;158;p29"/>
          <p:cNvPicPr preferRelativeResize="0"/>
          <p:nvPr/>
        </p:nvPicPr>
        <p:blipFill rotWithShape="1">
          <a:blip r:embed="rId4">
            <a:alphaModFix/>
          </a:blip>
          <a:srcRect b="0" l="0" r="0" t="0"/>
          <a:stretch/>
        </p:blipFill>
        <p:spPr>
          <a:xfrm>
            <a:off x="0" y="4397828"/>
            <a:ext cx="1240971"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64" name="Google Shape;164;p30"/>
          <p:cNvGraphicFramePr/>
          <p:nvPr/>
        </p:nvGraphicFramePr>
        <p:xfrm>
          <a:off x="901975" y="1687000"/>
          <a:ext cx="3000000" cy="3000000"/>
        </p:xfrm>
        <a:graphic>
          <a:graphicData uri="http://schemas.openxmlformats.org/drawingml/2006/table">
            <a:tbl>
              <a:tblPr bandRow="1">
                <a:noFill/>
                <a:tableStyleId>{F60E1147-0B75-40EF-AD0E-846B5982325A}</a:tableStyleId>
              </a:tblPr>
              <a:tblGrid>
                <a:gridCol w="3670025"/>
                <a:gridCol w="3670025"/>
              </a:tblGrid>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3424</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891 KB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0" name="Google Shape;170;p31"/>
          <p:cNvGraphicFramePr/>
          <p:nvPr/>
        </p:nvGraphicFramePr>
        <p:xfrm>
          <a:off x="152400" y="1143000"/>
          <a:ext cx="3000000" cy="3000000"/>
        </p:xfrm>
        <a:graphic>
          <a:graphicData uri="http://schemas.openxmlformats.org/drawingml/2006/table">
            <a:tbl>
              <a:tblPr>
                <a:noFill/>
                <a:tableStyleId>{6EF2617F-6B56-493F-8DE6-BA6BAF6D48B3}</a:tableStyleId>
              </a:tblPr>
              <a:tblGrid>
                <a:gridCol w="1600200"/>
                <a:gridCol w="2066925"/>
                <a:gridCol w="4200525"/>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Bucket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 Description</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Row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Patient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ID of each patient</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71" name="Google Shape;171;p31"/>
          <p:cNvGraphicFramePr/>
          <p:nvPr/>
        </p:nvGraphicFramePr>
        <p:xfrm>
          <a:off x="152400" y="1676400"/>
          <a:ext cx="3000000" cy="3000000"/>
        </p:xfrm>
        <a:graphic>
          <a:graphicData uri="http://schemas.openxmlformats.org/drawingml/2006/table">
            <a:tbl>
              <a:tblPr>
                <a:noFill/>
                <a:tableStyleId>{6EF2617F-6B56-493F-8DE6-BA6BAF6D48B3}</a:tableStyleId>
              </a:tblPr>
              <a:tblGrid>
                <a:gridCol w="1600200"/>
                <a:gridCol w="2076450"/>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Target 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Persistency_Flag</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a patient was persistent or not</a:t>
                      </a:r>
                      <a:endParaRPr sz="1500">
                        <a:solidFill>
                          <a:srgbClr val="2D3B45"/>
                        </a:solidFill>
                        <a:latin typeface="Times New Roman"/>
                        <a:ea typeface="Times New Roman"/>
                        <a:cs typeface="Times New Roman"/>
                        <a:sym typeface="Times New Roman"/>
                      </a:endParaRPr>
                    </a:p>
                  </a:txBody>
                  <a:tcPr marT="19050" marB="19050" marR="19050" marL="19050"/>
                </a:tc>
              </a:tr>
              <a:tr h="209550">
                <a:tc rowSpan="6">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Demographics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 of the patient during their therapy</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IDN Indicator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patients mapped to IDN</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7" name="Google Shape;177;p32"/>
          <p:cNvGraphicFramePr/>
          <p:nvPr/>
        </p:nvGraphicFramePr>
        <p:xfrm>
          <a:off x="152400" y="990600"/>
          <a:ext cx="3000000" cy="3000000"/>
        </p:xfrm>
        <a:graphic>
          <a:graphicData uri="http://schemas.openxmlformats.org/drawingml/2006/table">
            <a:tbl>
              <a:tblPr>
                <a:noFill/>
                <a:tableStyleId>{6EF2617F-6B56-493F-8DE6-BA6BAF6D48B3}</a:tableStyleId>
              </a:tblPr>
              <a:tblGrid>
                <a:gridCol w="1600200"/>
                <a:gridCol w="2066925"/>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Provider Attributes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Physician Specialty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Specialty of the HCP that prescribed the NTM Rx</a:t>
                      </a:r>
                      <a:endParaRPr sz="1500">
                        <a:solidFill>
                          <a:srgbClr val="2D3B45"/>
                        </a:solidFill>
                        <a:latin typeface="Times New Roman"/>
                        <a:ea typeface="Times New Roman"/>
                        <a:cs typeface="Times New Roman"/>
                        <a:sym typeface="Times New Roman"/>
                      </a:endParaRPr>
                    </a:p>
                  </a:txBody>
                  <a:tcPr marT="19050" marB="19050" marR="19050" marL="19050"/>
                </a:tc>
              </a:tr>
              <a:tr h="381000">
                <a:tc rowSpan="12">
                  <a:txBody>
                    <a:bodyPr/>
                    <a:lstStyle/>
                    <a:p>
                      <a:pPr indent="0" lvl="0" marL="0" rtl="0" algn="l">
                        <a:lnSpc>
                          <a:spcPct val="115000"/>
                        </a:lnSpc>
                        <a:spcBef>
                          <a:spcPts val="0"/>
                        </a:spcBef>
                        <a:spcAft>
                          <a:spcPts val="0"/>
                        </a:spcAft>
                        <a:buNone/>
                      </a:pPr>
                      <a:r>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T-Score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 Score of the patient at the time of the NTM Rx (within 2 years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 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Tscore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38100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Risk Segment of the patient at the time of the NTM Rx (within 2 years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Multiple Risk Factors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patient falls under multiple risk category (having more than 1 risk) at the time of the NTM Rx (within 365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
        <p:nvSpPr>
          <p:cNvPr id="183" name="Google Shape;183;p33"/>
          <p:cNvSpPr txBox="1"/>
          <p:nvPr/>
        </p:nvSpPr>
        <p:spPr>
          <a:xfrm>
            <a:off x="0" y="914400"/>
            <a:ext cx="12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Clinical Factors</a:t>
            </a:r>
            <a:endParaRPr>
              <a:latin typeface="Times New Roman"/>
              <a:ea typeface="Times New Roman"/>
              <a:cs typeface="Times New Roman"/>
              <a:sym typeface="Times New Roman"/>
            </a:endParaRPr>
          </a:p>
        </p:txBody>
      </p:sp>
      <p:graphicFrame>
        <p:nvGraphicFramePr>
          <p:cNvPr id="184" name="Google Shape;184;p33"/>
          <p:cNvGraphicFramePr/>
          <p:nvPr/>
        </p:nvGraphicFramePr>
        <p:xfrm>
          <a:off x="1219200" y="990600"/>
          <a:ext cx="3000000" cy="3000000"/>
        </p:xfrm>
        <a:graphic>
          <a:graphicData uri="http://schemas.openxmlformats.org/drawingml/2006/table">
            <a:tbl>
              <a:tblPr>
                <a:noFill/>
                <a:tableStyleId>{6EF2617F-6B56-493F-8DE6-BA6BAF6D48B3}</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Frequency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Number of DEXA scans taken prior to the first NTM Rx date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the presence of Dexa Scan before the NTM Rx (within 2 years prior from rxdate or between their first Rx and Switched Rx; whichever is smaller and applicable)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Dexa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Dexa Scan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Fragility Fracture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recent fragility fracture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Fragility Fracture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fragility fracture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Glucocorticoid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usage of Glucocorticoids (&gt;=7.5mg strength) in the one year look-back from the first NTM Rx</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Glucocorticoid Usage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Glucocorticoid usage during the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85" name="Google Shape;185;p33"/>
          <p:cNvGraphicFramePr/>
          <p:nvPr/>
        </p:nvGraphicFramePr>
        <p:xfrm>
          <a:off x="1219200" y="3886200"/>
          <a:ext cx="3000000" cy="3000000"/>
        </p:xfrm>
        <a:graphic>
          <a:graphicData uri="http://schemas.openxmlformats.org/drawingml/2006/table">
            <a:tbl>
              <a:tblPr>
                <a:noFill/>
                <a:tableStyleId>{6EF2617F-6B56-493F-8DE6-BA6BAF6D48B3}</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Injectable Experience</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any injectable drug usage in the recent 12 months before the NTM OP Rx</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Risk Factors</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Risk Factors that the patient is falling into. For chronic Risk Factors complete lookback to be applied and for non-chronic Risk Factors, one year lookback from the date of first OP Rx</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