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2"/>
  </p:notesMasterIdLst>
  <p:sldIdLst>
    <p:sldId id="340" r:id="rId2"/>
    <p:sldId id="341" r:id="rId3"/>
    <p:sldId id="365" r:id="rId4"/>
    <p:sldId id="364" r:id="rId5"/>
    <p:sldId id="339" r:id="rId6"/>
    <p:sldId id="324" r:id="rId7"/>
    <p:sldId id="331" r:id="rId8"/>
    <p:sldId id="337" r:id="rId9"/>
    <p:sldId id="332" r:id="rId10"/>
    <p:sldId id="333" r:id="rId11"/>
    <p:sldId id="335" r:id="rId12"/>
    <p:sldId id="336" r:id="rId13"/>
    <p:sldId id="338" r:id="rId14"/>
    <p:sldId id="357" r:id="rId15"/>
    <p:sldId id="358" r:id="rId16"/>
    <p:sldId id="359" r:id="rId17"/>
    <p:sldId id="268" r:id="rId18"/>
    <p:sldId id="321" r:id="rId19"/>
    <p:sldId id="361" r:id="rId20"/>
    <p:sldId id="362" r:id="rId21"/>
    <p:sldId id="266" r:id="rId22"/>
    <p:sldId id="276" r:id="rId23"/>
    <p:sldId id="258" r:id="rId24"/>
    <p:sldId id="271" r:id="rId25"/>
    <p:sldId id="272" r:id="rId26"/>
    <p:sldId id="260" r:id="rId27"/>
    <p:sldId id="273" r:id="rId28"/>
    <p:sldId id="275" r:id="rId29"/>
    <p:sldId id="274" r:id="rId30"/>
    <p:sldId id="363" r:id="rId31"/>
    <p:sldId id="259" r:id="rId32"/>
    <p:sldId id="343" r:id="rId33"/>
    <p:sldId id="278" r:id="rId34"/>
    <p:sldId id="277" r:id="rId35"/>
    <p:sldId id="279" r:id="rId36"/>
    <p:sldId id="280" r:id="rId37"/>
    <p:sldId id="344" r:id="rId38"/>
    <p:sldId id="282" r:id="rId39"/>
    <p:sldId id="281" r:id="rId40"/>
    <p:sldId id="283" r:id="rId41"/>
    <p:sldId id="306" r:id="rId42"/>
    <p:sldId id="318" r:id="rId43"/>
    <p:sldId id="325" r:id="rId44"/>
    <p:sldId id="345" r:id="rId45"/>
    <p:sldId id="346" r:id="rId46"/>
    <p:sldId id="347" r:id="rId47"/>
    <p:sldId id="348" r:id="rId48"/>
    <p:sldId id="261" r:id="rId49"/>
    <p:sldId id="349" r:id="rId50"/>
    <p:sldId id="287" r:id="rId51"/>
    <p:sldId id="289" r:id="rId52"/>
    <p:sldId id="291" r:id="rId53"/>
    <p:sldId id="290" r:id="rId54"/>
    <p:sldId id="292" r:id="rId55"/>
    <p:sldId id="320" r:id="rId56"/>
    <p:sldId id="293" r:id="rId57"/>
    <p:sldId id="319" r:id="rId58"/>
    <p:sldId id="351" r:id="rId59"/>
    <p:sldId id="350" r:id="rId60"/>
    <p:sldId id="262" r:id="rId61"/>
    <p:sldId id="285" r:id="rId62"/>
    <p:sldId id="286" r:id="rId63"/>
    <p:sldId id="310" r:id="rId64"/>
    <p:sldId id="353" r:id="rId65"/>
    <p:sldId id="355" r:id="rId66"/>
    <p:sldId id="356" r:id="rId67"/>
    <p:sldId id="263" r:id="rId68"/>
    <p:sldId id="294" r:id="rId69"/>
    <p:sldId id="301" r:id="rId70"/>
    <p:sldId id="296" r:id="rId71"/>
    <p:sldId id="298" r:id="rId72"/>
    <p:sldId id="300" r:id="rId73"/>
    <p:sldId id="299" r:id="rId74"/>
    <p:sldId id="302" r:id="rId75"/>
    <p:sldId id="264" r:id="rId76"/>
    <p:sldId id="323" r:id="rId77"/>
    <p:sldId id="326" r:id="rId78"/>
    <p:sldId id="327" r:id="rId79"/>
    <p:sldId id="328" r:id="rId80"/>
    <p:sldId id="329" r:id="rId81"/>
    <p:sldId id="330" r:id="rId82"/>
    <p:sldId id="256" r:id="rId83"/>
    <p:sldId id="307" r:id="rId84"/>
    <p:sldId id="313" r:id="rId85"/>
    <p:sldId id="317" r:id="rId86"/>
    <p:sldId id="314" r:id="rId87"/>
    <p:sldId id="315" r:id="rId88"/>
    <p:sldId id="308" r:id="rId89"/>
    <p:sldId id="316" r:id="rId90"/>
    <p:sldId id="322" r:id="rId9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其他" id="{0A3C5A88-83BD-F94B-9CB0-86EC3801121D}">
          <p14:sldIdLst>
            <p14:sldId id="340"/>
            <p14:sldId id="341"/>
            <p14:sldId id="365"/>
            <p14:sldId id="364"/>
          </p14:sldIdLst>
        </p14:section>
        <p14:section name="流程" id="{2CEDBE5D-4010-F14C-8100-26B955B7074A}">
          <p14:sldIdLst>
            <p14:sldId id="339"/>
            <p14:sldId id="324"/>
            <p14:sldId id="331"/>
            <p14:sldId id="337"/>
            <p14:sldId id="332"/>
            <p14:sldId id="333"/>
            <p14:sldId id="335"/>
          </p14:sldIdLst>
        </p14:section>
        <p14:section name="local" id="{35064A88-7332-1C4C-A208-B37A81BFC9DD}">
          <p14:sldIdLst>
            <p14:sldId id="336"/>
            <p14:sldId id="338"/>
          </p14:sldIdLst>
        </p14:section>
        <p14:section name="Order function" id="{D672EB6E-9F25-2B4A-880B-7686C2878908}">
          <p14:sldIdLst>
            <p14:sldId id="357"/>
            <p14:sldId id="358"/>
            <p14:sldId id="359"/>
            <p14:sldId id="268"/>
            <p14:sldId id="321"/>
            <p14:sldId id="361"/>
            <p14:sldId id="362"/>
          </p14:sldIdLst>
        </p14:section>
        <p14:section name="Calculate function" id="{3CCED5DE-9C79-AD48-8346-E59C282E7945}">
          <p14:sldIdLst>
            <p14:sldId id="266"/>
            <p14:sldId id="276"/>
          </p14:sldIdLst>
        </p14:section>
        <p14:section name="Product function" id="{DB4923DB-4439-594A-9396-FC0F47372BA7}">
          <p14:sldIdLst>
            <p14:sldId id="258"/>
            <p14:sldId id="271"/>
            <p14:sldId id="272"/>
          </p14:sldIdLst>
        </p14:section>
        <p14:section name="Storage function" id="{82306F58-8DE3-8E4B-8F94-10DA4327B64A}">
          <p14:sldIdLst>
            <p14:sldId id="260"/>
            <p14:sldId id="273"/>
            <p14:sldId id="275"/>
            <p14:sldId id="274"/>
            <p14:sldId id="363"/>
          </p14:sldIdLst>
        </p14:section>
        <p14:section name="Container function" id="{3C0612C0-4A92-4040-A7E8-A5806B20BEC9}">
          <p14:sldIdLst>
            <p14:sldId id="259"/>
            <p14:sldId id="343"/>
            <p14:sldId id="278"/>
            <p14:sldId id="277"/>
            <p14:sldId id="279"/>
            <p14:sldId id="280"/>
            <p14:sldId id="344"/>
            <p14:sldId id="282"/>
            <p14:sldId id="281"/>
            <p14:sldId id="283"/>
            <p14:sldId id="306"/>
            <p14:sldId id="318"/>
            <p14:sldId id="325"/>
            <p14:sldId id="345"/>
            <p14:sldId id="346"/>
            <p14:sldId id="347"/>
            <p14:sldId id="348"/>
          </p14:sldIdLst>
        </p14:section>
        <p14:section name="Workstation function" id="{DC4BCA6E-E77F-4D43-8369-30BCB4C33031}">
          <p14:sldIdLst>
            <p14:sldId id="261"/>
            <p14:sldId id="349"/>
            <p14:sldId id="287"/>
            <p14:sldId id="289"/>
            <p14:sldId id="291"/>
            <p14:sldId id="290"/>
            <p14:sldId id="292"/>
            <p14:sldId id="320"/>
            <p14:sldId id="293"/>
            <p14:sldId id="319"/>
            <p14:sldId id="351"/>
            <p14:sldId id="350"/>
          </p14:sldIdLst>
        </p14:section>
        <p14:section name="Arms function" id="{75401B11-0A34-1643-A1BF-9F6B9E0AE4A4}">
          <p14:sldIdLst>
            <p14:sldId id="262"/>
            <p14:sldId id="285"/>
            <p14:sldId id="286"/>
            <p14:sldId id="310"/>
            <p14:sldId id="353"/>
            <p14:sldId id="355"/>
            <p14:sldId id="356"/>
          </p14:sldIdLst>
        </p14:section>
        <p14:section name="Others function" id="{A923ED3B-AB37-7440-BF20-63B3C9A45006}">
          <p14:sldIdLst>
            <p14:sldId id="263"/>
            <p14:sldId id="294"/>
            <p14:sldId id="301"/>
            <p14:sldId id="296"/>
            <p14:sldId id="298"/>
            <p14:sldId id="300"/>
            <p14:sldId id="299"/>
            <p14:sldId id="302"/>
          </p14:sldIdLst>
        </p14:section>
        <p14:section name="Redis function" id="{F1165B0E-2B31-394A-AEB6-40A9D1D432E2}">
          <p14:sldIdLst>
            <p14:sldId id="264"/>
            <p14:sldId id="323"/>
            <p14:sldId id="326"/>
            <p14:sldId id="327"/>
            <p14:sldId id="328"/>
            <p14:sldId id="329"/>
            <p14:sldId id="330"/>
          </p14:sldIdLst>
        </p14:section>
        <p14:section name="舊" id="{E7A9AD95-B83B-1049-886F-8F0148017F4F}">
          <p14:sldIdLst>
            <p14:sldId id="256"/>
            <p14:sldId id="307"/>
            <p14:sldId id="313"/>
            <p14:sldId id="317"/>
            <p14:sldId id="314"/>
            <p14:sldId id="315"/>
            <p14:sldId id="308"/>
            <p14:sldId id="316"/>
            <p14:sldId id="32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78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704" y="168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F3DAE-9E36-BC46-ADFC-51A6E3F73203}" type="datetimeFigureOut">
              <a:rPr kumimoji="1" lang="zh-TW" altLang="en-US" smtClean="0"/>
              <a:t>2021/4/12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B4897-9888-6446-BED8-469BCD36980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56198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B4897-9888-6446-BED8-469BCD369807}" type="slidenum">
              <a:rPr kumimoji="1" lang="zh-TW" altLang="en-US" smtClean="0"/>
              <a:t>83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62126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B4897-9888-6446-BED8-469BCD369807}" type="slidenum">
              <a:rPr kumimoji="1" lang="zh-TW" altLang="en-US" smtClean="0"/>
              <a:t>84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84213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B4897-9888-6446-BED8-469BCD369807}" type="slidenum">
              <a:rPr kumimoji="1" lang="zh-TW" altLang="en-US" smtClean="0"/>
              <a:t>85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2966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B4897-9888-6446-BED8-469BCD369807}" type="slidenum">
              <a:rPr kumimoji="1" lang="zh-TW" altLang="en-US" smtClean="0"/>
              <a:t>86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33081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B4897-9888-6446-BED8-469BCD369807}" type="slidenum">
              <a:rPr kumimoji="1" lang="zh-TW" altLang="en-US" smtClean="0"/>
              <a:t>87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35030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3464A0-4ED1-6B46-A421-2F9BB5F30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2BA6609-CFB4-094E-A60A-C14C3FA28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F832CF-CDBF-3543-BCB4-3F44D807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2021/4/12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EFA958-6FE2-F043-91BD-0325CA850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726A9C-C52D-3344-B279-EA148438D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3044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DB2EB7-9ED0-EA4E-A2C1-1CC816A5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DA73862-48FE-AE4E-B60D-5A610312F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7C1406-13AB-2F4E-B721-422E05D84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2021/4/12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59517A-CB3C-E34F-B52F-4FAA778BF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EFE5E0-4837-234E-BC29-16FD26B9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6043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4CE4ABE-C1D3-5948-B095-3A24EE67C0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5F5A4CA-4A97-4946-A514-510B3F253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5E2653-AF18-944B-8893-661170E25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2021/4/12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49DA52-C991-3848-9DB8-D16822F85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04C0BC-C56C-E64F-ACE1-B5A84D65C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06988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D9EE0B-91C5-9049-8AEF-9235E314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733039-2A28-7B4E-BB57-59AB9FC31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7FFE0D-0CDD-3046-AC09-6E07D57B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2021/4/12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BB8329-37BB-8841-BC6C-F2D16C821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F89021-5251-7F44-9C05-3D0183D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2089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9406FD-A89A-CC49-B19B-27851CDD9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AAC2D4B-76AB-E340-B2CE-7FF3DA31A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436371-892B-354B-A3B1-29CD4B39B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2021/4/12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01BE10-0FE1-3742-8005-90A207C8A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826BCA-7156-B448-B7D5-CEE2CD00C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9969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A45BD5-A1B8-0943-A0FF-1AF2BA137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BA378-ED88-CF43-A478-075B300E09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70933A5-9268-C745-94E2-ACF984FBB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165F22-F1FC-FD43-BA4F-7ACEA3C58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2021/4/12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5CC7655-C62F-C04C-B0A6-93F2452C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B4B00E9-B546-2A40-8FA0-8E579FC63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19207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99C030-F70A-7F48-B3AA-B97FA9F0B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9F25E6-4EAB-F344-932E-B6AD87236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101B243-9551-8D45-B075-AD733BA59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22E3995-53E2-9C43-AED8-C342FFBE80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8B4E4EB-9C43-6644-9FF2-B6450EB2D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4E64F9B-25E4-B74F-9CCD-FAC1401EB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2021/4/12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BE9C88B-CD30-644B-91F4-6BBB9388C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C7E77A7-48AF-3142-AEC9-7625A60C3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26852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8AF441-3D34-BE4E-B28E-E07D9F7FA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7F5B0FA-3E6D-AF44-8365-E091955E1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2021/4/12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B9DFD33-6942-F047-8B55-05F529494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F431C3C-B8CA-B549-A131-63558AA7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5242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86301BC-E42C-824B-AABF-8B9D9929E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2021/4/12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2CB5192-B7CC-0A47-9B61-56FAB034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56D3BFF-5670-AB48-A69C-5958C7B70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25142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808E19-396B-9D44-A4CC-08572E565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99EC97-C93E-4A47-8B38-F2E57CA86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4976EE1-A178-594D-869A-AD5D24EB7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99D4EE-FF16-3744-A5EF-C5E0B7F6C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2021/4/12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35773A9-41B3-0146-8910-4475845BB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D0323E-E238-8A4E-81FB-2AD9000E1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777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6E943C-1174-0B45-9961-869ABB9BF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EE2EB78-0C19-B54D-8576-215B5FC32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A55E0B3-AFAE-5C49-B3B0-DB94CA7B7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ACBA6F-D454-1B46-9D08-CDD214777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2021/4/12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4D076F8-4744-8449-AFB3-91EC81D57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10C1FFD-3122-E842-998B-F3D47F6A1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7289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AC785EB-152B-3C4D-9A5B-7A9442BB4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28F48D-8CD9-3847-80E8-77FB87CA4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6CCC61-F362-014B-99E6-7BF78E19FE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9CE67-C279-FC4E-8D25-DE12573812ED}" type="datetimeFigureOut">
              <a:rPr kumimoji="1" lang="zh-TW" altLang="en-US" smtClean="0"/>
              <a:t>2021/4/12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10CE02-943E-EB43-8E9C-5FB1E359E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022998-35CF-454C-BF99-42C8578B2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329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A5C1B0C-747E-F44D-B221-7B741D637591}"/>
              </a:ext>
            </a:extLst>
          </p:cNvPr>
          <p:cNvSpPr/>
          <p:nvPr/>
        </p:nvSpPr>
        <p:spPr>
          <a:xfrm>
            <a:off x="441794" y="1356189"/>
            <a:ext cx="6010377" cy="41302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D6E430B-2F60-614B-B93B-88658002388D}"/>
              </a:ext>
            </a:extLst>
          </p:cNvPr>
          <p:cNvSpPr txBox="1"/>
          <p:nvPr/>
        </p:nvSpPr>
        <p:spPr>
          <a:xfrm>
            <a:off x="2167853" y="2623902"/>
            <a:ext cx="98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立體倉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3F1C0E6-A1A8-5040-89CA-7A96A1CB8196}"/>
              </a:ext>
            </a:extLst>
          </p:cNvPr>
          <p:cNvSpPr txBox="1"/>
          <p:nvPr/>
        </p:nvSpPr>
        <p:spPr>
          <a:xfrm>
            <a:off x="3856240" y="3762034"/>
            <a:ext cx="98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</a:p>
        </p:txBody>
      </p:sp>
      <p:cxnSp>
        <p:nvCxnSpPr>
          <p:cNvPr id="7" name="肘形接點 6">
            <a:extLst>
              <a:ext uri="{FF2B5EF4-FFF2-40B4-BE49-F238E27FC236}">
                <a16:creationId xmlns:a16="http://schemas.microsoft.com/office/drawing/2014/main" id="{89BA8B82-FFCA-CC4C-98BE-6CA24DB1C1D0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rot="16200000" flipH="1">
            <a:off x="2781893" y="2872353"/>
            <a:ext cx="953466" cy="119522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接點 7">
            <a:extLst>
              <a:ext uri="{FF2B5EF4-FFF2-40B4-BE49-F238E27FC236}">
                <a16:creationId xmlns:a16="http://schemas.microsoft.com/office/drawing/2014/main" id="{4665500E-3449-0B4A-B238-0ED96E93DB12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>
          <a:xfrm rot="16200000" flipV="1">
            <a:off x="3275054" y="2687687"/>
            <a:ext cx="953466" cy="119522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CC68FCEF-A436-9A4F-8EAC-5CAF81DBC75C}"/>
              </a:ext>
            </a:extLst>
          </p:cNvPr>
          <p:cNvSpPr txBox="1"/>
          <p:nvPr/>
        </p:nvSpPr>
        <p:spPr>
          <a:xfrm>
            <a:off x="1941822" y="3195880"/>
            <a:ext cx="71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撿出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DDC0979-D7AC-6348-8DEF-7A19F914F031}"/>
              </a:ext>
            </a:extLst>
          </p:cNvPr>
          <p:cNvSpPr txBox="1"/>
          <p:nvPr/>
        </p:nvSpPr>
        <p:spPr>
          <a:xfrm>
            <a:off x="4424746" y="3199463"/>
            <a:ext cx="71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存入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D2FBB76-89E4-C34A-92A3-3A2938C20E47}"/>
              </a:ext>
            </a:extLst>
          </p:cNvPr>
          <p:cNvSpPr txBox="1"/>
          <p:nvPr/>
        </p:nvSpPr>
        <p:spPr>
          <a:xfrm>
            <a:off x="513712" y="1417833"/>
            <a:ext cx="87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整倉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16D494D-DAFE-1D4A-B0DE-0B53BFA5634E}"/>
              </a:ext>
            </a:extLst>
          </p:cNvPr>
          <p:cNvSpPr txBox="1"/>
          <p:nvPr/>
        </p:nvSpPr>
        <p:spPr>
          <a:xfrm>
            <a:off x="3647336" y="4921891"/>
            <a:ext cx="140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換箱、補貨</a:t>
            </a:r>
          </a:p>
        </p:txBody>
      </p: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DF104D02-8266-AE4C-82E0-199823B4472C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4349400" y="4131366"/>
            <a:ext cx="0" cy="7905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07CDA72-0780-7045-A623-9CFD75E550A7}"/>
              </a:ext>
            </a:extLst>
          </p:cNvPr>
          <p:cNvSpPr txBox="1"/>
          <p:nvPr/>
        </p:nvSpPr>
        <p:spPr>
          <a:xfrm>
            <a:off x="5602843" y="3765962"/>
            <a:ext cx="664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出貨</a:t>
            </a:r>
          </a:p>
        </p:txBody>
      </p: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831A0F71-BE10-5C42-8155-E1B47FDA0FE6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4842560" y="3946700"/>
            <a:ext cx="760283" cy="3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D2BD7611-161A-0D4D-B0F8-1191BE165F62}"/>
              </a:ext>
            </a:extLst>
          </p:cNvPr>
          <p:cNvSpPr/>
          <p:nvPr/>
        </p:nvSpPr>
        <p:spPr>
          <a:xfrm>
            <a:off x="1520579" y="4832925"/>
            <a:ext cx="1195228" cy="5301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貨料區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7E39D65-C506-694B-99E0-E008B5F1B2F7}"/>
              </a:ext>
            </a:extLst>
          </p:cNvPr>
          <p:cNvSpPr txBox="1"/>
          <p:nvPr/>
        </p:nvSpPr>
        <p:spPr>
          <a:xfrm>
            <a:off x="4469261" y="237683"/>
            <a:ext cx="3595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整倉貨量最佳水位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理想箱數與貨量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補貨時機</a:t>
            </a:r>
          </a:p>
        </p:txBody>
      </p:sp>
      <p:cxnSp>
        <p:nvCxnSpPr>
          <p:cNvPr id="21" name="直線箭頭接點 20">
            <a:extLst>
              <a:ext uri="{FF2B5EF4-FFF2-40B4-BE49-F238E27FC236}">
                <a16:creationId xmlns:a16="http://schemas.microsoft.com/office/drawing/2014/main" id="{D2EB0473-7B70-2446-AB38-D3D5E164751F}"/>
              </a:ext>
            </a:extLst>
          </p:cNvPr>
          <p:cNvCxnSpPr>
            <a:cxnSpLocks/>
            <a:stCxn id="16" idx="3"/>
            <a:endCxn id="12" idx="1"/>
          </p:cNvCxnSpPr>
          <p:nvPr/>
        </p:nvCxnSpPr>
        <p:spPr>
          <a:xfrm>
            <a:off x="2715807" y="5098018"/>
            <a:ext cx="931529" cy="8539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6C1CAFB-A6B4-6345-96E9-658B56F8144D}"/>
              </a:ext>
            </a:extLst>
          </p:cNvPr>
          <p:cNvSpPr txBox="1"/>
          <p:nvPr/>
        </p:nvSpPr>
        <p:spPr>
          <a:xfrm>
            <a:off x="6976153" y="1417833"/>
            <a:ext cx="47740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問題：</a:t>
            </a:r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每個商品在整個立體倉內的總數量最少要多少？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商品要分成幾箱裝？每箱最少需要多少量？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5469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844D1F9-3DD3-0742-B0D4-192DF3FFA394}"/>
              </a:ext>
            </a:extLst>
          </p:cNvPr>
          <p:cNvSpPr txBox="1"/>
          <p:nvPr/>
        </p:nvSpPr>
        <p:spPr>
          <a:xfrm>
            <a:off x="109864" y="1648025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arms_pick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A54CCC8-953A-9549-BEB8-CD424829AA37}"/>
              </a:ext>
            </a:extLst>
          </p:cNvPr>
          <p:cNvSpPr txBox="1"/>
          <p:nvPr/>
        </p:nvSpPr>
        <p:spPr>
          <a:xfrm>
            <a:off x="109864" y="2530528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container_operate</a:t>
            </a:r>
          </a:p>
        </p:txBody>
      </p:sp>
      <p:cxnSp>
        <p:nvCxnSpPr>
          <p:cNvPr id="8" name="直線箭頭接點 35">
            <a:extLst>
              <a:ext uri="{FF2B5EF4-FFF2-40B4-BE49-F238E27FC236}">
                <a16:creationId xmlns:a16="http://schemas.microsoft.com/office/drawing/2014/main" id="{76991ADA-7526-4F41-AB00-853AA240082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067310" y="1955802"/>
            <a:ext cx="0" cy="5747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F8D1BD8-0C13-C044-86B2-71E4AFB6D481}"/>
              </a:ext>
            </a:extLst>
          </p:cNvPr>
          <p:cNvSpPr txBox="1"/>
          <p:nvPr/>
        </p:nvSpPr>
        <p:spPr>
          <a:xfrm>
            <a:off x="2024756" y="1636803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workstation_get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CB65B18-0BC9-154D-9BA9-15DFE2D19DAB}"/>
              </a:ext>
            </a:extLst>
          </p:cNvPr>
          <p:cNvSpPr txBox="1"/>
          <p:nvPr/>
        </p:nvSpPr>
        <p:spPr>
          <a:xfrm>
            <a:off x="3590771" y="2530528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workstation_pick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3" name="直線箭頭接點 35">
            <a:extLst>
              <a:ext uri="{FF2B5EF4-FFF2-40B4-BE49-F238E27FC236}">
                <a16:creationId xmlns:a16="http://schemas.microsoft.com/office/drawing/2014/main" id="{07FAFF99-4655-8D49-AD4C-F725D6D3AF71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2024756" y="2684417"/>
            <a:ext cx="156601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接點 15">
            <a:extLst>
              <a:ext uri="{FF2B5EF4-FFF2-40B4-BE49-F238E27FC236}">
                <a16:creationId xmlns:a16="http://schemas.microsoft.com/office/drawing/2014/main" id="{517CC2B1-4631-B140-844A-23A375EA0CE3}"/>
              </a:ext>
            </a:extLst>
          </p:cNvPr>
          <p:cNvCxnSpPr>
            <a:cxnSpLocks/>
            <a:stCxn id="5" idx="3"/>
            <a:endCxn id="11" idx="2"/>
          </p:cNvCxnSpPr>
          <p:nvPr/>
        </p:nvCxnSpPr>
        <p:spPr>
          <a:xfrm flipV="1">
            <a:off x="2024756" y="1944580"/>
            <a:ext cx="957446" cy="73983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決策 20">
            <a:extLst>
              <a:ext uri="{FF2B5EF4-FFF2-40B4-BE49-F238E27FC236}">
                <a16:creationId xmlns:a16="http://schemas.microsoft.com/office/drawing/2014/main" id="{03A983F9-34EB-AE41-AFEC-77F4EB6B595C}"/>
              </a:ext>
            </a:extLst>
          </p:cNvPr>
          <p:cNvSpPr/>
          <p:nvPr/>
        </p:nvSpPr>
        <p:spPr>
          <a:xfrm>
            <a:off x="6114233" y="2363703"/>
            <a:ext cx="1243498" cy="64142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</a:t>
            </a:r>
          </a:p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check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2" name="直線箭頭接點 35">
            <a:extLst>
              <a:ext uri="{FF2B5EF4-FFF2-40B4-BE49-F238E27FC236}">
                <a16:creationId xmlns:a16="http://schemas.microsoft.com/office/drawing/2014/main" id="{0CC58C60-2048-EE44-9AF7-5883822820E5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 flipV="1">
            <a:off x="5505663" y="2684416"/>
            <a:ext cx="60857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D46932F-43BF-BC43-81D2-8972A4389EAF}"/>
              </a:ext>
            </a:extLst>
          </p:cNvPr>
          <p:cNvSpPr txBox="1"/>
          <p:nvPr/>
        </p:nvSpPr>
        <p:spPr>
          <a:xfrm>
            <a:off x="5736777" y="1648025"/>
            <a:ext cx="1998410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workstation_workend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0F942E4-1B76-5C4D-9E51-50CD6EF60E4C}"/>
              </a:ext>
            </a:extLst>
          </p:cNvPr>
          <p:cNvSpPr txBox="1"/>
          <p:nvPr/>
        </p:nvSpPr>
        <p:spPr>
          <a:xfrm>
            <a:off x="8955130" y="2530528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container_putback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4E72E9B-DFFC-B14C-B04C-3089453FB8C5}"/>
              </a:ext>
            </a:extLst>
          </p:cNvPr>
          <p:cNvSpPr txBox="1"/>
          <p:nvPr/>
        </p:nvSpPr>
        <p:spPr>
          <a:xfrm>
            <a:off x="8955130" y="3464989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redis_data_update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1EF605B-E800-8742-833C-07C9A5B39385}"/>
              </a:ext>
            </a:extLst>
          </p:cNvPr>
          <p:cNvSpPr txBox="1"/>
          <p:nvPr/>
        </p:nvSpPr>
        <p:spPr>
          <a:xfrm>
            <a:off x="8955130" y="4557800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arms_work_transmit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0" name="直線箭頭接點 35">
            <a:extLst>
              <a:ext uri="{FF2B5EF4-FFF2-40B4-BE49-F238E27FC236}">
                <a16:creationId xmlns:a16="http://schemas.microsoft.com/office/drawing/2014/main" id="{5CC53461-8332-2D47-8202-F07F348CC636}"/>
              </a:ext>
            </a:extLst>
          </p:cNvPr>
          <p:cNvCxnSpPr>
            <a:cxnSpLocks/>
            <a:stCxn id="21" idx="0"/>
            <a:endCxn id="25" idx="2"/>
          </p:cNvCxnSpPr>
          <p:nvPr/>
        </p:nvCxnSpPr>
        <p:spPr>
          <a:xfrm flipV="1">
            <a:off x="6735982" y="1955802"/>
            <a:ext cx="0" cy="4079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箭頭接點 35">
            <a:extLst>
              <a:ext uri="{FF2B5EF4-FFF2-40B4-BE49-F238E27FC236}">
                <a16:creationId xmlns:a16="http://schemas.microsoft.com/office/drawing/2014/main" id="{07074897-3363-1B4B-8884-18456C99EC0D}"/>
              </a:ext>
            </a:extLst>
          </p:cNvPr>
          <p:cNvCxnSpPr>
            <a:cxnSpLocks/>
            <a:stCxn id="21" idx="3"/>
            <a:endCxn id="26" idx="1"/>
          </p:cNvCxnSpPr>
          <p:nvPr/>
        </p:nvCxnSpPr>
        <p:spPr>
          <a:xfrm>
            <a:off x="7357731" y="2684416"/>
            <a:ext cx="159739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48512E82-A07E-D74E-8297-E91CA78EA461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>
            <a:off x="9912576" y="2838305"/>
            <a:ext cx="0" cy="6266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箭頭接點 38">
            <a:extLst>
              <a:ext uri="{FF2B5EF4-FFF2-40B4-BE49-F238E27FC236}">
                <a16:creationId xmlns:a16="http://schemas.microsoft.com/office/drawing/2014/main" id="{6203ACD6-F35E-2A4A-A174-DDB10736E8B2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9912576" y="3772766"/>
            <a:ext cx="0" cy="785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5B808A8F-AAA3-604D-904F-C5F0A2F1BBD9}"/>
              </a:ext>
            </a:extLst>
          </p:cNvPr>
          <p:cNvSpPr txBox="1"/>
          <p:nvPr/>
        </p:nvSpPr>
        <p:spPr>
          <a:xfrm>
            <a:off x="6697994" y="2055926"/>
            <a:ext cx="575039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over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4A589A0A-CEF1-BD42-906B-3B0F3253926E}"/>
              </a:ext>
            </a:extLst>
          </p:cNvPr>
          <p:cNvSpPr txBox="1"/>
          <p:nvPr/>
        </p:nvSpPr>
        <p:spPr>
          <a:xfrm>
            <a:off x="7335642" y="2668034"/>
            <a:ext cx="799089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not yet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5B172EE-C434-0544-AD59-DAF6B115572F}"/>
              </a:ext>
            </a:extLst>
          </p:cNvPr>
          <p:cNvSpPr/>
          <p:nvPr/>
        </p:nvSpPr>
        <p:spPr>
          <a:xfrm>
            <a:off x="-14717" y="0"/>
            <a:ext cx="2164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container_operate</a:t>
            </a:r>
          </a:p>
        </p:txBody>
      </p:sp>
    </p:spTree>
    <p:extLst>
      <p:ext uri="{BB962C8B-B14F-4D97-AF65-F5344CB8AC3E}">
        <p14:creationId xmlns:p14="http://schemas.microsoft.com/office/powerpoint/2010/main" val="1812850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字方塊 28">
            <a:extLst>
              <a:ext uri="{FF2B5EF4-FFF2-40B4-BE49-F238E27FC236}">
                <a16:creationId xmlns:a16="http://schemas.microsoft.com/office/drawing/2014/main" id="{A8350BE8-7752-5B45-89FF-C82DD6408262}"/>
              </a:ext>
            </a:extLst>
          </p:cNvPr>
          <p:cNvSpPr txBox="1"/>
          <p:nvPr/>
        </p:nvSpPr>
        <p:spPr>
          <a:xfrm>
            <a:off x="1366015" y="1911293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order_product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2" name="直線箭頭接點 35">
            <a:extLst>
              <a:ext uri="{FF2B5EF4-FFF2-40B4-BE49-F238E27FC236}">
                <a16:creationId xmlns:a16="http://schemas.microsoft.com/office/drawing/2014/main" id="{DA6DAC4B-0177-B648-97C8-F10448CBFF53}"/>
              </a:ext>
            </a:extLst>
          </p:cNvPr>
          <p:cNvCxnSpPr>
            <a:cxnSpLocks/>
            <a:stCxn id="8" idx="3"/>
            <a:endCxn id="29" idx="1"/>
          </p:cNvCxnSpPr>
          <p:nvPr/>
        </p:nvCxnSpPr>
        <p:spPr>
          <a:xfrm>
            <a:off x="923263" y="2065182"/>
            <a:ext cx="44275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77C825D1-F47B-8F49-82AE-44C56D95BA7C}"/>
              </a:ext>
            </a:extLst>
          </p:cNvPr>
          <p:cNvSpPr/>
          <p:nvPr/>
        </p:nvSpPr>
        <p:spPr>
          <a:xfrm>
            <a:off x="0" y="0"/>
            <a:ext cx="1366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Order_pick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72D0D6-6C9E-F245-84CE-3012154FC9DB}"/>
              </a:ext>
            </a:extLst>
          </p:cNvPr>
          <p:cNvSpPr/>
          <p:nvPr/>
        </p:nvSpPr>
        <p:spPr>
          <a:xfrm>
            <a:off x="113490" y="1880516"/>
            <a:ext cx="809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ordr_l</a:t>
            </a:r>
          </a:p>
        </p:txBody>
      </p:sp>
      <p:cxnSp>
        <p:nvCxnSpPr>
          <p:cNvPr id="27" name="直線箭頭接點 35">
            <a:extLst>
              <a:ext uri="{FF2B5EF4-FFF2-40B4-BE49-F238E27FC236}">
                <a16:creationId xmlns:a16="http://schemas.microsoft.com/office/drawing/2014/main" id="{A9AFBFF8-6FB0-4946-B961-03CF5BB41A8E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 flipV="1">
            <a:off x="3280907" y="2065181"/>
            <a:ext cx="44275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255FF74-DDBB-004A-83D0-2C461F520661}"/>
              </a:ext>
            </a:extLst>
          </p:cNvPr>
          <p:cNvSpPr txBox="1"/>
          <p:nvPr/>
        </p:nvSpPr>
        <p:spPr>
          <a:xfrm>
            <a:off x="3723659" y="1911292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layer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7" name="直線箭頭接點 35">
            <a:extLst>
              <a:ext uri="{FF2B5EF4-FFF2-40B4-BE49-F238E27FC236}">
                <a16:creationId xmlns:a16="http://schemas.microsoft.com/office/drawing/2014/main" id="{DB5762A7-578B-C74A-B01A-848D8D177AB9}"/>
              </a:ext>
            </a:extLst>
          </p:cNvPr>
          <p:cNvCxnSpPr>
            <a:cxnSpLocks/>
            <a:stCxn id="31" idx="3"/>
            <a:endCxn id="40" idx="1"/>
          </p:cNvCxnSpPr>
          <p:nvPr/>
        </p:nvCxnSpPr>
        <p:spPr>
          <a:xfrm flipV="1">
            <a:off x="5638551" y="2065180"/>
            <a:ext cx="68817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決策 39">
            <a:extLst>
              <a:ext uri="{FF2B5EF4-FFF2-40B4-BE49-F238E27FC236}">
                <a16:creationId xmlns:a16="http://schemas.microsoft.com/office/drawing/2014/main" id="{8910C685-192A-9840-B39F-51A42429AB2F}"/>
              </a:ext>
            </a:extLst>
          </p:cNvPr>
          <p:cNvSpPr/>
          <p:nvPr/>
        </p:nvSpPr>
        <p:spPr>
          <a:xfrm>
            <a:off x="6326721" y="1679867"/>
            <a:ext cx="2211104" cy="77062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find </a:t>
            </a:r>
            <a:r>
              <a:rPr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arm_product</a:t>
            </a:r>
          </a:p>
        </p:txBody>
      </p:sp>
      <p:cxnSp>
        <p:nvCxnSpPr>
          <p:cNvPr id="45" name="肘形接點 44">
            <a:extLst>
              <a:ext uri="{FF2B5EF4-FFF2-40B4-BE49-F238E27FC236}">
                <a16:creationId xmlns:a16="http://schemas.microsoft.com/office/drawing/2014/main" id="{336CC5E7-9640-4E45-A95B-2EBE728484ED}"/>
              </a:ext>
            </a:extLst>
          </p:cNvPr>
          <p:cNvCxnSpPr>
            <a:cxnSpLocks/>
            <a:stCxn id="40" idx="2"/>
            <a:endCxn id="31" idx="2"/>
          </p:cNvCxnSpPr>
          <p:nvPr/>
        </p:nvCxnSpPr>
        <p:spPr>
          <a:xfrm rot="5400000" flipH="1">
            <a:off x="5940977" y="959197"/>
            <a:ext cx="231423" cy="2751168"/>
          </a:xfrm>
          <a:prstGeom prst="bentConnector3">
            <a:avLst>
              <a:gd name="adj1" fmla="val -9878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66AFD662-B9CD-1149-A20E-4C7F494C7FF9}"/>
              </a:ext>
            </a:extLst>
          </p:cNvPr>
          <p:cNvSpPr txBox="1"/>
          <p:nvPr/>
        </p:nvSpPr>
        <p:spPr>
          <a:xfrm>
            <a:off x="9073595" y="1911292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container_armid</a:t>
            </a:r>
          </a:p>
        </p:txBody>
      </p:sp>
      <p:cxnSp>
        <p:nvCxnSpPr>
          <p:cNvPr id="48" name="直線箭頭接點 35">
            <a:extLst>
              <a:ext uri="{FF2B5EF4-FFF2-40B4-BE49-F238E27FC236}">
                <a16:creationId xmlns:a16="http://schemas.microsoft.com/office/drawing/2014/main" id="{1D82378D-AC48-CC42-88D9-7888B3871380}"/>
              </a:ext>
            </a:extLst>
          </p:cNvPr>
          <p:cNvCxnSpPr>
            <a:cxnSpLocks/>
            <a:stCxn id="40" idx="3"/>
            <a:endCxn id="47" idx="1"/>
          </p:cNvCxnSpPr>
          <p:nvPr/>
        </p:nvCxnSpPr>
        <p:spPr>
          <a:xfrm>
            <a:off x="8537825" y="2065180"/>
            <a:ext cx="53577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1A8CF9C4-3C07-0845-AA6A-9103B13C1CB7}"/>
              </a:ext>
            </a:extLst>
          </p:cNvPr>
          <p:cNvSpPr txBox="1"/>
          <p:nvPr/>
        </p:nvSpPr>
        <p:spPr>
          <a:xfrm>
            <a:off x="9073595" y="2596063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workstation_addpick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7EF39580-750A-114B-ABB7-254289A162AD}"/>
              </a:ext>
            </a:extLst>
          </p:cNvPr>
          <p:cNvSpPr txBox="1"/>
          <p:nvPr/>
        </p:nvSpPr>
        <p:spPr>
          <a:xfrm>
            <a:off x="9073595" y="3275111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redis_data_update</a:t>
            </a: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F9DB4046-62AA-7B4A-B2A2-5B0D18685EB3}"/>
              </a:ext>
            </a:extLst>
          </p:cNvPr>
          <p:cNvSpPr txBox="1"/>
          <p:nvPr/>
        </p:nvSpPr>
        <p:spPr>
          <a:xfrm>
            <a:off x="9073595" y="3954159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container_waiting</a:t>
            </a: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EB6D8971-3AF2-F64A-BE4D-916C63A280BE}"/>
              </a:ext>
            </a:extLst>
          </p:cNvPr>
          <p:cNvSpPr txBox="1"/>
          <p:nvPr/>
        </p:nvSpPr>
        <p:spPr>
          <a:xfrm>
            <a:off x="9073595" y="4633207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arms_work_transmit</a:t>
            </a:r>
          </a:p>
        </p:txBody>
      </p:sp>
      <p:cxnSp>
        <p:nvCxnSpPr>
          <p:cNvPr id="62" name="肘形接點 61">
            <a:extLst>
              <a:ext uri="{FF2B5EF4-FFF2-40B4-BE49-F238E27FC236}">
                <a16:creationId xmlns:a16="http://schemas.microsoft.com/office/drawing/2014/main" id="{0B470BA8-5F93-DD45-9AB6-058BF952284F}"/>
              </a:ext>
            </a:extLst>
          </p:cNvPr>
          <p:cNvCxnSpPr>
            <a:cxnSpLocks/>
            <a:stCxn id="60" idx="1"/>
            <a:endCxn id="29" idx="2"/>
          </p:cNvCxnSpPr>
          <p:nvPr/>
        </p:nvCxnSpPr>
        <p:spPr>
          <a:xfrm rot="10800000">
            <a:off x="2323461" y="2219070"/>
            <a:ext cx="6750134" cy="188897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箭頭接點 35">
            <a:extLst>
              <a:ext uri="{FF2B5EF4-FFF2-40B4-BE49-F238E27FC236}">
                <a16:creationId xmlns:a16="http://schemas.microsoft.com/office/drawing/2014/main" id="{52BE1790-EBC2-BF4F-8CEE-4B51CBC9CF88}"/>
              </a:ext>
            </a:extLst>
          </p:cNvPr>
          <p:cNvCxnSpPr>
            <a:cxnSpLocks/>
            <a:stCxn id="47" idx="2"/>
            <a:endCxn id="57" idx="0"/>
          </p:cNvCxnSpPr>
          <p:nvPr/>
        </p:nvCxnSpPr>
        <p:spPr>
          <a:xfrm>
            <a:off x="10031041" y="2219069"/>
            <a:ext cx="0" cy="3769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箭頭接點 35">
            <a:extLst>
              <a:ext uri="{FF2B5EF4-FFF2-40B4-BE49-F238E27FC236}">
                <a16:creationId xmlns:a16="http://schemas.microsoft.com/office/drawing/2014/main" id="{826119D6-119F-BA4B-9F49-0B408646E446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>
            <a:off x="10031041" y="2903840"/>
            <a:ext cx="0" cy="37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箭頭接點 35">
            <a:extLst>
              <a:ext uri="{FF2B5EF4-FFF2-40B4-BE49-F238E27FC236}">
                <a16:creationId xmlns:a16="http://schemas.microsoft.com/office/drawing/2014/main" id="{CF1AE787-F02A-B041-A38C-F2777476E031}"/>
              </a:ext>
            </a:extLst>
          </p:cNvPr>
          <p:cNvCxnSpPr>
            <a:cxnSpLocks/>
            <a:stCxn id="58" idx="2"/>
            <a:endCxn id="60" idx="0"/>
          </p:cNvCxnSpPr>
          <p:nvPr/>
        </p:nvCxnSpPr>
        <p:spPr>
          <a:xfrm>
            <a:off x="10031041" y="3582888"/>
            <a:ext cx="0" cy="37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箭頭接點 35">
            <a:extLst>
              <a:ext uri="{FF2B5EF4-FFF2-40B4-BE49-F238E27FC236}">
                <a16:creationId xmlns:a16="http://schemas.microsoft.com/office/drawing/2014/main" id="{BBCA1BD1-853B-724D-9171-C192EA3BF8D2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>
            <a:off x="10031041" y="4261936"/>
            <a:ext cx="0" cy="37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567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3CB5AFD-0CFF-3542-AA63-922A53756B2E}"/>
              </a:ext>
            </a:extLst>
          </p:cNvPr>
          <p:cNvSpPr/>
          <p:nvPr/>
        </p:nvSpPr>
        <p:spPr>
          <a:xfrm>
            <a:off x="441789" y="889843"/>
            <a:ext cx="1156870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安裝mongoldb local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/usr/bin/ruby -e "$(curl -fsSL https://raw.githubusercontent.com/Homebrew/install/master/install)"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brew tap mongodb/brew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brew install mongodb-community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'''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如果遇到git相關錯誤訊息：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https://stackoverflow.com/questions/52522565/git-is-not-working-after-macos-update-xcrun-error-invalid-active-developer-pa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xcode-select --install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'''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看自己mac版本是哪個就用哪個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Preparations (Before MacOS Catalina)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sudo mkdir -p /data/db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sudo chown -R `id -un` /data/db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Preparations (MacOS Catalina onwards)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sudo mkdir -p /System/Volumes/Data/data/db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sudo chown -R `id -un` /System/Volumes/Data/data/db</a:t>
            </a:r>
          </a:p>
        </p:txBody>
      </p:sp>
    </p:spTree>
    <p:extLst>
      <p:ext uri="{BB962C8B-B14F-4D97-AF65-F5344CB8AC3E}">
        <p14:creationId xmlns:p14="http://schemas.microsoft.com/office/powerpoint/2010/main" val="140622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F51A647-79AB-7841-BFE2-466AA62FEA79}"/>
              </a:ext>
            </a:extLst>
          </p:cNvPr>
          <p:cNvSpPr/>
          <p:nvPr/>
        </p:nvSpPr>
        <p:spPr>
          <a:xfrm>
            <a:off x="431516" y="791942"/>
            <a:ext cx="112399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TW" altLang="en-US" dirty="0"/>
          </a:p>
          <a:p>
            <a:r>
              <a:rPr lang="zh-TW" altLang="en-US" dirty="0"/>
              <a:t>開啟本地端 mongoldb</a:t>
            </a:r>
          </a:p>
          <a:p>
            <a:r>
              <a:rPr lang="zh-TW" altLang="en-US" dirty="0"/>
              <a:t>A. 開啟一個終端機，輸入 （這個服務要開啟 robo 3T才連得到本地端）</a:t>
            </a:r>
          </a:p>
          <a:p>
            <a:r>
              <a:rPr lang="zh-TW" altLang="en-US" dirty="0"/>
              <a:t>brew services run mongodb-community</a:t>
            </a:r>
          </a:p>
          <a:p>
            <a:endParaRPr lang="zh-TW" altLang="en-US" dirty="0"/>
          </a:p>
          <a:p>
            <a:r>
              <a:rPr lang="zh-TW" altLang="en-US" dirty="0"/>
              <a:t>B. 開啟另一個終端機，輸入</a:t>
            </a:r>
          </a:p>
          <a:p>
            <a:r>
              <a:rPr lang="zh-TW" altLang="en-US" dirty="0"/>
              <a:t>mongo</a:t>
            </a:r>
          </a:p>
          <a:p>
            <a:endParaRPr lang="zh-TW" altLang="en-US" dirty="0"/>
          </a:p>
          <a:p>
            <a:r>
              <a:rPr lang="zh-TW" altLang="en-US" dirty="0"/>
              <a:t>畫面一開始的資訊 connecting to mongoldb xxxx，這行就是你本地端的 mongoldb url，robo 3T可藉由此 url 連到本地端資料庫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5137369-862A-ED43-905A-A32CDAFB4ED8}"/>
              </a:ext>
            </a:extLst>
          </p:cNvPr>
          <p:cNvSpPr/>
          <p:nvPr/>
        </p:nvSpPr>
        <p:spPr>
          <a:xfrm>
            <a:off x="626724" y="4020235"/>
            <a:ext cx="116508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mongodb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://127.0.0.1:27017/?compressors=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disabled&amp;gssapiServiceName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mongodb</a:t>
            </a:r>
            <a:endParaRPr lang="en" altLang="zh-TW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710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EC155178-39FE-0B46-8B38-8DB40EE76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980728"/>
              </p:ext>
            </p:extLst>
          </p:nvPr>
        </p:nvGraphicFramePr>
        <p:xfrm>
          <a:off x="162045" y="465880"/>
          <a:ext cx="11867912" cy="5195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6689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3515767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708478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402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947051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order_assign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index_label,index,num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Order_l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從訂單池指派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order</a:t>
                      </a:r>
                    </a:p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根據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index_label:index</a:t>
                      </a:r>
                      <a:endParaRPr lang="en" altLang="zh-TW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Num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為數量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5555"/>
                  </a:ext>
                </a:extLst>
              </a:tr>
              <a:tr h="709684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order_assign_crunch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index_label,index,num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Order_l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會將有同一個商品的訂單優先分配出去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409119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order_pick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依訂單商品先合併商品資訊 找到適當的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放入工作站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order_check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workstation_id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 判斷工作站內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是否已完成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627944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order_count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index_label,index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Order_num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此條件還有多少張單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050780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order_processing_count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index_label,index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Order_num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此條件還有多少張單屬於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processing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66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725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658066"/>
              </p:ext>
            </p:extLst>
          </p:nvPr>
        </p:nvGraphicFramePr>
        <p:xfrm>
          <a:off x="162043" y="484898"/>
          <a:ext cx="1186791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381965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902824">
                  <a:extLst>
                    <a:ext uri="{9D8B030D-6E8A-4147-A177-3AD203B41FA5}">
                      <a16:colId xmlns:a16="http://schemas.microsoft.com/office/drawing/2014/main" val="3654618976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1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</a:rPr>
                        <a:t>order_assign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從訂單池指派</a:t>
                      </a:r>
                      <a:r>
                        <a:rPr lang="en" altLang="zh-TW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</a:p>
                    <a:p>
                      <a:pPr algn="l"/>
                      <a:r>
                        <a:rPr lang="zh-TW" altLang="en-US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根據條件</a:t>
                      </a:r>
                      <a:r>
                        <a:rPr lang="en" altLang="zh-TW" sz="2000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index_label:index</a:t>
                      </a:r>
                      <a:endParaRPr lang="en" altLang="zh-TW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en" altLang="zh-TW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num</a:t>
                      </a:r>
                      <a:r>
                        <a:rPr lang="zh-TW" altLang="en-US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order_assign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index_label,index,num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order_l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index_label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條件</a:t>
                      </a:r>
                      <a:r>
                        <a:rPr lang="en-US" altLang="zh-TW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label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條件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375819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num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指派數量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8697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207001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order_l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Order_list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3725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979595"/>
              </p:ext>
            </p:extLst>
          </p:nvPr>
        </p:nvGraphicFramePr>
        <p:xfrm>
          <a:off x="162043" y="484898"/>
          <a:ext cx="11867910" cy="588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381965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902824">
                  <a:extLst>
                    <a:ext uri="{9D8B030D-6E8A-4147-A177-3AD203B41FA5}">
                      <a16:colId xmlns:a16="http://schemas.microsoft.com/office/drawing/2014/main" val="3654618976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order_assign_crunch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從訂單池指派</a:t>
                      </a:r>
                      <a:r>
                        <a:rPr lang="en" altLang="zh-TW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</a:p>
                    <a:p>
                      <a:pPr algn="l"/>
                      <a:r>
                        <a:rPr lang="zh-TW" altLang="en-US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根據條件</a:t>
                      </a:r>
                      <a:r>
                        <a:rPr lang="en" altLang="zh-TW" sz="2000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index_label:index</a:t>
                      </a:r>
                      <a:endParaRPr lang="en" altLang="zh-TW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en" altLang="zh-TW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num</a:t>
                      </a:r>
                      <a:r>
                        <a:rPr lang="zh-TW" altLang="en-US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  <a:endParaRPr lang="en-US" altLang="zh-TW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zh-TW" altLang="en-US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並會將有同一個商品的訂單優先分配出去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order_assign_crunch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index_label,index,num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order_l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index_label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條件</a:t>
                      </a:r>
                      <a:r>
                        <a:rPr lang="en-US" altLang="zh-TW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label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條件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375819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num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指派數量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8697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207001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order_l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Order_list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322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800667"/>
              </p:ext>
            </p:extLst>
          </p:nvPr>
        </p:nvGraphicFramePr>
        <p:xfrm>
          <a:off x="162043" y="484898"/>
          <a:ext cx="1186791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842534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576574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order_pick</a:t>
                      </a: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會先收集工作站內訂單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先將訂單商品先合併商品資訊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在找到適當的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放入工作站</a:t>
                      </a:r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order_pick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73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619331"/>
              </p:ext>
            </p:extLst>
          </p:nvPr>
        </p:nvGraphicFramePr>
        <p:xfrm>
          <a:off x="162043" y="484898"/>
          <a:ext cx="1186791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381965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902824">
                  <a:extLst>
                    <a:ext uri="{9D8B030D-6E8A-4147-A177-3AD203B41FA5}">
                      <a16:colId xmlns:a16="http://schemas.microsoft.com/office/drawing/2014/main" val="3654618976"/>
                    </a:ext>
                  </a:extLst>
                </a:gridCol>
                <a:gridCol w="598633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  <a:gridCol w="7889468">
                  <a:extLst>
                    <a:ext uri="{9D8B030D-6E8A-4147-A177-3AD203B41FA5}">
                      <a16:colId xmlns:a16="http://schemas.microsoft.com/office/drawing/2014/main" val="3538292298"/>
                    </a:ext>
                  </a:extLst>
                </a:gridCol>
              </a:tblGrid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1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﻿</a:t>
                      </a:r>
                      <a:r>
                        <a:rPr lang="en" altLang="zh-TW" sz="24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order_check</a:t>
                      </a:r>
                      <a:endParaRPr lang="en" altLang="zh-TW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檢查訂單是否完成</a:t>
                      </a:r>
                      <a:endParaRPr kumimoji="1"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</a:t>
                      </a:r>
                      <a:r>
                        <a:rPr lang="en" altLang="zh-TW" sz="18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check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(﻿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﻿0,1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工作站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訂單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261753"/>
                  </a:ext>
                </a:extLst>
              </a:tr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207001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boolean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完成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還沒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True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完成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43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717521"/>
              </p:ext>
            </p:extLst>
          </p:nvPr>
        </p:nvGraphicFramePr>
        <p:xfrm>
          <a:off x="162043" y="484898"/>
          <a:ext cx="1186791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381965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902824">
                  <a:extLst>
                    <a:ext uri="{9D8B030D-6E8A-4147-A177-3AD203B41FA5}">
                      <a16:colId xmlns:a16="http://schemas.microsoft.com/office/drawing/2014/main" val="3654618976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order_count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此條件還有多少張單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order_count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index_label,index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order_num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index_label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條件</a:t>
                      </a:r>
                      <a:r>
                        <a:rPr lang="en-US" altLang="zh-TW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label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條件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375819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207001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order_num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符合條件的數量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027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9C46584-86E4-964F-B819-3448B80F1F04}"/>
              </a:ext>
            </a:extLst>
          </p:cNvPr>
          <p:cNvSpPr/>
          <p:nvPr/>
        </p:nvSpPr>
        <p:spPr>
          <a:xfrm>
            <a:off x="4652482" y="64645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</a:t>
            </a:r>
          </a:p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pick</a:t>
            </a:r>
            <a:endParaRPr kumimoji="1" lang="zh-TW" altLang="en-US" sz="1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DB38FA-8CC7-F448-83BE-D398DCB0D3A5}"/>
              </a:ext>
            </a:extLst>
          </p:cNvPr>
          <p:cNvSpPr/>
          <p:nvPr/>
        </p:nvSpPr>
        <p:spPr>
          <a:xfrm>
            <a:off x="3572190" y="959379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 work </a:t>
            </a:r>
            <a:r>
              <a:rPr kumimoji="1" lang="en-US" altLang="zh-TW" sz="14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trasmit</a:t>
            </a:r>
            <a:endParaRPr kumimoji="1" lang="zh-TW" altLang="en-US" sz="1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FC800E1-BFC7-6542-99D3-893F6363C0E0}"/>
              </a:ext>
            </a:extLst>
          </p:cNvPr>
          <p:cNvSpPr/>
          <p:nvPr/>
        </p:nvSpPr>
        <p:spPr>
          <a:xfrm>
            <a:off x="4652481" y="2803561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 pick</a:t>
            </a:r>
            <a:endParaRPr kumimoji="1" lang="zh-TW" altLang="en-US" sz="1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7784DF1-F015-AE44-B70C-3E72443C56D5}"/>
              </a:ext>
            </a:extLst>
          </p:cNvPr>
          <p:cNvSpPr/>
          <p:nvPr/>
        </p:nvSpPr>
        <p:spPr>
          <a:xfrm>
            <a:off x="4652482" y="3725669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 pick move</a:t>
            </a:r>
            <a:endParaRPr kumimoji="1" lang="zh-TW" altLang="en-US" sz="1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684065C-7FAE-DA45-8665-0CD310451928}"/>
              </a:ext>
            </a:extLst>
          </p:cNvPr>
          <p:cNvSpPr/>
          <p:nvPr/>
        </p:nvSpPr>
        <p:spPr>
          <a:xfrm>
            <a:off x="4652482" y="4643055"/>
            <a:ext cx="1234612" cy="7812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Convery move to workstation</a:t>
            </a:r>
            <a:endParaRPr kumimoji="1" lang="zh-TW" altLang="en-US" sz="1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3B12DD-E61D-5B40-98B6-226B079F18B9}"/>
              </a:ext>
            </a:extLst>
          </p:cNvPr>
          <p:cNvSpPr/>
          <p:nvPr/>
        </p:nvSpPr>
        <p:spPr>
          <a:xfrm>
            <a:off x="4652480" y="6128114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Convery move to grid</a:t>
            </a:r>
            <a:endParaRPr kumimoji="1" lang="zh-TW" altLang="en-US" sz="1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23C482A2-B487-0B4C-A5AD-D66D111204A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269787" y="3507341"/>
            <a:ext cx="1" cy="2183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箭頭接點 20">
            <a:extLst>
              <a:ext uri="{FF2B5EF4-FFF2-40B4-BE49-F238E27FC236}">
                <a16:creationId xmlns:a16="http://schemas.microsoft.com/office/drawing/2014/main" id="{DFD152E2-0B66-C14A-9058-A32107DDE83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269788" y="4429449"/>
            <a:ext cx="0" cy="2136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83A43649-8A31-A94E-8BD4-ECBFDAC4A3A6}"/>
              </a:ext>
            </a:extLst>
          </p:cNvPr>
          <p:cNvSpPr/>
          <p:nvPr/>
        </p:nvSpPr>
        <p:spPr>
          <a:xfrm>
            <a:off x="2491910" y="70542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 store</a:t>
            </a:r>
            <a:endParaRPr kumimoji="1" lang="zh-TW" altLang="en-US" sz="1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D98623B-2713-1A43-BBC5-12BCEF6ED603}"/>
              </a:ext>
            </a:extLst>
          </p:cNvPr>
          <p:cNvSpPr txBox="1"/>
          <p:nvPr/>
        </p:nvSpPr>
        <p:spPr>
          <a:xfrm>
            <a:off x="8116584" y="150686"/>
            <a:ext cx="40754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 err="1"/>
              <a:t>Arm_id_pid</a:t>
            </a:r>
            <a:r>
              <a:rPr kumimoji="1" lang="en-US" altLang="zh-TW" sz="1600" dirty="0"/>
              <a:t> : lock </a:t>
            </a:r>
            <a:r>
              <a:rPr kumimoji="1" lang="en-US" altLang="zh-TW" sz="1600" dirty="0" err="1"/>
              <a:t>redis</a:t>
            </a:r>
            <a:r>
              <a:rPr kumimoji="1" lang="en-US" altLang="zh-TW" sz="1600" dirty="0"/>
              <a:t> for arm data update </a:t>
            </a:r>
          </a:p>
          <a:p>
            <a:r>
              <a:rPr kumimoji="1" lang="en-US" altLang="zh-TW" sz="1600" dirty="0" err="1"/>
              <a:t>Arm_id_work</a:t>
            </a:r>
            <a:r>
              <a:rPr kumimoji="1" lang="en-US" altLang="zh-TW" sz="1600" dirty="0"/>
              <a:t> : arm working</a:t>
            </a:r>
            <a:r>
              <a:rPr kumimoji="1" lang="zh-TW" altLang="en-US" sz="1600" dirty="0"/>
              <a:t> </a:t>
            </a:r>
            <a:r>
              <a:rPr kumimoji="1" lang="en-US" altLang="zh-TW" sz="1600" dirty="0"/>
              <a:t>or not</a:t>
            </a:r>
          </a:p>
          <a:p>
            <a:r>
              <a:rPr kumimoji="1" lang="en-US" altLang="zh-TW" sz="1600" dirty="0" err="1"/>
              <a:t>ElevatorOut_n</a:t>
            </a:r>
            <a:r>
              <a:rPr kumimoji="1" lang="en-US" altLang="zh-TW" sz="1600" dirty="0"/>
              <a:t>  : elevator N pick working or not</a:t>
            </a:r>
          </a:p>
          <a:p>
            <a:r>
              <a:rPr kumimoji="1" lang="en-US" altLang="zh-TW" sz="1600" dirty="0" err="1"/>
              <a:t>ElevatorIn</a:t>
            </a:r>
            <a:r>
              <a:rPr kumimoji="1" lang="en-US" altLang="zh-TW" sz="1600" dirty="0"/>
              <a:t> _n : elevator N store working or not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A6BFC68-FE6E-C644-ABF4-336EA5E225CC}"/>
              </a:ext>
            </a:extLst>
          </p:cNvPr>
          <p:cNvSpPr/>
          <p:nvPr/>
        </p:nvSpPr>
        <p:spPr>
          <a:xfrm>
            <a:off x="4758856" y="1440298"/>
            <a:ext cx="9877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1100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Arm_id_pid</a:t>
            </a:r>
            <a:r>
              <a:rPr kumimoji="1" lang="en-US" altLang="zh-TW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1100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48404298-4A9D-5A41-854E-64DAEEEAE324}"/>
              </a:ext>
            </a:extLst>
          </p:cNvPr>
          <p:cNvSpPr/>
          <p:nvPr/>
        </p:nvSpPr>
        <p:spPr>
          <a:xfrm>
            <a:off x="5842903" y="429774"/>
            <a:ext cx="9877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1100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Arm_id_pid</a:t>
            </a:r>
            <a:r>
              <a:rPr kumimoji="1" lang="en-US" altLang="zh-TW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1100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52AD906-C2AC-5246-B9BF-65FDFCF54901}"/>
              </a:ext>
            </a:extLst>
          </p:cNvPr>
          <p:cNvSpPr/>
          <p:nvPr/>
        </p:nvSpPr>
        <p:spPr>
          <a:xfrm>
            <a:off x="5842903" y="3230365"/>
            <a:ext cx="139493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1100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ElevatorOut</a:t>
            </a:r>
            <a:r>
              <a:rPr kumimoji="1" lang="en-US" altLang="zh-TW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_n</a:t>
            </a:r>
            <a:r>
              <a:rPr kumimoji="1" lang="zh-TW" altLang="en-US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要</a:t>
            </a:r>
            <a:r>
              <a:rPr kumimoji="1" lang="en-US" altLang="zh-TW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1100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CD0225A-FBA5-7D48-A631-72ECE8D239D6}"/>
              </a:ext>
            </a:extLst>
          </p:cNvPr>
          <p:cNvSpPr/>
          <p:nvPr/>
        </p:nvSpPr>
        <p:spPr>
          <a:xfrm>
            <a:off x="5842903" y="4095876"/>
            <a:ext cx="139493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1100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ElevatorOut</a:t>
            </a:r>
            <a:r>
              <a:rPr kumimoji="1" lang="en-US" altLang="zh-TW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_n </a:t>
            </a:r>
            <a:r>
              <a:rPr kumimoji="1" lang="zh-TW" altLang="en-US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放</a:t>
            </a:r>
            <a:r>
              <a:rPr kumimoji="1" lang="en-US" altLang="zh-TW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1100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40681DBA-C984-4746-9FBE-2ECB19E44B0A}"/>
              </a:ext>
            </a:extLst>
          </p:cNvPr>
          <p:cNvSpPr/>
          <p:nvPr/>
        </p:nvSpPr>
        <p:spPr>
          <a:xfrm>
            <a:off x="1208335" y="3562573"/>
            <a:ext cx="12330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1100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ElevatorIn_n</a:t>
            </a:r>
            <a:r>
              <a:rPr kumimoji="1" lang="zh-TW" altLang="en-US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要</a:t>
            </a:r>
            <a:r>
              <a:rPr kumimoji="1" lang="en-US" altLang="zh-TW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1100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4CFBF110-BCFF-754E-8A6F-F91694AB8ADC}"/>
              </a:ext>
            </a:extLst>
          </p:cNvPr>
          <p:cNvSpPr/>
          <p:nvPr/>
        </p:nvSpPr>
        <p:spPr>
          <a:xfrm>
            <a:off x="1208335" y="3824183"/>
            <a:ext cx="12330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1100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ElevatorIn_n</a:t>
            </a:r>
            <a:r>
              <a:rPr kumimoji="1" lang="zh-TW" altLang="en-US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放</a:t>
            </a:r>
            <a:r>
              <a:rPr kumimoji="1" lang="en-US" altLang="zh-TW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1100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E90C0DE-9175-F744-954F-4F9F000441E8}"/>
              </a:ext>
            </a:extLst>
          </p:cNvPr>
          <p:cNvSpPr/>
          <p:nvPr/>
        </p:nvSpPr>
        <p:spPr>
          <a:xfrm>
            <a:off x="1559173" y="4121359"/>
            <a:ext cx="9877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1100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Arm_id_pid</a:t>
            </a:r>
            <a:r>
              <a:rPr kumimoji="1" lang="en-US" altLang="zh-TW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1100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E76F288-7B65-EE49-802A-05FC7CDEE3D2}"/>
              </a:ext>
            </a:extLst>
          </p:cNvPr>
          <p:cNvSpPr/>
          <p:nvPr/>
        </p:nvSpPr>
        <p:spPr>
          <a:xfrm>
            <a:off x="5858932" y="2952937"/>
            <a:ext cx="11063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1100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Arm_id_work</a:t>
            </a:r>
            <a:r>
              <a:rPr kumimoji="1" lang="en-US" altLang="zh-TW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1100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70A51D9A-9106-E64E-B7FE-6D9870B9A2B2}"/>
              </a:ext>
            </a:extLst>
          </p:cNvPr>
          <p:cNvSpPr/>
          <p:nvPr/>
        </p:nvSpPr>
        <p:spPr>
          <a:xfrm>
            <a:off x="1442238" y="469980"/>
            <a:ext cx="11063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1100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Arm_id_work</a:t>
            </a:r>
            <a:r>
              <a:rPr kumimoji="1" lang="en-US" altLang="zh-TW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1100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88" name="肘形接點 87">
            <a:extLst>
              <a:ext uri="{FF2B5EF4-FFF2-40B4-BE49-F238E27FC236}">
                <a16:creationId xmlns:a16="http://schemas.microsoft.com/office/drawing/2014/main" id="{B86399FA-6500-684B-935C-4DAD5166051C}"/>
              </a:ext>
            </a:extLst>
          </p:cNvPr>
          <p:cNvCxnSpPr>
            <a:cxnSpLocks/>
            <a:stCxn id="9" idx="1"/>
            <a:endCxn id="102" idx="2"/>
          </p:cNvCxnSpPr>
          <p:nvPr/>
        </p:nvCxnSpPr>
        <p:spPr>
          <a:xfrm rot="10800000">
            <a:off x="3109216" y="4870484"/>
            <a:ext cx="1543264" cy="160952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D3DEB866-EDAB-634D-BA01-102C14068A74}"/>
              </a:ext>
            </a:extLst>
          </p:cNvPr>
          <p:cNvSpPr/>
          <p:nvPr/>
        </p:nvSpPr>
        <p:spPr>
          <a:xfrm>
            <a:off x="4652481" y="5424334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</a:p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operate</a:t>
            </a:r>
            <a:endParaRPr kumimoji="1" lang="zh-TW" altLang="en-US" sz="1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E061A668-2E32-6F4A-8B14-EDDCE392A13F}"/>
              </a:ext>
            </a:extLst>
          </p:cNvPr>
          <p:cNvSpPr/>
          <p:nvPr/>
        </p:nvSpPr>
        <p:spPr>
          <a:xfrm>
            <a:off x="2491910" y="4415626"/>
            <a:ext cx="1234612" cy="45485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Check</a:t>
            </a:r>
          </a:p>
          <a:p>
            <a:pPr algn="ctr"/>
            <a:r>
              <a:rPr lang="en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platform</a:t>
            </a:r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kumimoji="1" lang="zh-TW" altLang="en-US" sz="1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07" name="肘形接點 106">
            <a:extLst>
              <a:ext uri="{FF2B5EF4-FFF2-40B4-BE49-F238E27FC236}">
                <a16:creationId xmlns:a16="http://schemas.microsoft.com/office/drawing/2014/main" id="{52E44ADB-4C0C-7249-A055-129F4061ED84}"/>
              </a:ext>
            </a:extLst>
          </p:cNvPr>
          <p:cNvCxnSpPr>
            <a:cxnSpLocks/>
            <a:stCxn id="102" idx="1"/>
            <a:endCxn id="102" idx="2"/>
          </p:cNvCxnSpPr>
          <p:nvPr/>
        </p:nvCxnSpPr>
        <p:spPr>
          <a:xfrm rot="10800000" flipH="1" flipV="1">
            <a:off x="2491910" y="4643054"/>
            <a:ext cx="617306" cy="227429"/>
          </a:xfrm>
          <a:prstGeom prst="bentConnector4">
            <a:avLst>
              <a:gd name="adj1" fmla="val -37032"/>
              <a:gd name="adj2" fmla="val 20051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5DC41F19-D7DE-BA41-A88C-86454B350D13}"/>
              </a:ext>
            </a:extLst>
          </p:cNvPr>
          <p:cNvSpPr/>
          <p:nvPr/>
        </p:nvSpPr>
        <p:spPr>
          <a:xfrm>
            <a:off x="2491911" y="3627920"/>
            <a:ext cx="1234612" cy="78770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 store move</a:t>
            </a:r>
            <a:endParaRPr kumimoji="1" lang="zh-TW" altLang="en-US" sz="1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5BE67058-9247-0A46-87BE-81121511EE30}"/>
              </a:ext>
            </a:extLst>
          </p:cNvPr>
          <p:cNvSpPr/>
          <p:nvPr/>
        </p:nvSpPr>
        <p:spPr>
          <a:xfrm>
            <a:off x="4652480" y="2356098"/>
            <a:ext cx="1234612" cy="45485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Check</a:t>
            </a:r>
          </a:p>
          <a:p>
            <a:pPr algn="ctr"/>
            <a:r>
              <a:rPr lang="en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platform</a:t>
            </a:r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kumimoji="1" lang="zh-TW" altLang="en-US" sz="1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14" name="肘形接點 113">
            <a:extLst>
              <a:ext uri="{FF2B5EF4-FFF2-40B4-BE49-F238E27FC236}">
                <a16:creationId xmlns:a16="http://schemas.microsoft.com/office/drawing/2014/main" id="{CC0E2D62-4273-194B-802E-251615A1CFB1}"/>
              </a:ext>
            </a:extLst>
          </p:cNvPr>
          <p:cNvCxnSpPr>
            <a:cxnSpLocks/>
            <a:stCxn id="111" idx="3"/>
            <a:endCxn id="111" idx="0"/>
          </p:cNvCxnSpPr>
          <p:nvPr/>
        </p:nvCxnSpPr>
        <p:spPr>
          <a:xfrm flipH="1" flipV="1">
            <a:off x="5269786" y="2356098"/>
            <a:ext cx="617306" cy="227429"/>
          </a:xfrm>
          <a:prstGeom prst="bentConnector4">
            <a:avLst>
              <a:gd name="adj1" fmla="val -37032"/>
              <a:gd name="adj2" fmla="val 20051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肘形接點 122">
            <a:extLst>
              <a:ext uri="{FF2B5EF4-FFF2-40B4-BE49-F238E27FC236}">
                <a16:creationId xmlns:a16="http://schemas.microsoft.com/office/drawing/2014/main" id="{66C8C0E9-2634-654E-A513-1F9E8B4A39ED}"/>
              </a:ext>
            </a:extLst>
          </p:cNvPr>
          <p:cNvCxnSpPr>
            <a:cxnSpLocks/>
            <a:stCxn id="3" idx="2"/>
            <a:endCxn id="111" idx="0"/>
          </p:cNvCxnSpPr>
          <p:nvPr/>
        </p:nvCxnSpPr>
        <p:spPr>
          <a:xfrm rot="16200000" flipH="1">
            <a:off x="4383172" y="1469483"/>
            <a:ext cx="692939" cy="108029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肘形接點 130">
            <a:extLst>
              <a:ext uri="{FF2B5EF4-FFF2-40B4-BE49-F238E27FC236}">
                <a16:creationId xmlns:a16="http://schemas.microsoft.com/office/drawing/2014/main" id="{87E23830-2624-694E-9905-595787E3ECAD}"/>
              </a:ext>
            </a:extLst>
          </p:cNvPr>
          <p:cNvCxnSpPr>
            <a:cxnSpLocks/>
            <a:stCxn id="10" idx="0"/>
            <a:endCxn id="3" idx="1"/>
          </p:cNvCxnSpPr>
          <p:nvPr/>
        </p:nvCxnSpPr>
        <p:spPr>
          <a:xfrm rot="5400000" flipH="1" flipV="1">
            <a:off x="2182378" y="2238109"/>
            <a:ext cx="2316651" cy="46297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肘形接點 134">
            <a:extLst>
              <a:ext uri="{FF2B5EF4-FFF2-40B4-BE49-F238E27FC236}">
                <a16:creationId xmlns:a16="http://schemas.microsoft.com/office/drawing/2014/main" id="{4A8CFB24-00C2-8940-8313-27DAA3D45EE3}"/>
              </a:ext>
            </a:extLst>
          </p:cNvPr>
          <p:cNvCxnSpPr>
            <a:cxnSpLocks/>
            <a:stCxn id="2" idx="2"/>
            <a:endCxn id="3" idx="3"/>
          </p:cNvCxnSpPr>
          <p:nvPr/>
        </p:nvCxnSpPr>
        <p:spPr>
          <a:xfrm rot="5400000">
            <a:off x="4766873" y="808354"/>
            <a:ext cx="542844" cy="46298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肘形接點 137">
            <a:extLst>
              <a:ext uri="{FF2B5EF4-FFF2-40B4-BE49-F238E27FC236}">
                <a16:creationId xmlns:a16="http://schemas.microsoft.com/office/drawing/2014/main" id="{4FEA8209-C2FD-0340-B1C0-87A361DF815A}"/>
              </a:ext>
            </a:extLst>
          </p:cNvPr>
          <p:cNvCxnSpPr>
            <a:cxnSpLocks/>
            <a:stCxn id="3" idx="0"/>
            <a:endCxn id="56" idx="3"/>
          </p:cNvCxnSpPr>
          <p:nvPr/>
        </p:nvCxnSpPr>
        <p:spPr>
          <a:xfrm rot="16200000" flipV="1">
            <a:off x="3689536" y="459419"/>
            <a:ext cx="536947" cy="46297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477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917840"/>
              </p:ext>
            </p:extLst>
          </p:nvPr>
        </p:nvGraphicFramePr>
        <p:xfrm>
          <a:off x="162043" y="484898"/>
          <a:ext cx="1186791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381965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902824">
                  <a:extLst>
                    <a:ext uri="{9D8B030D-6E8A-4147-A177-3AD203B41FA5}">
                      <a16:colId xmlns:a16="http://schemas.microsoft.com/office/drawing/2014/main" val="3654618976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order_processing_count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此條件還有多少張單屬於</a:t>
                      </a:r>
                      <a:r>
                        <a:rPr lang="en" altLang="zh-TW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processing</a:t>
                      </a:r>
                      <a:endParaRPr lang="zh-TW" altLang="en-US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order_processing_count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index_label,index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order_num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index_label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條件</a:t>
                      </a:r>
                      <a:r>
                        <a:rPr lang="en-US" altLang="zh-TW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label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條件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375819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207001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order_num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符合條件的數量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800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A985097-356D-9B47-9A15-2729E3334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675417"/>
              </p:ext>
            </p:extLst>
          </p:nvPr>
        </p:nvGraphicFramePr>
        <p:xfrm>
          <a:off x="162044" y="658862"/>
          <a:ext cx="11867912" cy="1883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978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402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calc_job_cost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target_storage_id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arms_cost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, nodes,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storage_dict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, G,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dists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total_cost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計算每一候選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會花費的成本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5555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1740A6D-5531-8645-8CE6-B057C0581FE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Calculate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7252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3020992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Calculate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664824"/>
              </p:ext>
            </p:extLst>
          </p:nvPr>
        </p:nvGraphicFramePr>
        <p:xfrm>
          <a:off x="162043" y="484898"/>
          <a:ext cx="1186791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472604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</a:rPr>
                        <a:t>calc_job_cost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計算搬出候選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會花費的成本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calc_job_cost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﻿spot,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arms_cost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, 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armid_dict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﻿spot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turple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候選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（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grid, ﻿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relative_coords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arms_cost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float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候選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所在機器手臂的工作量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armid_dict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json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候選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所在機器手臂的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storage_dict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661811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float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搬出的成本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299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Product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4E96C52-B271-9145-ABD2-1BF342A0B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849852"/>
              </p:ext>
            </p:extLst>
          </p:nvPr>
        </p:nvGraphicFramePr>
        <p:xfrm>
          <a:off x="162045" y="465881"/>
          <a:ext cx="1186791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3039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2750917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34263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631035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product_push_container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﻿將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內商品更新至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並更新數量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  <a:tr h="631035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product_pop_container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有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的商品扣掉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並更新數量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806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1114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533461"/>
              </p:ext>
            </p:extLst>
          </p:nvPr>
        </p:nvGraphicFramePr>
        <p:xfrm>
          <a:off x="162043" y="484898"/>
          <a:ext cx="1186791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</a:rPr>
                        <a:t>product_push_container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將 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內商品更新至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並更新數量</a:t>
                      </a:r>
                      <a:endParaRPr lang="zh-TW" altLang="en-US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product_push_container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 (﻿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AEC336B-5FBC-A24D-A9A9-E9F1795E4962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Product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7869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556277"/>
              </p:ext>
            </p:extLst>
          </p:nvPr>
        </p:nvGraphicFramePr>
        <p:xfrm>
          <a:off x="162043" y="484898"/>
          <a:ext cx="1186791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</a:rPr>
                        <a:t>product_pop_container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將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有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的商品扣掉 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並更新數量</a:t>
                      </a:r>
                      <a:endParaRPr lang="zh-TW" altLang="en-US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product_pop_container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(﻿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AEC336B-5FBC-A24D-A9A9-E9F1795E4962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Product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285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82168EC-DD1C-4647-9A1C-B38593E5E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12962"/>
              </p:ext>
            </p:extLst>
          </p:nvPr>
        </p:nvGraphicFramePr>
        <p:xfrm>
          <a:off x="162045" y="465880"/>
          <a:ext cx="11867912" cy="3712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978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402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storage_pop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從在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storage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位置上清空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5555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storage_push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storage_id,container_id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放入至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storage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位置上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storage_interchange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src_storage_id,dst_storage_id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src_storage_id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與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dst_storage_id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上的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互換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274364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storage_empty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storage_id,ban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 = []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將目標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位置清空 清除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不放入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ban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位置中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639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3315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943253"/>
              </p:ext>
            </p:extLst>
          </p:nvPr>
        </p:nvGraphicFramePr>
        <p:xfrm>
          <a:off x="162043" y="484898"/>
          <a:ext cx="1186791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storage_pop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從在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位置上清空</a:t>
                      </a:r>
                      <a:endParaRPr lang="zh-TW" altLang="en-US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storage_pop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AEC336B-5FBC-A24D-A9A9-E9F1795E4962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1969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509489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storage_push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放入至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位置上</a:t>
                      </a:r>
                      <a:endParaRPr lang="zh-TW" altLang="en-US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storage_push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storage_id,container_id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存入目標的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93212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AEC336B-5FBC-A24D-A9A9-E9F1795E4962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57795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101018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storage_interchange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src_storage_id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dst_storage_id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上的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互換</a:t>
                      </a:r>
                      <a:endParaRPr lang="zh-TW" altLang="en-US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storage_interchange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src_storage_id,dst_storage_id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src_storage_id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交換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資訊的原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02530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dst_storage_id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交換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資訊的目標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AEC336B-5FBC-A24D-A9A9-E9F1795E4962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3520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ECF23D8-6DD9-2F43-9544-F0A3E4819116}"/>
              </a:ext>
            </a:extLst>
          </p:cNvPr>
          <p:cNvSpPr/>
          <p:nvPr/>
        </p:nvSpPr>
        <p:spPr>
          <a:xfrm>
            <a:off x="2060570" y="1673418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</a:t>
            </a:r>
          </a:p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pick</a:t>
            </a:r>
            <a:endParaRPr kumimoji="1" lang="zh-TW" altLang="en-US" sz="1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5D8121A-A356-AD4B-94ED-72235C453F55}"/>
              </a:ext>
            </a:extLst>
          </p:cNvPr>
          <p:cNvSpPr/>
          <p:nvPr/>
        </p:nvSpPr>
        <p:spPr>
          <a:xfrm>
            <a:off x="3392126" y="3103706"/>
            <a:ext cx="1234612" cy="78127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 work </a:t>
            </a:r>
            <a:r>
              <a:rPr kumimoji="1" lang="en-US" altLang="zh-TW" sz="14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trasmit</a:t>
            </a:r>
            <a:endParaRPr kumimoji="1" lang="zh-TW" altLang="en-US" sz="1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F03B86-4EBF-1344-B2EA-5C310E9460BE}"/>
              </a:ext>
            </a:extLst>
          </p:cNvPr>
          <p:cNvSpPr/>
          <p:nvPr/>
        </p:nvSpPr>
        <p:spPr>
          <a:xfrm>
            <a:off x="6378022" y="1673418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 pick</a:t>
            </a:r>
            <a:endParaRPr kumimoji="1" lang="zh-TW" altLang="en-US" sz="1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1FA757D-52B2-9C4A-86C3-EC1657894515}"/>
              </a:ext>
            </a:extLst>
          </p:cNvPr>
          <p:cNvSpPr/>
          <p:nvPr/>
        </p:nvSpPr>
        <p:spPr>
          <a:xfrm>
            <a:off x="8083446" y="1673418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 pick move</a:t>
            </a:r>
            <a:endParaRPr kumimoji="1" lang="zh-TW" altLang="en-US" sz="1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02CE77D-6350-884B-BD3C-387E5C1A8BBE}"/>
              </a:ext>
            </a:extLst>
          </p:cNvPr>
          <p:cNvSpPr/>
          <p:nvPr/>
        </p:nvSpPr>
        <p:spPr>
          <a:xfrm>
            <a:off x="7607726" y="3103711"/>
            <a:ext cx="1234612" cy="7812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Convery move to workstation</a:t>
            </a:r>
            <a:endParaRPr kumimoji="1" lang="zh-TW" altLang="en-US" sz="1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2424525-BE54-2C45-BCED-0DBB3EAA8B9E}"/>
              </a:ext>
            </a:extLst>
          </p:cNvPr>
          <p:cNvSpPr/>
          <p:nvPr/>
        </p:nvSpPr>
        <p:spPr>
          <a:xfrm>
            <a:off x="10076948" y="3103708"/>
            <a:ext cx="1234612" cy="78127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Convery move to grid</a:t>
            </a:r>
            <a:endParaRPr kumimoji="1" lang="zh-TW" altLang="en-US" sz="1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4748E923-F684-1B45-92F5-95A06A12D681}"/>
              </a:ext>
            </a:extLst>
          </p:cNvPr>
          <p:cNvCxnSpPr>
            <a:cxnSpLocks/>
            <a:stCxn id="33" idx="3"/>
            <a:endCxn id="4" idx="1"/>
          </p:cNvCxnSpPr>
          <p:nvPr/>
        </p:nvCxnSpPr>
        <p:spPr>
          <a:xfrm flipV="1">
            <a:off x="1491210" y="2025308"/>
            <a:ext cx="569360" cy="36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45FD4534-6D4E-4F43-95EC-EB0C20BFCCE1}"/>
              </a:ext>
            </a:extLst>
          </p:cNvPr>
          <p:cNvSpPr/>
          <p:nvPr/>
        </p:nvSpPr>
        <p:spPr>
          <a:xfrm>
            <a:off x="2060570" y="4480802"/>
            <a:ext cx="1234612" cy="78770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 store</a:t>
            </a:r>
            <a:endParaRPr kumimoji="1" lang="zh-TW" altLang="en-US" sz="1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37BC07D-B8D3-224C-B2D8-089D8600CEB1}"/>
              </a:ext>
            </a:extLst>
          </p:cNvPr>
          <p:cNvSpPr/>
          <p:nvPr/>
        </p:nvSpPr>
        <p:spPr>
          <a:xfrm>
            <a:off x="2541114" y="1454599"/>
            <a:ext cx="9877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1100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Arm_id_pid</a:t>
            </a:r>
            <a:r>
              <a:rPr kumimoji="1" lang="en-US" altLang="zh-TW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1100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34790FC-E322-1C43-9C7E-B22839FD57FE}"/>
              </a:ext>
            </a:extLst>
          </p:cNvPr>
          <p:cNvSpPr/>
          <p:nvPr/>
        </p:nvSpPr>
        <p:spPr>
          <a:xfrm>
            <a:off x="6638198" y="1395583"/>
            <a:ext cx="139493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1100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ElevatorOut</a:t>
            </a:r>
            <a:r>
              <a:rPr kumimoji="1" lang="en-US" altLang="zh-TW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_n</a:t>
            </a:r>
            <a:r>
              <a:rPr kumimoji="1" lang="zh-TW" altLang="en-US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要</a:t>
            </a:r>
            <a:r>
              <a:rPr kumimoji="1" lang="en-US" altLang="zh-TW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1100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63D34BD-9B50-3C48-BBA7-97F43BDF81B8}"/>
              </a:ext>
            </a:extLst>
          </p:cNvPr>
          <p:cNvSpPr/>
          <p:nvPr/>
        </p:nvSpPr>
        <p:spPr>
          <a:xfrm>
            <a:off x="8536224" y="1410107"/>
            <a:ext cx="139493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1100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ElevatorOut</a:t>
            </a:r>
            <a:r>
              <a:rPr kumimoji="1" lang="en-US" altLang="zh-TW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_n </a:t>
            </a:r>
            <a:r>
              <a:rPr kumimoji="1" lang="zh-TW" altLang="en-US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放</a:t>
            </a:r>
            <a:r>
              <a:rPr kumimoji="1" lang="en-US" altLang="zh-TW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1100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F79E339-908C-5E4B-BA66-4E22AA0D5BB8}"/>
              </a:ext>
            </a:extLst>
          </p:cNvPr>
          <p:cNvSpPr/>
          <p:nvPr/>
        </p:nvSpPr>
        <p:spPr>
          <a:xfrm>
            <a:off x="2453923" y="5507820"/>
            <a:ext cx="12330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1100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ElevatorIn_n</a:t>
            </a:r>
            <a:r>
              <a:rPr kumimoji="1" lang="zh-TW" altLang="en-US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要</a:t>
            </a:r>
            <a:r>
              <a:rPr kumimoji="1" lang="en-US" altLang="zh-TW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1100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13E6955-C495-C644-BA32-8912B9A0F0CB}"/>
              </a:ext>
            </a:extLst>
          </p:cNvPr>
          <p:cNvSpPr/>
          <p:nvPr/>
        </p:nvSpPr>
        <p:spPr>
          <a:xfrm>
            <a:off x="2453923" y="5769430"/>
            <a:ext cx="12330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1100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ElevatorIn_n</a:t>
            </a:r>
            <a:r>
              <a:rPr kumimoji="1" lang="zh-TW" altLang="en-US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放</a:t>
            </a:r>
            <a:r>
              <a:rPr kumimoji="1" lang="en-US" altLang="zh-TW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1100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0EA6CA1-136D-5B4B-B7C9-7E64343B28B2}"/>
              </a:ext>
            </a:extLst>
          </p:cNvPr>
          <p:cNvSpPr/>
          <p:nvPr/>
        </p:nvSpPr>
        <p:spPr>
          <a:xfrm>
            <a:off x="4369869" y="3715431"/>
            <a:ext cx="9877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1100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Arm_id_pid</a:t>
            </a:r>
            <a:r>
              <a:rPr kumimoji="1" lang="en-US" altLang="zh-TW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1100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25B6826-3087-EF41-8104-FCADB1BC9D26}"/>
              </a:ext>
            </a:extLst>
          </p:cNvPr>
          <p:cNvSpPr/>
          <p:nvPr/>
        </p:nvSpPr>
        <p:spPr>
          <a:xfrm>
            <a:off x="2453923" y="5242393"/>
            <a:ext cx="11063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1100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Arm_id_work</a:t>
            </a:r>
            <a:r>
              <a:rPr kumimoji="1" lang="en-US" altLang="zh-TW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1100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7F0D3A3-0CA6-AE40-8B6C-3C72D329C20C}"/>
              </a:ext>
            </a:extLst>
          </p:cNvPr>
          <p:cNvSpPr/>
          <p:nvPr/>
        </p:nvSpPr>
        <p:spPr>
          <a:xfrm>
            <a:off x="6638198" y="1133973"/>
            <a:ext cx="11063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1100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Arm_id_work</a:t>
            </a:r>
            <a:r>
              <a:rPr kumimoji="1" lang="en-US" altLang="zh-TW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1100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2" name="肘形接點 21">
            <a:extLst>
              <a:ext uri="{FF2B5EF4-FFF2-40B4-BE49-F238E27FC236}">
                <a16:creationId xmlns:a16="http://schemas.microsoft.com/office/drawing/2014/main" id="{83C1D071-CD5E-5841-B529-19CD2941166A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>
            <a:off x="3295182" y="2025308"/>
            <a:ext cx="714250" cy="107839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2497E5B2-C036-0E47-9B3B-7F1D3627C191}"/>
              </a:ext>
            </a:extLst>
          </p:cNvPr>
          <p:cNvSpPr/>
          <p:nvPr/>
        </p:nvSpPr>
        <p:spPr>
          <a:xfrm>
            <a:off x="8842336" y="3103710"/>
            <a:ext cx="1234612" cy="78127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</a:p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operate</a:t>
            </a:r>
            <a:endParaRPr kumimoji="1" lang="zh-TW" altLang="en-US" sz="1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43857E5-A8C7-DE4A-B6B7-EAAA70D37EB4}"/>
              </a:ext>
            </a:extLst>
          </p:cNvPr>
          <p:cNvSpPr/>
          <p:nvPr/>
        </p:nvSpPr>
        <p:spPr>
          <a:xfrm>
            <a:off x="5956783" y="4480803"/>
            <a:ext cx="1234612" cy="78770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Check</a:t>
            </a:r>
          </a:p>
          <a:p>
            <a:pPr algn="ctr"/>
            <a:r>
              <a:rPr lang="en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platform</a:t>
            </a:r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kumimoji="1" lang="zh-TW" altLang="en-US" sz="1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5" name="肘形接點 24">
            <a:extLst>
              <a:ext uri="{FF2B5EF4-FFF2-40B4-BE49-F238E27FC236}">
                <a16:creationId xmlns:a16="http://schemas.microsoft.com/office/drawing/2014/main" id="{61B05145-828C-0047-B697-233F337C844D}"/>
              </a:ext>
            </a:extLst>
          </p:cNvPr>
          <p:cNvCxnSpPr>
            <a:cxnSpLocks/>
            <a:stCxn id="5" idx="3"/>
            <a:endCxn id="27" idx="1"/>
          </p:cNvCxnSpPr>
          <p:nvPr/>
        </p:nvCxnSpPr>
        <p:spPr>
          <a:xfrm flipV="1">
            <a:off x="4626738" y="2025308"/>
            <a:ext cx="779310" cy="146903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0563B7FD-117B-534E-B61E-520214032D0E}"/>
              </a:ext>
            </a:extLst>
          </p:cNvPr>
          <p:cNvSpPr/>
          <p:nvPr/>
        </p:nvSpPr>
        <p:spPr>
          <a:xfrm>
            <a:off x="4722171" y="4480803"/>
            <a:ext cx="1234612" cy="78770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 store move</a:t>
            </a:r>
            <a:endParaRPr kumimoji="1" lang="zh-TW" altLang="en-US" sz="1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66BCDE7-7CCF-B647-A5AD-9FBA6905123A}"/>
              </a:ext>
            </a:extLst>
          </p:cNvPr>
          <p:cNvSpPr/>
          <p:nvPr/>
        </p:nvSpPr>
        <p:spPr>
          <a:xfrm>
            <a:off x="5406048" y="1673418"/>
            <a:ext cx="987771" cy="70378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Check</a:t>
            </a:r>
          </a:p>
          <a:p>
            <a:pPr algn="ctr"/>
            <a:r>
              <a:rPr lang="en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platform</a:t>
            </a:r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kumimoji="1" lang="zh-TW" altLang="en-US" sz="1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78F8220-939A-0448-A4FF-2ADD7F2D012B}"/>
              </a:ext>
            </a:extLst>
          </p:cNvPr>
          <p:cNvSpPr/>
          <p:nvPr/>
        </p:nvSpPr>
        <p:spPr>
          <a:xfrm>
            <a:off x="256598" y="1677109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</a:t>
            </a:r>
          </a:p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endParaRPr kumimoji="1" lang="zh-TW" altLang="en-US" sz="1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51" name="直線箭頭接點 50">
            <a:extLst>
              <a:ext uri="{FF2B5EF4-FFF2-40B4-BE49-F238E27FC236}">
                <a16:creationId xmlns:a16="http://schemas.microsoft.com/office/drawing/2014/main" id="{57BA4B17-2230-8243-AF6D-5E850815BC3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612634" y="2025308"/>
            <a:ext cx="47081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接點 53">
            <a:extLst>
              <a:ext uri="{FF2B5EF4-FFF2-40B4-BE49-F238E27FC236}">
                <a16:creationId xmlns:a16="http://schemas.microsoft.com/office/drawing/2014/main" id="{14340313-1BCC-BD40-AD79-7CB0A4A59EFE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8099636" y="2502594"/>
            <a:ext cx="726513" cy="47572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接點 56">
            <a:extLst>
              <a:ext uri="{FF2B5EF4-FFF2-40B4-BE49-F238E27FC236}">
                <a16:creationId xmlns:a16="http://schemas.microsoft.com/office/drawing/2014/main" id="{F093E83F-DAB1-BD4E-AABD-FAFB577F452B}"/>
              </a:ext>
            </a:extLst>
          </p:cNvPr>
          <p:cNvCxnSpPr>
            <a:cxnSpLocks/>
            <a:stCxn id="9" idx="2"/>
            <a:endCxn id="24" idx="3"/>
          </p:cNvCxnSpPr>
          <p:nvPr/>
        </p:nvCxnSpPr>
        <p:spPr>
          <a:xfrm rot="5400000">
            <a:off x="8447990" y="2628392"/>
            <a:ext cx="989670" cy="350285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接點 59">
            <a:extLst>
              <a:ext uri="{FF2B5EF4-FFF2-40B4-BE49-F238E27FC236}">
                <a16:creationId xmlns:a16="http://schemas.microsoft.com/office/drawing/2014/main" id="{944AC8C2-7CCA-6C4A-BADB-FACDA40A51B8}"/>
              </a:ext>
            </a:extLst>
          </p:cNvPr>
          <p:cNvCxnSpPr>
            <a:cxnSpLocks/>
            <a:stCxn id="26" idx="1"/>
            <a:endCxn id="5" idx="2"/>
          </p:cNvCxnSpPr>
          <p:nvPr/>
        </p:nvCxnSpPr>
        <p:spPr>
          <a:xfrm rot="10800000">
            <a:off x="4009433" y="3884986"/>
            <a:ext cx="712739" cy="98967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接點 62">
            <a:extLst>
              <a:ext uri="{FF2B5EF4-FFF2-40B4-BE49-F238E27FC236}">
                <a16:creationId xmlns:a16="http://schemas.microsoft.com/office/drawing/2014/main" id="{F6414627-C269-DA47-9425-7B34C8529BC5}"/>
              </a:ext>
            </a:extLst>
          </p:cNvPr>
          <p:cNvCxnSpPr>
            <a:cxnSpLocks/>
            <a:stCxn id="5" idx="1"/>
            <a:endCxn id="12" idx="0"/>
          </p:cNvCxnSpPr>
          <p:nvPr/>
        </p:nvCxnSpPr>
        <p:spPr>
          <a:xfrm rot="10800000" flipV="1">
            <a:off x="2677876" y="3494346"/>
            <a:ext cx="714250" cy="98645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996AA8E7-C04C-824D-82E8-30667A1FA07E}"/>
              </a:ext>
            </a:extLst>
          </p:cNvPr>
          <p:cNvSpPr/>
          <p:nvPr/>
        </p:nvSpPr>
        <p:spPr>
          <a:xfrm>
            <a:off x="4697680" y="5242393"/>
            <a:ext cx="9877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1100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Arm_id_pid</a:t>
            </a:r>
            <a:r>
              <a:rPr kumimoji="1" lang="en-US" altLang="zh-TW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1100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F3DCCBC-9ABD-3046-A4AA-8A36BF6FCD99}"/>
              </a:ext>
            </a:extLst>
          </p:cNvPr>
          <p:cNvSpPr/>
          <p:nvPr/>
        </p:nvSpPr>
        <p:spPr>
          <a:xfrm>
            <a:off x="8842336" y="5865346"/>
            <a:ext cx="1234612" cy="78127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workstationworkend</a:t>
            </a:r>
            <a:endParaRPr kumimoji="1" lang="zh-TW" altLang="en-US" sz="1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72" name="肘形接點 71">
            <a:extLst>
              <a:ext uri="{FF2B5EF4-FFF2-40B4-BE49-F238E27FC236}">
                <a16:creationId xmlns:a16="http://schemas.microsoft.com/office/drawing/2014/main" id="{F8466073-48AE-7346-9A76-9E48E8445913}"/>
              </a:ext>
            </a:extLst>
          </p:cNvPr>
          <p:cNvCxnSpPr>
            <a:cxnSpLocks/>
            <a:stCxn id="67" idx="1"/>
            <a:endCxn id="33" idx="2"/>
          </p:cNvCxnSpPr>
          <p:nvPr/>
        </p:nvCxnSpPr>
        <p:spPr>
          <a:xfrm rot="10800000">
            <a:off x="873904" y="2380889"/>
            <a:ext cx="7968432" cy="387509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肘形接點 74">
            <a:extLst>
              <a:ext uri="{FF2B5EF4-FFF2-40B4-BE49-F238E27FC236}">
                <a16:creationId xmlns:a16="http://schemas.microsoft.com/office/drawing/2014/main" id="{286F8EA8-4506-484D-9B54-2F7940851DAF}"/>
              </a:ext>
            </a:extLst>
          </p:cNvPr>
          <p:cNvCxnSpPr>
            <a:cxnSpLocks/>
            <a:stCxn id="23" idx="0"/>
            <a:endCxn id="67" idx="3"/>
          </p:cNvCxnSpPr>
          <p:nvPr/>
        </p:nvCxnSpPr>
        <p:spPr>
          <a:xfrm rot="16200000" flipH="1">
            <a:off x="8192157" y="4371194"/>
            <a:ext cx="3152275" cy="617306"/>
          </a:xfrm>
          <a:prstGeom prst="bentConnector4">
            <a:avLst>
              <a:gd name="adj1" fmla="val -7252"/>
              <a:gd name="adj2" fmla="val 39667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接點 78">
            <a:extLst>
              <a:ext uri="{FF2B5EF4-FFF2-40B4-BE49-F238E27FC236}">
                <a16:creationId xmlns:a16="http://schemas.microsoft.com/office/drawing/2014/main" id="{4DD13AF2-81DD-4B4F-AAE4-33BAE09D0CE3}"/>
              </a:ext>
            </a:extLst>
          </p:cNvPr>
          <p:cNvCxnSpPr>
            <a:cxnSpLocks/>
            <a:stCxn id="24" idx="0"/>
            <a:endCxn id="24" idx="3"/>
          </p:cNvCxnSpPr>
          <p:nvPr/>
        </p:nvCxnSpPr>
        <p:spPr>
          <a:xfrm rot="16200000" flipH="1">
            <a:off x="6685815" y="4369076"/>
            <a:ext cx="393853" cy="617306"/>
          </a:xfrm>
          <a:prstGeom prst="bentConnector4">
            <a:avLst>
              <a:gd name="adj1" fmla="val -58042"/>
              <a:gd name="adj2" fmla="val 13703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接點 81">
            <a:extLst>
              <a:ext uri="{FF2B5EF4-FFF2-40B4-BE49-F238E27FC236}">
                <a16:creationId xmlns:a16="http://schemas.microsoft.com/office/drawing/2014/main" id="{A0DB335E-9411-3140-8A82-CD2255D28ADC}"/>
              </a:ext>
            </a:extLst>
          </p:cNvPr>
          <p:cNvCxnSpPr>
            <a:cxnSpLocks/>
            <a:stCxn id="27" idx="0"/>
            <a:endCxn id="27" idx="1"/>
          </p:cNvCxnSpPr>
          <p:nvPr/>
        </p:nvCxnSpPr>
        <p:spPr>
          <a:xfrm rot="16200000" flipH="1" flipV="1">
            <a:off x="5477046" y="1602420"/>
            <a:ext cx="351890" cy="493886"/>
          </a:xfrm>
          <a:prstGeom prst="bentConnector4">
            <a:avLst>
              <a:gd name="adj1" fmla="val -64963"/>
              <a:gd name="adj2" fmla="val 14628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71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16485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storage_empty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將目標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位置清空 清除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不放入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ban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位置中</a:t>
                      </a:r>
                      <a:endParaRPr lang="zh-TW" altLang="en-US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storage_empty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storage_id,ban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= [])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存入目標的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93212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ban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禁止放入的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列表，預設為空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AEC336B-5FBC-A24D-A9A9-E9F1795E4962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24223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589088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   1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E102BA6-DD73-9347-B6DF-AE74FF65F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760416"/>
              </p:ext>
            </p:extLst>
          </p:nvPr>
        </p:nvGraphicFramePr>
        <p:xfrm>
          <a:off x="162045" y="465884"/>
          <a:ext cx="11867912" cy="6329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978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3051858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882098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2853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container_pick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container_id,pick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內撿出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pick, pick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為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str '{'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':qt}'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container_putin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putin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內存入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putin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putin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為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str '{'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':qt}'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520472"/>
                  </a:ext>
                </a:extLst>
              </a:tr>
              <a:tr h="39037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container_pop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移出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container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274364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container_set_status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container_id,status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的狀態修改為 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806098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container_moveto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container_id,moveto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移動至 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moveto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moveto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為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storage_id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650622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container_grid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container_id,new_grid_id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grid_id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修改為 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new_grid_id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803829"/>
                  </a:ext>
                </a:extLst>
              </a:tr>
              <a:tr h="908338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container_waiting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﻿container 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狀態改為等待被撿取 並更新資料庫（刪除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在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內資訊）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753155"/>
                  </a:ext>
                </a:extLst>
              </a:tr>
              <a:tr h="8141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container_armid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負責的機器手臂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399544"/>
                  </a:ext>
                </a:extLst>
              </a:tr>
              <a:tr h="5353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container_putback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計算一個最好的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給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去放入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787023"/>
                  </a:ext>
                </a:extLst>
              </a:tr>
              <a:tr h="814192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coutainer_go_storage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將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container_putback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給予的位置放入工作列表中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217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82613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589088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   1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E102BA6-DD73-9347-B6DF-AE74FF65F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488758"/>
              </p:ext>
            </p:extLst>
          </p:nvPr>
        </p:nvGraphicFramePr>
        <p:xfrm>
          <a:off x="162045" y="465884"/>
          <a:ext cx="11867912" cy="7067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978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3051858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882098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2853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container_status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的狀態為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container_otherprd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container_id,prd_list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container_bundle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內的商品有與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prd_list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內重複的輸出於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container_bundle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520472"/>
                  </a:ext>
                </a:extLst>
              </a:tr>
              <a:tr h="39037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container_movement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num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將狀態為 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on_conveyor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in_workstation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與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waiting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數量輸出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274364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container_goto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container_id,storage_id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將 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移至 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storage_id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storage_id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是已清空的狀態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806098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container_exception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containerdb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進行例外處理</a:t>
                      </a:r>
                    </a:p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    狀態為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waiting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的改回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內 </a:t>
                      </a:r>
                    </a:p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    狀態為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in_workstation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的送回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狀態為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on_conveyor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的等到打後送回倉庫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650622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803829"/>
                  </a:ext>
                </a:extLst>
              </a:tr>
              <a:tr h="908338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753155"/>
                  </a:ext>
                </a:extLst>
              </a:tr>
              <a:tr h="8141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399544"/>
                  </a:ext>
                </a:extLst>
              </a:tr>
              <a:tr h="535380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787023"/>
                  </a:ext>
                </a:extLst>
              </a:tr>
              <a:tr h="814192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217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774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1340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container_pick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內撿出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pick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container_pick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container_id,pick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pick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‘{’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‘:qt}’.  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:</a:t>
                      </a:r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商品號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qt:</a:t>
                      </a:r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237008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37821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291357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container_putin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內存入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putin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container_putin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putin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putin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‘{’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‘:qt}’.  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:</a:t>
                      </a:r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商品號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qt:</a:t>
                      </a:r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237008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05833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150720"/>
              </p:ext>
            </p:extLst>
          </p:nvPr>
        </p:nvGraphicFramePr>
        <p:xfrm>
          <a:off x="162043" y="484898"/>
          <a:ext cx="1186791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container_pop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移出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container_db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container_pop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91417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347914"/>
              </p:ext>
            </p:extLst>
          </p:nvPr>
        </p:nvGraphicFramePr>
        <p:xfrm>
          <a:off x="162043" y="484898"/>
          <a:ext cx="1186791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container_status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狀態嗅出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container_status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container_id,status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7658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349371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status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狀態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237008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08879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479264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container_set_status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的狀態修改為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status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container_status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container_id,status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status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狀態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237008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611693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996687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container_grid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grid_id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修改為 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new_grid_id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container_grid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container_id,new_grid_id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new_grid_id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Grid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number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237008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47085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409047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container_moveto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移動至 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moveto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container_status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container_id,status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moveto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237008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3094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736A640-6916-3141-815C-C3D7CE3B6667}"/>
              </a:ext>
            </a:extLst>
          </p:cNvPr>
          <p:cNvSpPr/>
          <p:nvPr/>
        </p:nvSpPr>
        <p:spPr>
          <a:xfrm>
            <a:off x="152405" y="2910585"/>
            <a:ext cx="875011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</a:t>
            </a:r>
          </a:p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pick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0DAE5EF-289C-D449-913F-34472CBBF22D}"/>
              </a:ext>
            </a:extLst>
          </p:cNvPr>
          <p:cNvSpPr/>
          <p:nvPr/>
        </p:nvSpPr>
        <p:spPr>
          <a:xfrm>
            <a:off x="1332229" y="391704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E8B7513-3763-334E-BFD7-B22193F32121}"/>
              </a:ext>
            </a:extLst>
          </p:cNvPr>
          <p:cNvSpPr/>
          <p:nvPr/>
        </p:nvSpPr>
        <p:spPr>
          <a:xfrm>
            <a:off x="1332229" y="1366037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918D5AF-17E5-074F-8BA3-43BD5216240A}"/>
              </a:ext>
            </a:extLst>
          </p:cNvPr>
          <p:cNvSpPr/>
          <p:nvPr/>
        </p:nvSpPr>
        <p:spPr>
          <a:xfrm>
            <a:off x="1332229" y="2340370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50B35D7-A34A-9A47-8100-80492C8642C1}"/>
              </a:ext>
            </a:extLst>
          </p:cNvPr>
          <p:cNvSpPr/>
          <p:nvPr/>
        </p:nvSpPr>
        <p:spPr>
          <a:xfrm>
            <a:off x="1332229" y="4179445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08E693-3292-2448-9534-CB3AD1791E8A}"/>
              </a:ext>
            </a:extLst>
          </p:cNvPr>
          <p:cNvSpPr/>
          <p:nvPr/>
        </p:nvSpPr>
        <p:spPr>
          <a:xfrm>
            <a:off x="1332229" y="5153778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B226B4-47C5-CE4A-9541-7C7A93FA9BB9}"/>
              </a:ext>
            </a:extLst>
          </p:cNvPr>
          <p:cNvSpPr/>
          <p:nvPr/>
        </p:nvSpPr>
        <p:spPr>
          <a:xfrm>
            <a:off x="3056578" y="391704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 </a:t>
            </a:r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out_id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9AC98B0-ED73-2C41-B38A-6AF614FBEAC5}"/>
              </a:ext>
            </a:extLst>
          </p:cNvPr>
          <p:cNvSpPr/>
          <p:nvPr/>
        </p:nvSpPr>
        <p:spPr>
          <a:xfrm>
            <a:off x="3056578" y="1366037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 </a:t>
            </a:r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out_id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C610F06-70A4-4B4D-A18B-18AE5383A613}"/>
              </a:ext>
            </a:extLst>
          </p:cNvPr>
          <p:cNvSpPr/>
          <p:nvPr/>
        </p:nvSpPr>
        <p:spPr>
          <a:xfrm>
            <a:off x="3056578" y="2340370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 </a:t>
            </a:r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out_id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6E1B62C-6540-4544-96F4-6A1E4E38DC14}"/>
              </a:ext>
            </a:extLst>
          </p:cNvPr>
          <p:cNvSpPr/>
          <p:nvPr/>
        </p:nvSpPr>
        <p:spPr>
          <a:xfrm>
            <a:off x="3056578" y="4179445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 </a:t>
            </a:r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out_id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FAC84C0-DC91-C245-886A-74F4AF076C71}"/>
              </a:ext>
            </a:extLst>
          </p:cNvPr>
          <p:cNvSpPr/>
          <p:nvPr/>
        </p:nvSpPr>
        <p:spPr>
          <a:xfrm>
            <a:off x="3056578" y="5153778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 </a:t>
            </a:r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out_id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BAD58DC-351E-FB48-BF34-8EB284BD886C}"/>
              </a:ext>
            </a:extLst>
          </p:cNvPr>
          <p:cNvSpPr/>
          <p:nvPr/>
        </p:nvSpPr>
        <p:spPr>
          <a:xfrm>
            <a:off x="4534344" y="2910585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Convery</a:t>
            </a:r>
          </a:p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out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3C41E4B-E145-F842-97E4-05B9E1700430}"/>
              </a:ext>
            </a:extLst>
          </p:cNvPr>
          <p:cNvSpPr/>
          <p:nvPr/>
        </p:nvSpPr>
        <p:spPr>
          <a:xfrm>
            <a:off x="6134544" y="391704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Ws</a:t>
            </a:r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B8E5750-4450-6F44-A27F-6E6001B191CA}"/>
              </a:ext>
            </a:extLst>
          </p:cNvPr>
          <p:cNvSpPr/>
          <p:nvPr/>
        </p:nvSpPr>
        <p:spPr>
          <a:xfrm>
            <a:off x="6134544" y="1366037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Ws</a:t>
            </a:r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3B09647-E84F-4749-A7EC-7498F88D5151}"/>
              </a:ext>
            </a:extLst>
          </p:cNvPr>
          <p:cNvSpPr/>
          <p:nvPr/>
        </p:nvSpPr>
        <p:spPr>
          <a:xfrm>
            <a:off x="6134544" y="2340370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Ws</a:t>
            </a:r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17EA317-4A5D-DB43-970E-3A6CF8066E29}"/>
              </a:ext>
            </a:extLst>
          </p:cNvPr>
          <p:cNvSpPr/>
          <p:nvPr/>
        </p:nvSpPr>
        <p:spPr>
          <a:xfrm>
            <a:off x="6134544" y="4179445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Ws</a:t>
            </a:r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77E70E6-A01B-C741-A7DC-631917AAC507}"/>
              </a:ext>
            </a:extLst>
          </p:cNvPr>
          <p:cNvSpPr/>
          <p:nvPr/>
        </p:nvSpPr>
        <p:spPr>
          <a:xfrm>
            <a:off x="6134544" y="5153778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Ws</a:t>
            </a:r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84A0C52-D814-6844-874A-31BF32BB1E46}"/>
              </a:ext>
            </a:extLst>
          </p:cNvPr>
          <p:cNvSpPr/>
          <p:nvPr/>
        </p:nvSpPr>
        <p:spPr>
          <a:xfrm>
            <a:off x="7652552" y="2910585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Convery</a:t>
            </a:r>
          </a:p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CCE333F-0AEB-C84C-A867-D7FCFFE2E2E7}"/>
              </a:ext>
            </a:extLst>
          </p:cNvPr>
          <p:cNvSpPr/>
          <p:nvPr/>
        </p:nvSpPr>
        <p:spPr>
          <a:xfrm>
            <a:off x="9089222" y="276976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 </a:t>
            </a:r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927804B-0972-7B4F-A3BD-9506DAFDFEA6}"/>
              </a:ext>
            </a:extLst>
          </p:cNvPr>
          <p:cNvSpPr/>
          <p:nvPr/>
        </p:nvSpPr>
        <p:spPr>
          <a:xfrm>
            <a:off x="9089222" y="1251309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 </a:t>
            </a:r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C8319C7-6BDC-5D42-9020-52C4CDD0E521}"/>
              </a:ext>
            </a:extLst>
          </p:cNvPr>
          <p:cNvSpPr/>
          <p:nvPr/>
        </p:nvSpPr>
        <p:spPr>
          <a:xfrm>
            <a:off x="9089222" y="2225642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 </a:t>
            </a:r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2E1A2B4-59D4-4E4A-AFFF-A56145F78719}"/>
              </a:ext>
            </a:extLst>
          </p:cNvPr>
          <p:cNvSpPr/>
          <p:nvPr/>
        </p:nvSpPr>
        <p:spPr>
          <a:xfrm>
            <a:off x="9089222" y="4064717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 </a:t>
            </a:r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F964752-4D61-6B4B-80DA-4089444C1758}"/>
              </a:ext>
            </a:extLst>
          </p:cNvPr>
          <p:cNvSpPr/>
          <p:nvPr/>
        </p:nvSpPr>
        <p:spPr>
          <a:xfrm>
            <a:off x="9089222" y="5039050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 </a:t>
            </a:r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01724DD-FB81-3540-BB97-4D43F764EFA3}"/>
              </a:ext>
            </a:extLst>
          </p:cNvPr>
          <p:cNvSpPr/>
          <p:nvPr/>
        </p:nvSpPr>
        <p:spPr>
          <a:xfrm>
            <a:off x="10668874" y="276976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93ECB97-A3CA-9C42-8256-095F633C66F6}"/>
              </a:ext>
            </a:extLst>
          </p:cNvPr>
          <p:cNvSpPr/>
          <p:nvPr/>
        </p:nvSpPr>
        <p:spPr>
          <a:xfrm>
            <a:off x="10668874" y="1251309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988694A-E7AA-9C4A-BBA2-46EF0BA546FC}"/>
              </a:ext>
            </a:extLst>
          </p:cNvPr>
          <p:cNvSpPr/>
          <p:nvPr/>
        </p:nvSpPr>
        <p:spPr>
          <a:xfrm>
            <a:off x="10668874" y="2225642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B7477EE-46A2-A44C-B5EB-628294F9D7F2}"/>
              </a:ext>
            </a:extLst>
          </p:cNvPr>
          <p:cNvSpPr/>
          <p:nvPr/>
        </p:nvSpPr>
        <p:spPr>
          <a:xfrm>
            <a:off x="10668874" y="4064717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6C6082C-AAE8-3848-BDD5-04587E9FF02B}"/>
              </a:ext>
            </a:extLst>
          </p:cNvPr>
          <p:cNvSpPr/>
          <p:nvPr/>
        </p:nvSpPr>
        <p:spPr>
          <a:xfrm>
            <a:off x="10668874" y="5039050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304B46D-D4FC-734C-9FCE-C90797066410}"/>
              </a:ext>
            </a:extLst>
          </p:cNvPr>
          <p:cNvSpPr/>
          <p:nvPr/>
        </p:nvSpPr>
        <p:spPr>
          <a:xfrm>
            <a:off x="1191802" y="164387"/>
            <a:ext cx="1582220" cy="5969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071EA28-251B-BF49-8B79-664E6337F1B7}"/>
              </a:ext>
            </a:extLst>
          </p:cNvPr>
          <p:cNvSpPr/>
          <p:nvPr/>
        </p:nvSpPr>
        <p:spPr>
          <a:xfrm>
            <a:off x="2882774" y="164386"/>
            <a:ext cx="1537666" cy="5969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ED55C45-5728-7443-B2C7-05D3A90361F8}"/>
              </a:ext>
            </a:extLst>
          </p:cNvPr>
          <p:cNvSpPr/>
          <p:nvPr/>
        </p:nvSpPr>
        <p:spPr>
          <a:xfrm>
            <a:off x="5991561" y="164386"/>
            <a:ext cx="1512887" cy="5969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061D83F-54C4-144F-B393-B3ECCBAF7814}"/>
              </a:ext>
            </a:extLst>
          </p:cNvPr>
          <p:cNvSpPr/>
          <p:nvPr/>
        </p:nvSpPr>
        <p:spPr>
          <a:xfrm>
            <a:off x="4493247" y="164386"/>
            <a:ext cx="1350209" cy="5969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724E88B-6EAD-824D-969F-596BF5764573}"/>
              </a:ext>
            </a:extLst>
          </p:cNvPr>
          <p:cNvSpPr/>
          <p:nvPr/>
        </p:nvSpPr>
        <p:spPr>
          <a:xfrm>
            <a:off x="9031847" y="164385"/>
            <a:ext cx="1443514" cy="5969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6CE8847-A490-724D-A506-F1EE57E8FDC7}"/>
              </a:ext>
            </a:extLst>
          </p:cNvPr>
          <p:cNvSpPr/>
          <p:nvPr/>
        </p:nvSpPr>
        <p:spPr>
          <a:xfrm>
            <a:off x="10584113" y="164384"/>
            <a:ext cx="1537666" cy="5969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DA7B132-FD5F-D74C-AB25-7C1780898D63}"/>
              </a:ext>
            </a:extLst>
          </p:cNvPr>
          <p:cNvSpPr/>
          <p:nvPr/>
        </p:nvSpPr>
        <p:spPr>
          <a:xfrm>
            <a:off x="7607138" y="164383"/>
            <a:ext cx="1350209" cy="5969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994595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837496"/>
              </p:ext>
            </p:extLst>
          </p:nvPr>
        </p:nvGraphicFramePr>
        <p:xfrm>
          <a:off x="162043" y="484898"/>
          <a:ext cx="1186791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container_waiting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狀態改為等待被撿取 並更新資料庫（刪除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在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product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內資訊）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container_waiting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91710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178236"/>
              </p:ext>
            </p:extLst>
          </p:nvPr>
        </p:nvGraphicFramePr>
        <p:xfrm>
          <a:off x="162043" y="484898"/>
          <a:ext cx="1186791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472604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container_armid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負責的機器手臂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container_armid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目標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目標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container_id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的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92196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761476"/>
              </p:ext>
            </p:extLst>
          </p:nvPr>
        </p:nvGraphicFramePr>
        <p:xfrm>
          <a:off x="162043" y="484898"/>
          <a:ext cx="1186791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472604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1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container_putback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適合放入的機器手臂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判斷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 id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workload , turnover ,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目前商品總數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最後看是否有在</a:t>
                      </a:r>
                      <a:r>
                        <a:rPr lang="en-US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商品內 若有則往下找若無則輸出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b="1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container_putback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目標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適合的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85123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123733"/>
              </p:ext>
            </p:extLst>
          </p:nvPr>
        </p:nvGraphicFramePr>
        <p:xfrm>
          <a:off x="162043" y="484898"/>
          <a:ext cx="1186791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472604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container_to_storage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container_putback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給予的位置放入工作列表中並輸出</a:t>
                      </a:r>
                      <a:r>
                        <a:rPr lang="en-US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container_to_storage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目標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適合的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28706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747163"/>
              </p:ext>
            </p:extLst>
          </p:nvPr>
        </p:nvGraphicFramePr>
        <p:xfrm>
          <a:off x="162043" y="484898"/>
          <a:ext cx="1186791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699434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05795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container_otherprd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內的商品有與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prd_list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內重複的輸出於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container_bundle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container_otherprd</a:t>
                      </a:r>
                      <a:r>
                        <a:rPr lang="en" altLang="zh-TW" sz="1800" b="1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container_id,prd_list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container_bundle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container_contents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目標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prd_list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list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訂單商品列表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25707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container_bundle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list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有與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prd_list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一樣商品的清單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container_contents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dict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內商品清單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27125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22158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007608"/>
              </p:ext>
            </p:extLst>
          </p:nvPr>
        </p:nvGraphicFramePr>
        <p:xfrm>
          <a:off x="162043" y="484898"/>
          <a:ext cx="1186791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container_movement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﻿將狀態為 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on_conveyor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in_workstation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與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waiting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數量輸出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container_movement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num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有此狀態的總數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85998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653812"/>
              </p:ext>
            </p:extLst>
          </p:nvPr>
        </p:nvGraphicFramePr>
        <p:xfrm>
          <a:off x="162043" y="484898"/>
          <a:ext cx="1186791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container_goto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 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移至 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,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是已清空的狀態</a:t>
                      </a:r>
                    </a:p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會判斷準備移動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位置可能會移動上方物品至最近的位置，但會避開目標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的位置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container_goto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container_id,storage_id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161545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39274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511037"/>
              </p:ext>
            </p:extLst>
          </p:nvPr>
        </p:nvGraphicFramePr>
        <p:xfrm>
          <a:off x="162043" y="484898"/>
          <a:ext cx="11867910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090720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</a:tblGrid>
              <a:tr h="431699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container_exception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containerdb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進行例外處理</a:t>
                      </a:r>
                    </a:p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狀態為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waiting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的改回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db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 </a:t>
                      </a:r>
                    </a:p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狀態為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in_workstation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的送回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db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</a:p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狀態為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on_conveyor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的等到打後送回倉庫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container_exception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()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40640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581154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72065091-44FE-F643-81ED-6087E8241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916045"/>
              </p:ext>
            </p:extLst>
          </p:nvPr>
        </p:nvGraphicFramePr>
        <p:xfrm>
          <a:off x="162045" y="465880"/>
          <a:ext cx="11867912" cy="632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6350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3541853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1643605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3916104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402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workstation_assign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﻿指派工作站</a:t>
                      </a:r>
                      <a:r>
                        <a:rPr lang="zh-TW" altLang="en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ＩＤ 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選擇工作量最少的工作站</a:t>
                      </a:r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5555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workstation_newwork_prd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workstation_id,order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﻿新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工作產生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workstation_addpick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workstation_id,order,container_id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prd,pqt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﻿指派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 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contents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與數量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274364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workstation_get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﻿工作站收到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682840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workstation_pick_info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workstation_id,order_id,pick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﻿工作站以從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 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所需物品資訊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806098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workstation_pick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﻿工作站以從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所需物品</a:t>
                      </a:r>
                    </a:p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   刪除 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 work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內工作 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650622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workstation_workend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workstation_id,order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﻿工作站檢取完後 刪除工作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803829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workstation_free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是否還有工作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050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6031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581154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72065091-44FE-F643-81ED-6087E8241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142768"/>
              </p:ext>
            </p:extLst>
          </p:nvPr>
        </p:nvGraphicFramePr>
        <p:xfrm>
          <a:off x="162045" y="465880"/>
          <a:ext cx="11867912" cy="632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6350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3541853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1643605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3916104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402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workstation_order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order_l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工作站內訂單列表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5555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workstation_exception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工作站例外處理</a:t>
                      </a:r>
                    </a:p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   會將還未到達的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先清空，以利後續重新撿取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274364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682840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806098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650622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803829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050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1117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0750D1D2-1071-CF43-817A-0AEBF97FFAA3}"/>
              </a:ext>
            </a:extLst>
          </p:cNvPr>
          <p:cNvGrpSpPr/>
          <p:nvPr/>
        </p:nvGrpSpPr>
        <p:grpSpPr>
          <a:xfrm>
            <a:off x="452062" y="308227"/>
            <a:ext cx="10358094" cy="6127250"/>
            <a:chOff x="452062" y="308227"/>
            <a:chExt cx="10358094" cy="612725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8B0F2A2-E562-994B-B2E1-15202600D2B8}"/>
                </a:ext>
              </a:extLst>
            </p:cNvPr>
            <p:cNvSpPr/>
            <p:nvPr/>
          </p:nvSpPr>
          <p:spPr>
            <a:xfrm>
              <a:off x="452062" y="308227"/>
              <a:ext cx="873303" cy="14075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7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Order pool</a:t>
              </a:r>
              <a:endParaRPr kumimoji="1" lang="zh-TW" altLang="en-US" sz="17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FFBB657-DFDB-EA47-AFAC-D753C717807C}"/>
                </a:ext>
              </a:extLst>
            </p:cNvPr>
            <p:cNvSpPr/>
            <p:nvPr/>
          </p:nvSpPr>
          <p:spPr>
            <a:xfrm>
              <a:off x="2196957" y="3003052"/>
              <a:ext cx="1234612" cy="7037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7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Order</a:t>
              </a:r>
            </a:p>
            <a:p>
              <a:pPr algn="ctr"/>
              <a:r>
                <a:rPr kumimoji="1" lang="en-US" altLang="zh-TW" sz="17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pick</a:t>
              </a:r>
              <a:endParaRPr kumimoji="1" lang="zh-TW" altLang="en-US" sz="17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F41D8DB-128B-F546-A0AF-742C52C05F6C}"/>
                </a:ext>
              </a:extLst>
            </p:cNvPr>
            <p:cNvSpPr/>
            <p:nvPr/>
          </p:nvSpPr>
          <p:spPr>
            <a:xfrm>
              <a:off x="5719280" y="308227"/>
              <a:ext cx="1421259" cy="26948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7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3D-</a:t>
              </a:r>
              <a:r>
                <a:rPr kumimoji="1" lang="en" altLang="zh-TW" sz="17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Warehouse</a:t>
              </a:r>
              <a:endParaRPr kumimoji="1" lang="zh-TW" altLang="en-US" sz="17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49C4F40-9341-9048-817A-4D9AA8E25277}"/>
                </a:ext>
              </a:extLst>
            </p:cNvPr>
            <p:cNvSpPr/>
            <p:nvPr/>
          </p:nvSpPr>
          <p:spPr>
            <a:xfrm>
              <a:off x="5719278" y="4780910"/>
              <a:ext cx="1512399" cy="7037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7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Workstation</a:t>
              </a:r>
            </a:p>
            <a:p>
              <a:pPr algn="ctr"/>
              <a:r>
                <a:rPr kumimoji="1" lang="en-US" altLang="zh-TW" sz="17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move</a:t>
              </a:r>
              <a:endParaRPr kumimoji="1" lang="zh-TW" altLang="en-US" sz="17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FAD09A3-F252-114F-91D3-38BE21A355BB}"/>
                </a:ext>
              </a:extLst>
            </p:cNvPr>
            <p:cNvSpPr/>
            <p:nvPr/>
          </p:nvSpPr>
          <p:spPr>
            <a:xfrm>
              <a:off x="5719280" y="3003052"/>
              <a:ext cx="1421259" cy="7037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7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Arms</a:t>
              </a:r>
            </a:p>
            <a:p>
              <a:pPr algn="ctr"/>
              <a:r>
                <a:rPr kumimoji="1" lang="en-US" altLang="zh-TW" sz="16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work</a:t>
              </a:r>
              <a:endParaRPr kumimoji="1" lang="zh-TW" altLang="en-US" sz="16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cxnSp>
          <p:nvCxnSpPr>
            <p:cNvPr id="19" name="直線箭頭接點 18">
              <a:extLst>
                <a:ext uri="{FF2B5EF4-FFF2-40B4-BE49-F238E27FC236}">
                  <a16:creationId xmlns:a16="http://schemas.microsoft.com/office/drawing/2014/main" id="{A8247BA6-F647-1344-877F-074D6A30DFD8}"/>
                </a:ext>
              </a:extLst>
            </p:cNvPr>
            <p:cNvCxnSpPr>
              <a:cxnSpLocks/>
              <a:stCxn id="5" idx="3"/>
              <a:endCxn id="16" idx="1"/>
            </p:cNvCxnSpPr>
            <p:nvPr/>
          </p:nvCxnSpPr>
          <p:spPr>
            <a:xfrm>
              <a:off x="3431569" y="3354942"/>
              <a:ext cx="228771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肘形接點 31">
              <a:extLst>
                <a:ext uri="{FF2B5EF4-FFF2-40B4-BE49-F238E27FC236}">
                  <a16:creationId xmlns:a16="http://schemas.microsoft.com/office/drawing/2014/main" id="{57314159-F9F5-E14A-B055-3C83BCA05A4C}"/>
                </a:ext>
              </a:extLst>
            </p:cNvPr>
            <p:cNvCxnSpPr>
              <a:cxnSpLocks/>
              <a:stCxn id="58" idx="1"/>
              <a:endCxn id="4" idx="2"/>
            </p:cNvCxnSpPr>
            <p:nvPr/>
          </p:nvCxnSpPr>
          <p:spPr>
            <a:xfrm rot="10800000">
              <a:off x="888714" y="1715787"/>
              <a:ext cx="4830576" cy="4367800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箭頭接點 36">
              <a:extLst>
                <a:ext uri="{FF2B5EF4-FFF2-40B4-BE49-F238E27FC236}">
                  <a16:creationId xmlns:a16="http://schemas.microsoft.com/office/drawing/2014/main" id="{F7AFF0B5-23A9-DD4D-B96E-7C085B0D65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3058" y="3706832"/>
              <a:ext cx="1" cy="11049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箭頭接點 39">
              <a:extLst>
                <a:ext uri="{FF2B5EF4-FFF2-40B4-BE49-F238E27FC236}">
                  <a16:creationId xmlns:a16="http://schemas.microsoft.com/office/drawing/2014/main" id="{568DFAFA-F33C-7F4C-8B30-06A70C84F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7033" y="3706832"/>
              <a:ext cx="1" cy="11049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肘形接點 45">
              <a:extLst>
                <a:ext uri="{FF2B5EF4-FFF2-40B4-BE49-F238E27FC236}">
                  <a16:creationId xmlns:a16="http://schemas.microsoft.com/office/drawing/2014/main" id="{DBB1FE43-B33B-1C4E-9150-FA0087F9C6C3}"/>
                </a:ext>
              </a:extLst>
            </p:cNvPr>
            <p:cNvCxnSpPr>
              <a:cxnSpLocks/>
              <a:stCxn id="5" idx="2"/>
              <a:endCxn id="7" idx="1"/>
            </p:cNvCxnSpPr>
            <p:nvPr/>
          </p:nvCxnSpPr>
          <p:spPr>
            <a:xfrm rot="16200000" flipH="1">
              <a:off x="3553786" y="2967308"/>
              <a:ext cx="1425968" cy="290501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肘形接點 48">
              <a:extLst>
                <a:ext uri="{FF2B5EF4-FFF2-40B4-BE49-F238E27FC236}">
                  <a16:creationId xmlns:a16="http://schemas.microsoft.com/office/drawing/2014/main" id="{14314F03-660B-F949-BFDB-90505741A9D9}"/>
                </a:ext>
              </a:extLst>
            </p:cNvPr>
            <p:cNvCxnSpPr>
              <a:cxnSpLocks/>
              <a:stCxn id="4" idx="3"/>
              <a:endCxn id="52" idx="0"/>
            </p:cNvCxnSpPr>
            <p:nvPr/>
          </p:nvCxnSpPr>
          <p:spPr>
            <a:xfrm>
              <a:off x="1325365" y="1012007"/>
              <a:ext cx="1488898" cy="1287264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9ADFB728-05E1-AF48-8200-BBA6B31B8813}"/>
                </a:ext>
              </a:extLst>
            </p:cNvPr>
            <p:cNvSpPr/>
            <p:nvPr/>
          </p:nvSpPr>
          <p:spPr>
            <a:xfrm>
              <a:off x="2196957" y="2299271"/>
              <a:ext cx="1234612" cy="7037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7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computer</a:t>
              </a:r>
              <a:endParaRPr kumimoji="1" lang="zh-TW" altLang="en-US" sz="17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D8B32D52-AC15-4B48-9F26-B7FDAFA47AA9}"/>
                </a:ext>
              </a:extLst>
            </p:cNvPr>
            <p:cNvSpPr/>
            <p:nvPr/>
          </p:nvSpPr>
          <p:spPr>
            <a:xfrm>
              <a:off x="6732866" y="3968719"/>
              <a:ext cx="6286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TW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pick</a:t>
              </a:r>
              <a:endPara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D8B8398-A0CB-8944-AF1D-12AA3D4DC6EC}"/>
                </a:ext>
              </a:extLst>
            </p:cNvPr>
            <p:cNvSpPr/>
            <p:nvPr/>
          </p:nvSpPr>
          <p:spPr>
            <a:xfrm>
              <a:off x="5464999" y="3968719"/>
              <a:ext cx="730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TW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store</a:t>
              </a:r>
              <a:endPara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8F414BD4-2A92-1D4D-9C8E-35DBCC050956}"/>
                </a:ext>
              </a:extLst>
            </p:cNvPr>
            <p:cNvSpPr/>
            <p:nvPr/>
          </p:nvSpPr>
          <p:spPr>
            <a:xfrm>
              <a:off x="2885484" y="4457744"/>
              <a:ext cx="8370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TW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give</a:t>
              </a:r>
            </a:p>
            <a:p>
              <a:pPr algn="ctr"/>
              <a:r>
                <a:rPr kumimoji="1" lang="en-US" altLang="zh-TW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target</a:t>
              </a:r>
              <a:endPara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E6F76305-128E-9C47-84C7-161164D7F675}"/>
                </a:ext>
              </a:extLst>
            </p:cNvPr>
            <p:cNvSpPr/>
            <p:nvPr/>
          </p:nvSpPr>
          <p:spPr>
            <a:xfrm>
              <a:off x="5719290" y="5731697"/>
              <a:ext cx="1512387" cy="7037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7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Workstation</a:t>
              </a:r>
            </a:p>
            <a:p>
              <a:pPr algn="ctr"/>
              <a:r>
                <a:rPr kumimoji="1" lang="en-US" altLang="zh-TW" sz="1700" dirty="0" err="1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workend</a:t>
              </a:r>
              <a:endParaRPr kumimoji="1" lang="zh-TW" altLang="en-US" sz="17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16CEDE30-D01F-534C-80C3-0899A40B1C42}"/>
                </a:ext>
              </a:extLst>
            </p:cNvPr>
            <p:cNvSpPr/>
            <p:nvPr/>
          </p:nvSpPr>
          <p:spPr>
            <a:xfrm>
              <a:off x="7635411" y="5484690"/>
              <a:ext cx="2357444" cy="24700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7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Workstation check</a:t>
              </a:r>
              <a:endParaRPr kumimoji="1" lang="zh-TW" altLang="en-US" sz="17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cxnSp>
          <p:nvCxnSpPr>
            <p:cNvPr id="65" name="肘形接點 64">
              <a:extLst>
                <a:ext uri="{FF2B5EF4-FFF2-40B4-BE49-F238E27FC236}">
                  <a16:creationId xmlns:a16="http://schemas.microsoft.com/office/drawing/2014/main" id="{91A5CC1A-06F7-C44F-AB37-7F2F64762515}"/>
                </a:ext>
              </a:extLst>
            </p:cNvPr>
            <p:cNvCxnSpPr>
              <a:cxnSpLocks/>
              <a:stCxn id="7" idx="3"/>
              <a:endCxn id="63" idx="0"/>
            </p:cNvCxnSpPr>
            <p:nvPr/>
          </p:nvCxnSpPr>
          <p:spPr>
            <a:xfrm>
              <a:off x="7231677" y="5132800"/>
              <a:ext cx="1582456" cy="351890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肘形接點 67">
              <a:extLst>
                <a:ext uri="{FF2B5EF4-FFF2-40B4-BE49-F238E27FC236}">
                  <a16:creationId xmlns:a16="http://schemas.microsoft.com/office/drawing/2014/main" id="{13E7A74B-1751-924D-A63F-6D0FD926C97F}"/>
                </a:ext>
              </a:extLst>
            </p:cNvPr>
            <p:cNvCxnSpPr>
              <a:cxnSpLocks/>
              <a:stCxn id="63" idx="2"/>
              <a:endCxn id="58" idx="3"/>
            </p:cNvCxnSpPr>
            <p:nvPr/>
          </p:nvCxnSpPr>
          <p:spPr>
            <a:xfrm rot="5400000">
              <a:off x="7846960" y="5116414"/>
              <a:ext cx="351890" cy="1582456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C6C04D32-93BE-EE4B-9933-F98A32CA39DA}"/>
                </a:ext>
              </a:extLst>
            </p:cNvPr>
            <p:cNvSpPr/>
            <p:nvPr/>
          </p:nvSpPr>
          <p:spPr>
            <a:xfrm>
              <a:off x="3784694" y="2717815"/>
              <a:ext cx="79073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TW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give</a:t>
              </a:r>
            </a:p>
            <a:p>
              <a:pPr algn="ctr"/>
              <a:r>
                <a:rPr kumimoji="1" lang="en-US" altLang="zh-TW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move</a:t>
              </a:r>
              <a:endPara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11EDCD9F-EF44-1847-88C5-3356C759C0DE}"/>
                </a:ext>
              </a:extLst>
            </p:cNvPr>
            <p:cNvSpPr/>
            <p:nvPr/>
          </p:nvSpPr>
          <p:spPr>
            <a:xfrm>
              <a:off x="2783816" y="1301050"/>
              <a:ext cx="10008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TW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Order</a:t>
              </a:r>
            </a:p>
            <a:p>
              <a:pPr algn="ctr"/>
              <a:r>
                <a:rPr kumimoji="1" lang="en-US" altLang="zh-TW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assign</a:t>
              </a:r>
              <a:endPara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A3E3DA09-FCF5-B24B-86EE-4FA17F145982}"/>
                </a:ext>
              </a:extLst>
            </p:cNvPr>
            <p:cNvSpPr/>
            <p:nvPr/>
          </p:nvSpPr>
          <p:spPr>
            <a:xfrm>
              <a:off x="9575544" y="3003051"/>
              <a:ext cx="1234612" cy="7037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" altLang="zh-TW" sz="17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replenish</a:t>
              </a:r>
              <a:endParaRPr kumimoji="1" lang="zh-TW" altLang="en-US" sz="17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cxnSp>
          <p:nvCxnSpPr>
            <p:cNvPr id="24" name="肘形接點 23">
              <a:extLst>
                <a:ext uri="{FF2B5EF4-FFF2-40B4-BE49-F238E27FC236}">
                  <a16:creationId xmlns:a16="http://schemas.microsoft.com/office/drawing/2014/main" id="{CDF143B4-3DA9-024E-8C61-F62F7EE39E14}"/>
                </a:ext>
              </a:extLst>
            </p:cNvPr>
            <p:cNvCxnSpPr>
              <a:cxnSpLocks/>
              <a:stCxn id="77" idx="1"/>
              <a:endCxn id="16" idx="3"/>
            </p:cNvCxnSpPr>
            <p:nvPr/>
          </p:nvCxnSpPr>
          <p:spPr>
            <a:xfrm rot="10800000" flipV="1">
              <a:off x="7140540" y="3354940"/>
              <a:ext cx="2435005" cy="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E152E7C-59E2-7F4B-B965-FF2FEC7388EE}"/>
                </a:ext>
              </a:extLst>
            </p:cNvPr>
            <p:cNvSpPr/>
            <p:nvPr/>
          </p:nvSpPr>
          <p:spPr>
            <a:xfrm>
              <a:off x="8154285" y="2717814"/>
              <a:ext cx="79073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TW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give</a:t>
              </a:r>
            </a:p>
            <a:p>
              <a:pPr algn="ctr"/>
              <a:r>
                <a:rPr kumimoji="1" lang="en-US" altLang="zh-TW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move</a:t>
              </a:r>
              <a:endPara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cxnSp>
          <p:nvCxnSpPr>
            <p:cNvPr id="28" name="肘形接點 27">
              <a:extLst>
                <a:ext uri="{FF2B5EF4-FFF2-40B4-BE49-F238E27FC236}">
                  <a16:creationId xmlns:a16="http://schemas.microsoft.com/office/drawing/2014/main" id="{21D10E45-97F6-9E43-97C3-FC47542D9C61}"/>
                </a:ext>
              </a:extLst>
            </p:cNvPr>
            <p:cNvCxnSpPr>
              <a:cxnSpLocks/>
              <a:stCxn id="77" idx="2"/>
            </p:cNvCxnSpPr>
            <p:nvPr/>
          </p:nvCxnSpPr>
          <p:spPr>
            <a:xfrm rot="5400000">
              <a:off x="8109770" y="2864571"/>
              <a:ext cx="1240820" cy="2925341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0F058D7-1F23-384C-A621-01B4FA6DF7C8}"/>
                </a:ext>
              </a:extLst>
            </p:cNvPr>
            <p:cNvSpPr/>
            <p:nvPr/>
          </p:nvSpPr>
          <p:spPr>
            <a:xfrm>
              <a:off x="9100921" y="4243869"/>
              <a:ext cx="8370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TW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give</a:t>
              </a:r>
            </a:p>
            <a:p>
              <a:pPr algn="ctr"/>
              <a:r>
                <a:rPr kumimoji="1" lang="en-US" altLang="zh-TW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target</a:t>
              </a:r>
              <a:endPara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13278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178321"/>
              </p:ext>
            </p:extLst>
          </p:nvPr>
        </p:nvGraphicFramePr>
        <p:xfrm>
          <a:off x="162043" y="484898"/>
          <a:ext cx="1186791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workstation_assign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﻿指派工作站</a:t>
                      </a:r>
                      <a:r>
                        <a:rPr lang="zh-TW" altLang="en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ＩＤ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選擇工作量最少的工作站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workstation_assign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指派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29681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368019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workstation_newwork_prd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﻿新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工作產生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workstation_newwork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workstation_id,order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新增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983925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60143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284117"/>
              </p:ext>
            </p:extLst>
          </p:nvPr>
        </p:nvGraphicFramePr>
        <p:xfrm>
          <a:off x="162043" y="484898"/>
          <a:ext cx="1186791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workstation_addpick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﻿﻿指派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contents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與數量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workstation_addpick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workstation_id,order,container_id,prd,pqt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新增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98392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223968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prd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商品名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384597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pqt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商品數量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53197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880393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/>
        </p:nvGraphicFramePr>
        <p:xfrm>
          <a:off x="162043" y="484898"/>
          <a:ext cx="1186791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workstation_get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﻿工作站收到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workstation_get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60750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772933"/>
              </p:ext>
            </p:extLst>
          </p:nvPr>
        </p:nvGraphicFramePr>
        <p:xfrm>
          <a:off x="162043" y="484898"/>
          <a:ext cx="1186791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2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</a:rPr>
                        <a:t>workstation_pick_info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﻿﻿工作站以從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所需物品資訊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</a:rPr>
                        <a:t>workstation_pick_info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workstation_id,order_id,pick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983925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223968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384597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53197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訂單號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403159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pick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dict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﻿{‘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商品名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‘: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318548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59656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316417"/>
              </p:ext>
            </p:extLst>
          </p:nvPr>
        </p:nvGraphicFramePr>
        <p:xfrm>
          <a:off x="162043" y="484898"/>
          <a:ext cx="1186791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2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workstation_pick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﻿﻿工作站以從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所需物品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刪除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 work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內工作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workstation_pick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983925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223968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384597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訂單號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403159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699047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94703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351943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workstation_workend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工作站檢取完後 刪除工作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workstation_workend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workstation_id,order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訂單號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562366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54332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294276"/>
              </p:ext>
            </p:extLst>
          </p:nvPr>
        </p:nvGraphicFramePr>
        <p:xfrm>
          <a:off x="162043" y="484898"/>
          <a:ext cx="1186791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workstation_free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工作站是否還有工作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workstation_free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18570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748017"/>
              </p:ext>
            </p:extLst>
          </p:nvPr>
        </p:nvGraphicFramePr>
        <p:xfrm>
          <a:off x="162043" y="484898"/>
          <a:ext cx="1186791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2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workstation_order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﻿﻿工作站內訂單列表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workstation_order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983925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223968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384597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工作站目前剩餘訂單清單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轉成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403159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01656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868390"/>
              </p:ext>
            </p:extLst>
          </p:nvPr>
        </p:nvGraphicFramePr>
        <p:xfrm>
          <a:off x="162043" y="484898"/>
          <a:ext cx="1186791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090720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</a:tblGrid>
              <a:tr h="431699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workstation_exception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﻿工作站例外處理</a:t>
                      </a:r>
                    </a:p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會將還未到達的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先清空，以利後續重新撿取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workstation_exception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()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7705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4D52147-C9AF-3E42-A657-DE46747ED586}"/>
              </a:ext>
            </a:extLst>
          </p:cNvPr>
          <p:cNvSpPr txBox="1"/>
          <p:nvPr/>
        </p:nvSpPr>
        <p:spPr>
          <a:xfrm>
            <a:off x="1456862" y="1481576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open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DFC04FF-FC9A-1947-8C01-07669C8E75EC}"/>
              </a:ext>
            </a:extLst>
          </p:cNvPr>
          <p:cNvSpPr txBox="1"/>
          <p:nvPr/>
        </p:nvSpPr>
        <p:spPr>
          <a:xfrm>
            <a:off x="4512388" y="1481576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work </a:t>
            </a:r>
            <a:r>
              <a:rPr lang="en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transmit</a:t>
            </a:r>
            <a:endParaRPr kumimoji="1" lang="en-US" altLang="zh-TW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519B178-4B23-394A-B873-2350F21BD610}"/>
              </a:ext>
            </a:extLst>
          </p:cNvPr>
          <p:cNvSpPr txBox="1"/>
          <p:nvPr/>
        </p:nvSpPr>
        <p:spPr>
          <a:xfrm>
            <a:off x="7567914" y="1481576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operate</a:t>
            </a:r>
          </a:p>
        </p:txBody>
      </p:sp>
      <p:cxnSp>
        <p:nvCxnSpPr>
          <p:cNvPr id="7" name="直線箭頭接點 35">
            <a:extLst>
              <a:ext uri="{FF2B5EF4-FFF2-40B4-BE49-F238E27FC236}">
                <a16:creationId xmlns:a16="http://schemas.microsoft.com/office/drawing/2014/main" id="{4EBEB072-2E8A-B84E-B6C9-3B224CFD974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371754" y="1635465"/>
            <a:ext cx="11406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接點 9">
            <a:extLst>
              <a:ext uri="{FF2B5EF4-FFF2-40B4-BE49-F238E27FC236}">
                <a16:creationId xmlns:a16="http://schemas.microsoft.com/office/drawing/2014/main" id="{6ECD93E9-B91C-1245-8328-6DD9854B5733}"/>
              </a:ext>
            </a:extLst>
          </p:cNvPr>
          <p:cNvCxnSpPr>
            <a:cxnSpLocks/>
            <a:stCxn id="6" idx="0"/>
            <a:endCxn id="5" idx="0"/>
          </p:cNvCxnSpPr>
          <p:nvPr/>
        </p:nvCxnSpPr>
        <p:spPr>
          <a:xfrm rot="16200000" flipV="1">
            <a:off x="6997597" y="-46187"/>
            <a:ext cx="12700" cy="3055526"/>
          </a:xfrm>
          <a:prstGeom prst="bentConnector3">
            <a:avLst>
              <a:gd name="adj1" fmla="val 735652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箭頭接點 35">
            <a:extLst>
              <a:ext uri="{FF2B5EF4-FFF2-40B4-BE49-F238E27FC236}">
                <a16:creationId xmlns:a16="http://schemas.microsoft.com/office/drawing/2014/main" id="{E0CDF8CA-4D10-784A-93CA-707349832C8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427280" y="1635465"/>
            <a:ext cx="11406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3">
            <a:extLst>
              <a:ext uri="{FF2B5EF4-FFF2-40B4-BE49-F238E27FC236}">
                <a16:creationId xmlns:a16="http://schemas.microsoft.com/office/drawing/2014/main" id="{A433384D-5E25-F945-A08F-1A2ACEE5D16D}"/>
              </a:ext>
            </a:extLst>
          </p:cNvPr>
          <p:cNvGraphicFramePr>
            <a:graphicFrameLocks noGrp="1"/>
          </p:cNvGraphicFramePr>
          <p:nvPr/>
        </p:nvGraphicFramePr>
        <p:xfrm>
          <a:off x="109330" y="2796945"/>
          <a:ext cx="11976654" cy="28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4661">
                  <a:extLst>
                    <a:ext uri="{9D8B030D-6E8A-4147-A177-3AD203B41FA5}">
                      <a16:colId xmlns:a16="http://schemas.microsoft.com/office/drawing/2014/main" val="1274067520"/>
                    </a:ext>
                  </a:extLst>
                </a:gridCol>
                <a:gridCol w="2912166">
                  <a:extLst>
                    <a:ext uri="{9D8B030D-6E8A-4147-A177-3AD203B41FA5}">
                      <a16:colId xmlns:a16="http://schemas.microsoft.com/office/drawing/2014/main" val="2284270061"/>
                    </a:ext>
                  </a:extLst>
                </a:gridCol>
                <a:gridCol w="6559827">
                  <a:extLst>
                    <a:ext uri="{9D8B030D-6E8A-4147-A177-3AD203B41FA5}">
                      <a16:colId xmlns:a16="http://schemas.microsoft.com/office/drawing/2014/main" val="1295782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b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傳遞訊息</a:t>
                      </a:r>
                      <a:endParaRPr kumimoji="1" lang="en-US" altLang="zh-TW" b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171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 open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開啟工作站</a:t>
                      </a:r>
                      <a:endParaRPr kumimoji="1" lang="en-US" altLang="zh-TW" b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判斷工作站是否有未完成訂單</a:t>
                      </a:r>
                      <a:endParaRPr kumimoji="1" lang="en-US" altLang="zh-TW" b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若有，從</a:t>
                      </a:r>
                      <a:r>
                        <a:rPr kumimoji="1" lang="en-US" altLang="zh-TW" b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</a:t>
                      </a:r>
                      <a:r>
                        <a:rPr kumimoji="1"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找訂單商品撿取目標</a:t>
                      </a:r>
                      <a:r>
                        <a:rPr kumimoji="1"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若無，分配訂單，並執行訂單商品撿取</a:t>
                      </a:r>
                      <a:r>
                        <a:rPr kumimoji="1" lang="en-US" altLang="zh-TW" sz="1100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kumimoji="1" lang="zh-TW" altLang="en-US" sz="1100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從</a:t>
                      </a:r>
                      <a:r>
                        <a:rPr kumimoji="1" lang="en-US" altLang="zh-TW" sz="1100" b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</a:t>
                      </a:r>
                      <a:r>
                        <a:rPr kumimoji="1" lang="zh-TW" altLang="en-US" sz="1100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找訂單商品撿取目標</a:t>
                      </a:r>
                      <a:r>
                        <a:rPr kumimoji="1" lang="en-US" altLang="zh-TW" sz="1100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8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 work </a:t>
                      </a:r>
                      <a:r>
                        <a:rPr lang="en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transmit</a:t>
                      </a:r>
                      <a:endParaRPr kumimoji="1" lang="en-US" altLang="zh-TW" b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傳遞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工作：存取或撿入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67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operate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從倉庫撿出，到達工作站撿取目標商品</a:t>
                      </a:r>
                      <a:endParaRPr lang="en-US" altLang="zh-TW" b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撿取目標商品後存入倉庫</a:t>
                      </a:r>
                      <a:endParaRPr lang="en-US" altLang="zh-TW" b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檢查訂單是否完成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完成後刪除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440424"/>
                  </a:ext>
                </a:extLst>
              </a:tr>
            </a:tbl>
          </a:graphicData>
        </a:graphic>
      </p:graphicFrame>
      <p:sp>
        <p:nvSpPr>
          <p:cNvPr id="24" name="文字方塊 23">
            <a:extLst>
              <a:ext uri="{FF2B5EF4-FFF2-40B4-BE49-F238E27FC236}">
                <a16:creationId xmlns:a16="http://schemas.microsoft.com/office/drawing/2014/main" id="{5155DD03-B33D-7548-8994-1E976CB6C770}"/>
              </a:ext>
            </a:extLst>
          </p:cNvPr>
          <p:cNvSpPr txBox="1"/>
          <p:nvPr/>
        </p:nvSpPr>
        <p:spPr>
          <a:xfrm>
            <a:off x="1999322" y="1828602"/>
            <a:ext cx="829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event1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B617600-0355-5042-AE55-6DA007548938}"/>
              </a:ext>
            </a:extLst>
          </p:cNvPr>
          <p:cNvSpPr txBox="1"/>
          <p:nvPr/>
        </p:nvSpPr>
        <p:spPr>
          <a:xfrm>
            <a:off x="5054848" y="1828602"/>
            <a:ext cx="829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event2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0469225-EB65-9741-800E-6BFD23979C21}"/>
              </a:ext>
            </a:extLst>
          </p:cNvPr>
          <p:cNvSpPr txBox="1"/>
          <p:nvPr/>
        </p:nvSpPr>
        <p:spPr>
          <a:xfrm>
            <a:off x="8110374" y="1828602"/>
            <a:ext cx="829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event3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4481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EC155178-39FE-0B46-8B38-8DB40EE76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793799"/>
              </p:ext>
            </p:extLst>
          </p:nvPr>
        </p:nvGraphicFramePr>
        <p:xfrm>
          <a:off x="162045" y="465880"/>
          <a:ext cx="11867912" cy="54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978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2821401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3112555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402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arms_pick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container_id,nodes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﻿機器手臂撿取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並會判斷他上方是否有阻礙的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會先行移開在撿取目標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arms_store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container_id,arm_id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#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先從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找出可放入的位置在將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放入並更新資料庫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274364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arm_work_sort_list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output_arm_workloads_list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工作量排序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265611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arm_workloads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arm_workload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回傳手臂工作量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922419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arm_work_status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arm_status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800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return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目前</a:t>
                      </a:r>
                      <a:r>
                        <a:rPr lang="en" altLang="zh-TW" sz="1800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已使用的箱數與空箱數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194139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arms_arrange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上的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重新排序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31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21201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726036"/>
              </p:ext>
            </p:extLst>
          </p:nvPr>
        </p:nvGraphicFramePr>
        <p:xfrm>
          <a:off x="162043" y="484898"/>
          <a:ext cx="1186791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arms_pick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﻿機器手臂撿取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並會判斷他上方是否有阻礙的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會先行移開在撿取目標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arms_pick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105FE862-304C-024A-899D-47A407A5DFC1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93603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061395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arms_store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﻿先從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找出可放入的位置在將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放入並更新資料庫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arms_store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container_id,arm_id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237008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105FE862-304C-024A-899D-47A407A5DFC1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830671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723818"/>
              </p:ext>
            </p:extLst>
          </p:nvPr>
        </p:nvGraphicFramePr>
        <p:xfrm>
          <a:off x="162043" y="484898"/>
          <a:ext cx="1186791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2225367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7908119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arm_work_sort_list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zh-TW" altLang="en-US" sz="200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目前手臂工作量進行排序並輸出其</a:t>
                      </a:r>
                      <a:r>
                        <a:rPr lang="en-US" altLang="zh-TW" sz="200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arm_work_sort_list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output_arm_workloads_list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output_arm_workloads_list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目前手臂工作量排序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6FCD80C-F417-744E-934A-0E71EE39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30024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549092"/>
              </p:ext>
            </p:extLst>
          </p:nvPr>
        </p:nvGraphicFramePr>
        <p:xfrm>
          <a:off x="162043" y="484898"/>
          <a:ext cx="1186791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2225367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7908119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arm_workloads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zh-TW" altLang="en-US" sz="200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目前手臂工作量進行排序並輸出其</a:t>
                      </a:r>
                      <a:r>
                        <a:rPr lang="en-US" altLang="zh-TW" sz="200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arm_workloads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arm_workload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目前手臂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77637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56077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arm_workload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目前手臂工作量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45690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6FCD80C-F417-744E-934A-0E71EE39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69304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087648"/>
              </p:ext>
            </p:extLst>
          </p:nvPr>
        </p:nvGraphicFramePr>
        <p:xfrm>
          <a:off x="162043" y="484898"/>
          <a:ext cx="1186791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2225367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7908119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arm_work_status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return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已使用的箱數與空箱數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arm_work_status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arm_status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目前手臂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77637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56077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arm_status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dict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分別顯示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</a:t>
                      </a:r>
                      <a:endParaRPr lang="en-US" altLang="zh-TW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目前幾個</a:t>
                      </a:r>
                      <a:endParaRPr lang="en-US" altLang="zh-TW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還有幾個空位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45690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6FCD80C-F417-744E-934A-0E71EE39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93427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875990"/>
              </p:ext>
            </p:extLst>
          </p:nvPr>
        </p:nvGraphicFramePr>
        <p:xfrm>
          <a:off x="162043" y="484898"/>
          <a:ext cx="1186791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2225367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7908119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arms_arrange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上的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重新排序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arms_arrange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b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</a:b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目前手臂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6FCD80C-F417-744E-934A-0E71EE39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784775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11900FE-84EB-FF49-A42A-8976DFFC6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047630"/>
              </p:ext>
            </p:extLst>
          </p:nvPr>
        </p:nvGraphicFramePr>
        <p:xfrm>
          <a:off x="162045" y="465880"/>
          <a:ext cx="11867912" cy="4799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978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565114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3368842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34120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628413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generate_random_unique_id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﻿int(k)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輸入一個數字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回傳一個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11964"/>
                  </a:ext>
                </a:extLst>
              </a:tr>
              <a:tr h="628413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det_lower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﻿判斷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是否在下層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14880"/>
                  </a:ext>
                </a:extLst>
              </a:tr>
              <a:tr h="628413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find_empty_sid_num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can_put_container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_num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﻿找一個可以擺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682840"/>
                  </a:ext>
                </a:extLst>
              </a:tr>
              <a:tr h="628413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find_empty_sid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﻿找一個可以擺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806098"/>
                  </a:ext>
                </a:extLst>
              </a:tr>
              <a:tr h="628413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find_empty_arms_sid_num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can_put_container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_num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在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找一個可以擺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650622"/>
                  </a:ext>
                </a:extLst>
              </a:tr>
              <a:tr h="628413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find_empty_arms_sid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﻿在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下找一個可以擺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202252"/>
                  </a:ext>
                </a:extLst>
              </a:tr>
              <a:tr h="628413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det_pick_put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conainer_info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判斷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arms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此工作是要撿還是存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608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79604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518845"/>
              </p:ext>
            </p:extLst>
          </p:nvPr>
        </p:nvGraphicFramePr>
        <p:xfrm>
          <a:off x="162043" y="484898"/>
          <a:ext cx="1186791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634650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12274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generate_random_unique_id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﻿輸入一個數字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回傳一個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位數的值（包含英文與數字）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generate_random_unique_id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﻿﻿k)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位數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8" name="標題 1">
            <a:extLst>
              <a:ext uri="{FF2B5EF4-FFF2-40B4-BE49-F238E27FC236}">
                <a16:creationId xmlns:a16="http://schemas.microsoft.com/office/drawing/2014/main" id="{4FB5B285-E8C8-8548-ABF2-1CF960B0AE66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280066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541447"/>
              </p:ext>
            </p:extLst>
          </p:nvPr>
        </p:nvGraphicFramePr>
        <p:xfrm>
          <a:off x="162043" y="484898"/>
          <a:ext cx="1186791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634650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12274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det_lower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﻿判斷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是否在下層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det_lower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在下層回傳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True 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否則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False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8" name="標題 1">
            <a:extLst>
              <a:ext uri="{FF2B5EF4-FFF2-40B4-BE49-F238E27FC236}">
                <a16:creationId xmlns:a16="http://schemas.microsoft.com/office/drawing/2014/main" id="{4FB5B285-E8C8-8548-ABF2-1CF960B0AE66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9881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E05E9AC-6A2E-2047-ABCE-7B12093022AE}"/>
              </a:ext>
            </a:extLst>
          </p:cNvPr>
          <p:cNvSpPr txBox="1"/>
          <p:nvPr/>
        </p:nvSpPr>
        <p:spPr>
          <a:xfrm>
            <a:off x="30357" y="2187903"/>
            <a:ext cx="1389307" cy="523220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open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B2E0BF7-F99C-1D49-BC48-2E8BA94130C4}"/>
              </a:ext>
            </a:extLst>
          </p:cNvPr>
          <p:cNvSpPr txBox="1"/>
          <p:nvPr/>
        </p:nvSpPr>
        <p:spPr>
          <a:xfrm>
            <a:off x="1937358" y="1776403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828C243-ABB2-4D4B-850F-9D64FD338640}"/>
              </a:ext>
            </a:extLst>
          </p:cNvPr>
          <p:cNvSpPr txBox="1"/>
          <p:nvPr/>
        </p:nvSpPr>
        <p:spPr>
          <a:xfrm>
            <a:off x="1937358" y="2723188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</a:t>
            </a:r>
          </a:p>
        </p:txBody>
      </p:sp>
      <p:cxnSp>
        <p:nvCxnSpPr>
          <p:cNvPr id="9" name="肘形接點 8">
            <a:extLst>
              <a:ext uri="{FF2B5EF4-FFF2-40B4-BE49-F238E27FC236}">
                <a16:creationId xmlns:a16="http://schemas.microsoft.com/office/drawing/2014/main" id="{0E6C59EB-0711-C74F-B8CF-D30CA3929922}"/>
              </a:ext>
            </a:extLst>
          </p:cNvPr>
          <p:cNvCxnSpPr>
            <a:cxnSpLocks/>
            <a:stCxn id="20" idx="0"/>
            <a:endCxn id="33" idx="1"/>
          </p:cNvCxnSpPr>
          <p:nvPr/>
        </p:nvCxnSpPr>
        <p:spPr>
          <a:xfrm rot="5400000" flipH="1" flipV="1">
            <a:off x="2523622" y="1772143"/>
            <a:ext cx="412093" cy="51975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接點 11">
            <a:extLst>
              <a:ext uri="{FF2B5EF4-FFF2-40B4-BE49-F238E27FC236}">
                <a16:creationId xmlns:a16="http://schemas.microsoft.com/office/drawing/2014/main" id="{0B3A13B7-0104-4E48-90A7-A770E9197CA3}"/>
              </a:ext>
            </a:extLst>
          </p:cNvPr>
          <p:cNvCxnSpPr>
            <a:cxnSpLocks/>
            <a:stCxn id="20" idx="2"/>
            <a:endCxn id="56" idx="1"/>
          </p:cNvCxnSpPr>
          <p:nvPr/>
        </p:nvCxnSpPr>
        <p:spPr>
          <a:xfrm rot="16200000" flipH="1">
            <a:off x="2580503" y="2550243"/>
            <a:ext cx="370008" cy="59143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決策 19">
            <a:extLst>
              <a:ext uri="{FF2B5EF4-FFF2-40B4-BE49-F238E27FC236}">
                <a16:creationId xmlns:a16="http://schemas.microsoft.com/office/drawing/2014/main" id="{4F65D9F9-BA30-2F4C-8CF7-F86B07AEBA48}"/>
              </a:ext>
            </a:extLst>
          </p:cNvPr>
          <p:cNvSpPr/>
          <p:nvPr/>
        </p:nvSpPr>
        <p:spPr>
          <a:xfrm>
            <a:off x="1775136" y="2238068"/>
            <a:ext cx="1389306" cy="42289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endParaRPr kumimoji="1" lang="zh-TW" altLang="en-US" sz="16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1" name="直線箭頭接點 35">
            <a:extLst>
              <a:ext uri="{FF2B5EF4-FFF2-40B4-BE49-F238E27FC236}">
                <a16:creationId xmlns:a16="http://schemas.microsoft.com/office/drawing/2014/main" id="{AC5C2765-2D65-9343-A632-ED1DA95D8F9E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1419664" y="2449513"/>
            <a:ext cx="3554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決策 32">
            <a:extLst>
              <a:ext uri="{FF2B5EF4-FFF2-40B4-BE49-F238E27FC236}">
                <a16:creationId xmlns:a16="http://schemas.microsoft.com/office/drawing/2014/main" id="{FCCC27C0-EE7B-F946-BD87-3D4864CFEC59}"/>
              </a:ext>
            </a:extLst>
          </p:cNvPr>
          <p:cNvSpPr/>
          <p:nvPr/>
        </p:nvSpPr>
        <p:spPr>
          <a:xfrm>
            <a:off x="2989548" y="1505262"/>
            <a:ext cx="1558132" cy="64142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working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42" name="肘形接點 41">
            <a:extLst>
              <a:ext uri="{FF2B5EF4-FFF2-40B4-BE49-F238E27FC236}">
                <a16:creationId xmlns:a16="http://schemas.microsoft.com/office/drawing/2014/main" id="{00A253D8-260C-224F-B9BF-A6E289019163}"/>
              </a:ext>
            </a:extLst>
          </p:cNvPr>
          <p:cNvCxnSpPr>
            <a:cxnSpLocks/>
            <a:stCxn id="33" idx="0"/>
            <a:endCxn id="4" idx="0"/>
          </p:cNvCxnSpPr>
          <p:nvPr/>
        </p:nvCxnSpPr>
        <p:spPr>
          <a:xfrm rot="16200000" flipH="1" flipV="1">
            <a:off x="1905492" y="324780"/>
            <a:ext cx="682641" cy="3043603"/>
          </a:xfrm>
          <a:prstGeom prst="bentConnector3">
            <a:avLst>
              <a:gd name="adj1" fmla="val -3994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CD46CBD4-D0EF-6641-A516-7326F6BF335C}"/>
              </a:ext>
            </a:extLst>
          </p:cNvPr>
          <p:cNvSpPr txBox="1"/>
          <p:nvPr/>
        </p:nvSpPr>
        <p:spPr>
          <a:xfrm>
            <a:off x="4997118" y="1666578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→</a:t>
            </a:r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</a:t>
            </a:r>
          </a:p>
        </p:txBody>
      </p:sp>
      <p:cxnSp>
        <p:nvCxnSpPr>
          <p:cNvPr id="46" name="肘形接點 45">
            <a:extLst>
              <a:ext uri="{FF2B5EF4-FFF2-40B4-BE49-F238E27FC236}">
                <a16:creationId xmlns:a16="http://schemas.microsoft.com/office/drawing/2014/main" id="{C690DA07-09BF-144E-9FCA-48A4ED48C144}"/>
              </a:ext>
            </a:extLst>
          </p:cNvPr>
          <p:cNvCxnSpPr>
            <a:cxnSpLocks/>
            <a:stCxn id="45" idx="3"/>
            <a:endCxn id="4" idx="0"/>
          </p:cNvCxnSpPr>
          <p:nvPr/>
        </p:nvCxnSpPr>
        <p:spPr>
          <a:xfrm flipH="1">
            <a:off x="725011" y="1820467"/>
            <a:ext cx="6186999" cy="367436"/>
          </a:xfrm>
          <a:prstGeom prst="bentConnector4">
            <a:avLst>
              <a:gd name="adj1" fmla="val -3695"/>
              <a:gd name="adj2" fmla="val -1599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箭頭接點 35">
            <a:extLst>
              <a:ext uri="{FF2B5EF4-FFF2-40B4-BE49-F238E27FC236}">
                <a16:creationId xmlns:a16="http://schemas.microsoft.com/office/drawing/2014/main" id="{6E17E6E1-CB78-2448-947F-98E5278F49BD}"/>
              </a:ext>
            </a:extLst>
          </p:cNvPr>
          <p:cNvCxnSpPr>
            <a:cxnSpLocks/>
            <a:stCxn id="33" idx="3"/>
            <a:endCxn id="45" idx="1"/>
          </p:cNvCxnSpPr>
          <p:nvPr/>
        </p:nvCxnSpPr>
        <p:spPr>
          <a:xfrm flipV="1">
            <a:off x="4547680" y="1820467"/>
            <a:ext cx="449438" cy="55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FBCEAD6B-A332-3549-B260-0D02A8C5483E}"/>
              </a:ext>
            </a:extLst>
          </p:cNvPr>
          <p:cNvSpPr txBox="1"/>
          <p:nvPr/>
        </p:nvSpPr>
        <p:spPr>
          <a:xfrm>
            <a:off x="3286079" y="1242328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</a:t>
            </a: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303C9A1C-9464-414D-8975-F326BF03C6FF}"/>
              </a:ext>
            </a:extLst>
          </p:cNvPr>
          <p:cNvSpPr txBox="1"/>
          <p:nvPr/>
        </p:nvSpPr>
        <p:spPr>
          <a:xfrm>
            <a:off x="4400995" y="1755133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</a:t>
            </a: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C7D663F3-E070-AC44-84C2-87CCA9493CDB}"/>
              </a:ext>
            </a:extLst>
          </p:cNvPr>
          <p:cNvSpPr txBox="1"/>
          <p:nvPr/>
        </p:nvSpPr>
        <p:spPr>
          <a:xfrm>
            <a:off x="3061226" y="2877077"/>
            <a:ext cx="1323456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→</a:t>
            </a:r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</a:t>
            </a:r>
          </a:p>
        </p:txBody>
      </p:sp>
      <p:sp>
        <p:nvSpPr>
          <p:cNvPr id="61" name="決策 60">
            <a:extLst>
              <a:ext uri="{FF2B5EF4-FFF2-40B4-BE49-F238E27FC236}">
                <a16:creationId xmlns:a16="http://schemas.microsoft.com/office/drawing/2014/main" id="{E1DBC60B-498F-234B-B789-FB711CA31F9D}"/>
              </a:ext>
            </a:extLst>
          </p:cNvPr>
          <p:cNvSpPr/>
          <p:nvPr/>
        </p:nvSpPr>
        <p:spPr>
          <a:xfrm>
            <a:off x="5547007" y="2710252"/>
            <a:ext cx="2066145" cy="64142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workstationfree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A1224B1D-34CD-244C-A3B8-7341C28D249C}"/>
              </a:ext>
            </a:extLst>
          </p:cNvPr>
          <p:cNvSpPr txBox="1"/>
          <p:nvPr/>
        </p:nvSpPr>
        <p:spPr>
          <a:xfrm>
            <a:off x="7097257" y="3491814"/>
            <a:ext cx="2642648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workstation_order</a:t>
            </a:r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→</a:t>
            </a:r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order_l</a:t>
            </a:r>
            <a:endParaRPr kumimoji="1" lang="en-US" altLang="zh-TW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3520453B-CAA8-7140-8E4C-FB65EEB50FAB}"/>
              </a:ext>
            </a:extLst>
          </p:cNvPr>
          <p:cNvSpPr txBox="1"/>
          <p:nvPr/>
        </p:nvSpPr>
        <p:spPr>
          <a:xfrm>
            <a:off x="7518498" y="2258527"/>
            <a:ext cx="2221407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order_assign</a:t>
            </a: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→</a:t>
            </a:r>
            <a:r>
              <a:rPr kumimoji="1" lang="en-US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order_l</a:t>
            </a:r>
            <a:endParaRPr kumimoji="1" lang="en-US" altLang="zh-TW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8" name="決策 67">
            <a:extLst>
              <a:ext uri="{FF2B5EF4-FFF2-40B4-BE49-F238E27FC236}">
                <a16:creationId xmlns:a16="http://schemas.microsoft.com/office/drawing/2014/main" id="{607E3602-AD73-FC45-AC96-E0941543807B}"/>
              </a:ext>
            </a:extLst>
          </p:cNvPr>
          <p:cNvSpPr/>
          <p:nvPr/>
        </p:nvSpPr>
        <p:spPr>
          <a:xfrm>
            <a:off x="4242591" y="3557157"/>
            <a:ext cx="2066145" cy="64142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pool check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71" name="肘形接點 70">
            <a:extLst>
              <a:ext uri="{FF2B5EF4-FFF2-40B4-BE49-F238E27FC236}">
                <a16:creationId xmlns:a16="http://schemas.microsoft.com/office/drawing/2014/main" id="{713260C2-E20C-5E4E-993F-07840AC5CEA4}"/>
              </a:ext>
            </a:extLst>
          </p:cNvPr>
          <p:cNvCxnSpPr>
            <a:cxnSpLocks/>
            <a:stCxn id="56" idx="2"/>
            <a:endCxn id="68" idx="1"/>
          </p:cNvCxnSpPr>
          <p:nvPr/>
        </p:nvCxnSpPr>
        <p:spPr>
          <a:xfrm rot="16200000" flipH="1">
            <a:off x="3636264" y="3271543"/>
            <a:ext cx="693016" cy="51963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肘形接點 73">
            <a:extLst>
              <a:ext uri="{FF2B5EF4-FFF2-40B4-BE49-F238E27FC236}">
                <a16:creationId xmlns:a16="http://schemas.microsoft.com/office/drawing/2014/main" id="{783F6691-FB52-F44C-8D3C-2980EC69B81E}"/>
              </a:ext>
            </a:extLst>
          </p:cNvPr>
          <p:cNvCxnSpPr>
            <a:cxnSpLocks/>
            <a:stCxn id="68" idx="0"/>
            <a:endCxn id="61" idx="1"/>
          </p:cNvCxnSpPr>
          <p:nvPr/>
        </p:nvCxnSpPr>
        <p:spPr>
          <a:xfrm rot="5400000" flipH="1" flipV="1">
            <a:off x="5148239" y="3158390"/>
            <a:ext cx="526192" cy="27134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47F4C3D5-1421-734D-9236-CA68B4BE2558}"/>
              </a:ext>
            </a:extLst>
          </p:cNvPr>
          <p:cNvSpPr txBox="1"/>
          <p:nvPr/>
        </p:nvSpPr>
        <p:spPr>
          <a:xfrm>
            <a:off x="6103283" y="4713405"/>
            <a:ext cx="1323456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→</a:t>
            </a:r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</a:t>
            </a:r>
          </a:p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stop</a:t>
            </a:r>
          </a:p>
        </p:txBody>
      </p:sp>
      <p:cxnSp>
        <p:nvCxnSpPr>
          <p:cNvPr id="78" name="肘形接點 77">
            <a:extLst>
              <a:ext uri="{FF2B5EF4-FFF2-40B4-BE49-F238E27FC236}">
                <a16:creationId xmlns:a16="http://schemas.microsoft.com/office/drawing/2014/main" id="{E9D57A2B-E2B5-F341-B627-419F218D20B5}"/>
              </a:ext>
            </a:extLst>
          </p:cNvPr>
          <p:cNvCxnSpPr>
            <a:cxnSpLocks/>
            <a:stCxn id="68" idx="2"/>
            <a:endCxn id="77" idx="1"/>
          </p:cNvCxnSpPr>
          <p:nvPr/>
        </p:nvCxnSpPr>
        <p:spPr>
          <a:xfrm rot="16200000" flipH="1">
            <a:off x="5301257" y="4172988"/>
            <a:ext cx="776433" cy="82761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98E70620-1E6C-7A47-AA36-816D5095440C}"/>
              </a:ext>
            </a:extLst>
          </p:cNvPr>
          <p:cNvSpPr txBox="1"/>
          <p:nvPr/>
        </p:nvSpPr>
        <p:spPr>
          <a:xfrm>
            <a:off x="5204410" y="3246853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&gt;0</a:t>
            </a: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E3D1BE74-C6DB-6A49-B2A2-B93E50B0447D}"/>
              </a:ext>
            </a:extLst>
          </p:cNvPr>
          <p:cNvSpPr txBox="1"/>
          <p:nvPr/>
        </p:nvSpPr>
        <p:spPr>
          <a:xfrm>
            <a:off x="5204409" y="4225160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=0</a:t>
            </a:r>
          </a:p>
        </p:txBody>
      </p:sp>
      <p:cxnSp>
        <p:nvCxnSpPr>
          <p:cNvPr id="83" name="肘形接點 82">
            <a:extLst>
              <a:ext uri="{FF2B5EF4-FFF2-40B4-BE49-F238E27FC236}">
                <a16:creationId xmlns:a16="http://schemas.microsoft.com/office/drawing/2014/main" id="{F082AC0C-CC4D-914A-93E9-76D4407649AB}"/>
              </a:ext>
            </a:extLst>
          </p:cNvPr>
          <p:cNvCxnSpPr>
            <a:cxnSpLocks/>
            <a:stCxn id="61" idx="0"/>
            <a:endCxn id="66" idx="1"/>
          </p:cNvCxnSpPr>
          <p:nvPr/>
        </p:nvCxnSpPr>
        <p:spPr>
          <a:xfrm rot="5400000" flipH="1" flipV="1">
            <a:off x="6900371" y="2092125"/>
            <a:ext cx="297836" cy="93841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接點 85">
            <a:extLst>
              <a:ext uri="{FF2B5EF4-FFF2-40B4-BE49-F238E27FC236}">
                <a16:creationId xmlns:a16="http://schemas.microsoft.com/office/drawing/2014/main" id="{DC80BC43-659A-3B41-BAC0-9BA18AB0CC43}"/>
              </a:ext>
            </a:extLst>
          </p:cNvPr>
          <p:cNvCxnSpPr>
            <a:cxnSpLocks/>
            <a:stCxn id="61" idx="2"/>
            <a:endCxn id="65" idx="1"/>
          </p:cNvCxnSpPr>
          <p:nvPr/>
        </p:nvCxnSpPr>
        <p:spPr>
          <a:xfrm rot="16200000" flipH="1">
            <a:off x="6691655" y="3240101"/>
            <a:ext cx="294026" cy="51717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02482903-9FCE-A146-BF93-B739D506CA3D}"/>
              </a:ext>
            </a:extLst>
          </p:cNvPr>
          <p:cNvSpPr txBox="1"/>
          <p:nvPr/>
        </p:nvSpPr>
        <p:spPr>
          <a:xfrm>
            <a:off x="10253609" y="2845961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order_pick</a:t>
            </a:r>
          </a:p>
        </p:txBody>
      </p:sp>
      <p:cxnSp>
        <p:nvCxnSpPr>
          <p:cNvPr id="98" name="肘形接點 97">
            <a:extLst>
              <a:ext uri="{FF2B5EF4-FFF2-40B4-BE49-F238E27FC236}">
                <a16:creationId xmlns:a16="http://schemas.microsoft.com/office/drawing/2014/main" id="{97B49353-491B-1248-AC70-50ACC5FEC960}"/>
              </a:ext>
            </a:extLst>
          </p:cNvPr>
          <p:cNvCxnSpPr>
            <a:cxnSpLocks/>
            <a:stCxn id="65" idx="3"/>
            <a:endCxn id="96" idx="1"/>
          </p:cNvCxnSpPr>
          <p:nvPr/>
        </p:nvCxnSpPr>
        <p:spPr>
          <a:xfrm flipV="1">
            <a:off x="9739905" y="2999850"/>
            <a:ext cx="513704" cy="64585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肘形接點 100">
            <a:extLst>
              <a:ext uri="{FF2B5EF4-FFF2-40B4-BE49-F238E27FC236}">
                <a16:creationId xmlns:a16="http://schemas.microsoft.com/office/drawing/2014/main" id="{7D921922-82A9-D34E-B909-DA182D94224E}"/>
              </a:ext>
            </a:extLst>
          </p:cNvPr>
          <p:cNvCxnSpPr>
            <a:cxnSpLocks/>
            <a:stCxn id="66" idx="3"/>
            <a:endCxn id="96" idx="1"/>
          </p:cNvCxnSpPr>
          <p:nvPr/>
        </p:nvCxnSpPr>
        <p:spPr>
          <a:xfrm>
            <a:off x="9739905" y="2412416"/>
            <a:ext cx="513704" cy="5874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肘形接點 104">
            <a:extLst>
              <a:ext uri="{FF2B5EF4-FFF2-40B4-BE49-F238E27FC236}">
                <a16:creationId xmlns:a16="http://schemas.microsoft.com/office/drawing/2014/main" id="{550B36A6-A053-2B46-90EA-222477E39591}"/>
              </a:ext>
            </a:extLst>
          </p:cNvPr>
          <p:cNvCxnSpPr>
            <a:cxnSpLocks/>
            <a:stCxn id="66" idx="0"/>
            <a:endCxn id="4" idx="0"/>
          </p:cNvCxnSpPr>
          <p:nvPr/>
        </p:nvCxnSpPr>
        <p:spPr>
          <a:xfrm rot="16200000" flipV="1">
            <a:off x="4641795" y="-1728881"/>
            <a:ext cx="70624" cy="7904191"/>
          </a:xfrm>
          <a:prstGeom prst="bentConnector3">
            <a:avLst>
              <a:gd name="adj1" fmla="val 145657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肘形接點 108">
            <a:extLst>
              <a:ext uri="{FF2B5EF4-FFF2-40B4-BE49-F238E27FC236}">
                <a16:creationId xmlns:a16="http://schemas.microsoft.com/office/drawing/2014/main" id="{D3F0383F-974D-F748-B4B3-E9E01A9E1713}"/>
              </a:ext>
            </a:extLst>
          </p:cNvPr>
          <p:cNvCxnSpPr>
            <a:cxnSpLocks/>
            <a:stCxn id="65" idx="2"/>
            <a:endCxn id="4" idx="2"/>
          </p:cNvCxnSpPr>
          <p:nvPr/>
        </p:nvCxnSpPr>
        <p:spPr>
          <a:xfrm rot="5400000" flipH="1">
            <a:off x="4027562" y="-591428"/>
            <a:ext cx="1088468" cy="7693570"/>
          </a:xfrm>
          <a:prstGeom prst="bentConnector3">
            <a:avLst>
              <a:gd name="adj1" fmla="val -15881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>
            <a:extLst>
              <a:ext uri="{FF2B5EF4-FFF2-40B4-BE49-F238E27FC236}">
                <a16:creationId xmlns:a16="http://schemas.microsoft.com/office/drawing/2014/main" id="{BB73D8E1-AF93-1E4B-B55E-8C9AE66228F4}"/>
              </a:ext>
            </a:extLst>
          </p:cNvPr>
          <p:cNvSpPr/>
          <p:nvPr/>
        </p:nvSpPr>
        <p:spPr>
          <a:xfrm>
            <a:off x="0" y="0"/>
            <a:ext cx="2132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open</a:t>
            </a:r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437E923F-B180-9A49-8611-CDDAFE0A1473}"/>
              </a:ext>
            </a:extLst>
          </p:cNvPr>
          <p:cNvSpPr txBox="1"/>
          <p:nvPr/>
        </p:nvSpPr>
        <p:spPr>
          <a:xfrm>
            <a:off x="6695555" y="2118303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</a:t>
            </a:r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D20C43C2-4A2B-A048-A41D-E2C075E45CD1}"/>
              </a:ext>
            </a:extLst>
          </p:cNvPr>
          <p:cNvSpPr txBox="1"/>
          <p:nvPr/>
        </p:nvSpPr>
        <p:spPr>
          <a:xfrm>
            <a:off x="6450756" y="3613286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</a:t>
            </a:r>
          </a:p>
        </p:txBody>
      </p:sp>
      <p:cxnSp>
        <p:nvCxnSpPr>
          <p:cNvPr id="121" name="肘形接點 120">
            <a:extLst>
              <a:ext uri="{FF2B5EF4-FFF2-40B4-BE49-F238E27FC236}">
                <a16:creationId xmlns:a16="http://schemas.microsoft.com/office/drawing/2014/main" id="{7EAF9884-1B47-E54A-9C40-A0AF4D4D08D8}"/>
              </a:ext>
            </a:extLst>
          </p:cNvPr>
          <p:cNvCxnSpPr>
            <a:cxnSpLocks/>
            <a:stCxn id="66" idx="3"/>
            <a:endCxn id="4" idx="0"/>
          </p:cNvCxnSpPr>
          <p:nvPr/>
        </p:nvCxnSpPr>
        <p:spPr>
          <a:xfrm flipH="1" flipV="1">
            <a:off x="725011" y="2187903"/>
            <a:ext cx="9014894" cy="224513"/>
          </a:xfrm>
          <a:prstGeom prst="bentConnector4">
            <a:avLst>
              <a:gd name="adj1" fmla="val -5838"/>
              <a:gd name="adj2" fmla="val 69908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肘形接點 125">
            <a:extLst>
              <a:ext uri="{FF2B5EF4-FFF2-40B4-BE49-F238E27FC236}">
                <a16:creationId xmlns:a16="http://schemas.microsoft.com/office/drawing/2014/main" id="{9A68C2AA-AD0D-6D40-A841-413572297BBB}"/>
              </a:ext>
            </a:extLst>
          </p:cNvPr>
          <p:cNvCxnSpPr>
            <a:cxnSpLocks/>
            <a:stCxn id="65" idx="3"/>
            <a:endCxn id="4" idx="2"/>
          </p:cNvCxnSpPr>
          <p:nvPr/>
        </p:nvCxnSpPr>
        <p:spPr>
          <a:xfrm flipH="1" flipV="1">
            <a:off x="725011" y="2711123"/>
            <a:ext cx="9014894" cy="934580"/>
          </a:xfrm>
          <a:prstGeom prst="bentConnector4">
            <a:avLst>
              <a:gd name="adj1" fmla="val -2772"/>
              <a:gd name="adj2" fmla="val -26828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54775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911297"/>
              </p:ext>
            </p:extLst>
          </p:nvPr>
        </p:nvGraphicFramePr>
        <p:xfrm>
          <a:off x="162043" y="484898"/>
          <a:ext cx="1186791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2031422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11988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7755904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find_empty_sid_num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﻿找一個可以擺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find_empty_sid_num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can_put_container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_num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can_put_container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_num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可存入的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8" name="標題 1">
            <a:extLst>
              <a:ext uri="{FF2B5EF4-FFF2-40B4-BE49-F238E27FC236}">
                <a16:creationId xmlns:a16="http://schemas.microsoft.com/office/drawing/2014/main" id="{4FB5B285-E8C8-8548-ABF2-1CF960B0AE66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20954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784655"/>
              </p:ext>
            </p:extLst>
          </p:nvPr>
        </p:nvGraphicFramePr>
        <p:xfrm>
          <a:off x="162043" y="484898"/>
          <a:ext cx="1186791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517714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901394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find_empty_sid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﻿找一個可以擺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find_empty_sid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可存入的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8" name="標題 1">
            <a:extLst>
              <a:ext uri="{FF2B5EF4-FFF2-40B4-BE49-F238E27FC236}">
                <a16:creationId xmlns:a16="http://schemas.microsoft.com/office/drawing/2014/main" id="{4FB5B285-E8C8-8548-ABF2-1CF960B0AE66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906253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302138"/>
              </p:ext>
            </p:extLst>
          </p:nvPr>
        </p:nvGraphicFramePr>
        <p:xfrm>
          <a:off x="162043" y="484898"/>
          <a:ext cx="1186791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379981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377412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701375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  <a:gridCol w="7786726">
                  <a:extLst>
                    <a:ext uri="{9D8B030D-6E8A-4147-A177-3AD203B41FA5}">
                      <a16:colId xmlns:a16="http://schemas.microsoft.com/office/drawing/2014/main" val="1187806378"/>
                    </a:ext>
                  </a:extLst>
                </a:gridCol>
              </a:tblGrid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find_empty_arms_sid_num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﻿在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找一個可以擺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find_empty_arms_sid_num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can_put_container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_num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目標機器手臂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can_put_container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_num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可存入的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可存入的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8" name="標題 1">
            <a:extLst>
              <a:ext uri="{FF2B5EF4-FFF2-40B4-BE49-F238E27FC236}">
                <a16:creationId xmlns:a16="http://schemas.microsoft.com/office/drawing/2014/main" id="{4FB5B285-E8C8-8548-ABF2-1CF960B0AE66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734919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32000"/>
              </p:ext>
            </p:extLst>
          </p:nvPr>
        </p:nvGraphicFramePr>
        <p:xfrm>
          <a:off x="162043" y="484898"/>
          <a:ext cx="1186791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634650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12274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find_empty_arms_sid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﻿在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下找一個可以擺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find_empty_arms_sid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目標機器手臂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可存入的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8" name="標題 1">
            <a:extLst>
              <a:ext uri="{FF2B5EF4-FFF2-40B4-BE49-F238E27FC236}">
                <a16:creationId xmlns:a16="http://schemas.microsoft.com/office/drawing/2014/main" id="{4FB5B285-E8C8-8548-ABF2-1CF960B0AE66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96712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042545"/>
              </p:ext>
            </p:extLst>
          </p:nvPr>
        </p:nvGraphicFramePr>
        <p:xfrm>
          <a:off x="162043" y="484898"/>
          <a:ext cx="1186791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634650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12274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det_pick_put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﻿判斷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此工作是要撿還是存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det_pick_put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conainer_info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conainer_info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內工作項目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撿回傳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True 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存則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False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8" name="標題 1">
            <a:extLst>
              <a:ext uri="{FF2B5EF4-FFF2-40B4-BE49-F238E27FC236}">
                <a16:creationId xmlns:a16="http://schemas.microsoft.com/office/drawing/2014/main" id="{4FB5B285-E8C8-8548-ABF2-1CF960B0AE66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737479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﻿Redis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EC155178-39FE-0B46-8B38-8DB40EE76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239041"/>
              </p:ext>
            </p:extLst>
          </p:nvPr>
        </p:nvGraphicFramePr>
        <p:xfrm>
          <a:off x="162045" y="465880"/>
          <a:ext cx="11867912" cy="4106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978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402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redis_arm_product_update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從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storage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裡面撈出資訊，並初始化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redis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內資訊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895429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redis_data_update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key,value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將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存到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679952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redis_dict_get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﻿key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one_dict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5555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redis_dict_set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﻿key, value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將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存到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redis_dict_all_keys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all_keys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redis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內的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值並轉成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17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63672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表格 15">
            <a:extLst>
              <a:ext uri="{FF2B5EF4-FFF2-40B4-BE49-F238E27FC236}">
                <a16:creationId xmlns:a16="http://schemas.microsoft.com/office/drawing/2014/main" id="{370C07D8-801E-F246-856C-4D87401B3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424367"/>
              </p:ext>
            </p:extLst>
          </p:nvPr>
        </p:nvGraphicFramePr>
        <p:xfrm>
          <a:off x="217559" y="660399"/>
          <a:ext cx="11974441" cy="5153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163">
                  <a:extLst>
                    <a:ext uri="{9D8B030D-6E8A-4147-A177-3AD203B41FA5}">
                      <a16:colId xmlns:a16="http://schemas.microsoft.com/office/drawing/2014/main" val="404326525"/>
                    </a:ext>
                  </a:extLst>
                </a:gridCol>
                <a:gridCol w="1500808">
                  <a:extLst>
                    <a:ext uri="{9D8B030D-6E8A-4147-A177-3AD203B41FA5}">
                      <a16:colId xmlns:a16="http://schemas.microsoft.com/office/drawing/2014/main" val="1101545049"/>
                    </a:ext>
                  </a:extLst>
                </a:gridCol>
                <a:gridCol w="3518453">
                  <a:extLst>
                    <a:ext uri="{9D8B030D-6E8A-4147-A177-3AD203B41FA5}">
                      <a16:colId xmlns:a16="http://schemas.microsoft.com/office/drawing/2014/main" val="3026317785"/>
                    </a:ext>
                  </a:extLst>
                </a:gridCol>
                <a:gridCol w="5821017">
                  <a:extLst>
                    <a:ext uri="{9D8B030D-6E8A-4147-A177-3AD203B41FA5}">
                      <a16:colId xmlns:a16="http://schemas.microsoft.com/office/drawing/2014/main" val="2706374425"/>
                    </a:ext>
                  </a:extLst>
                </a:gridCol>
              </a:tblGrid>
              <a:tr h="6903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第一層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第二層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第三層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434129"/>
                  </a:ext>
                </a:extLst>
              </a:tr>
              <a:tr h="690351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kumimoji="1"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workload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455039"/>
                  </a:ext>
                </a:extLst>
              </a:tr>
              <a:tr h="170223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目前工作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格式：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（存入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/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時間戳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流水號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）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存入：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</a:t>
                      </a: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撿出：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810085"/>
                  </a:ext>
                </a:extLst>
              </a:tr>
              <a:tr h="690351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turnover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週轉率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877584"/>
                  </a:ext>
                </a:extLst>
              </a:tr>
              <a:tr h="690351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在靠近機器手臂內層的所有商品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格式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商品號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:{‘qt’: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商品數量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 '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’: id}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586528"/>
                  </a:ext>
                </a:extLst>
              </a:tr>
              <a:tr h="690351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在靠近機器手臂外層的所有商品</a:t>
                      </a:r>
                    </a:p>
                    <a:p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格式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商品號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:{‘qt’: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商品數量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 '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’: id}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918004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﻿Redis format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109926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661018"/>
              </p:ext>
            </p:extLst>
          </p:nvPr>
        </p:nvGraphicFramePr>
        <p:xfrm>
          <a:off x="162043" y="484898"/>
          <a:ext cx="1186791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090720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</a:tblGrid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redis_arm_product_update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從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</a:rPr>
                        <a:t>storage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裡面撈出資訊，並初始化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</a:rPr>
                        <a:t>redis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內資訊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redis_arm_product_update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﻿Redis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533551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682904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757393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redis_data_update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value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存到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key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redis_data_update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key,value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key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目標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value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更新資訊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127766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﻿Redis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697531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267312"/>
              </p:ext>
            </p:extLst>
          </p:nvPr>
        </p:nvGraphicFramePr>
        <p:xfrm>
          <a:off x="162043" y="484898"/>
          <a:ext cx="1186791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472604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redis_dict_get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去</a:t>
                      </a:r>
                      <a:r>
                        <a:rPr lang="en-US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key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內容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redis_dict_get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﻿key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one_dict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目標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 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one_dict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dict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 id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內容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﻿Redis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222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E05E9AC-6A2E-2047-ABCE-7B12093022AE}"/>
              </a:ext>
            </a:extLst>
          </p:cNvPr>
          <p:cNvSpPr txBox="1"/>
          <p:nvPr/>
        </p:nvSpPr>
        <p:spPr>
          <a:xfrm>
            <a:off x="30357" y="2187903"/>
            <a:ext cx="1389307" cy="5232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open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B2E0BF7-F99C-1D49-BC48-2E8BA94130C4}"/>
              </a:ext>
            </a:extLst>
          </p:cNvPr>
          <p:cNvSpPr txBox="1"/>
          <p:nvPr/>
        </p:nvSpPr>
        <p:spPr>
          <a:xfrm>
            <a:off x="2000371" y="2787660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828C243-ABB2-4D4B-850F-9D64FD338640}"/>
              </a:ext>
            </a:extLst>
          </p:cNvPr>
          <p:cNvSpPr txBox="1"/>
          <p:nvPr/>
        </p:nvSpPr>
        <p:spPr>
          <a:xfrm>
            <a:off x="2000372" y="1802769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</a:t>
            </a:r>
          </a:p>
        </p:txBody>
      </p:sp>
      <p:cxnSp>
        <p:nvCxnSpPr>
          <p:cNvPr id="9" name="肘形接點 8">
            <a:extLst>
              <a:ext uri="{FF2B5EF4-FFF2-40B4-BE49-F238E27FC236}">
                <a16:creationId xmlns:a16="http://schemas.microsoft.com/office/drawing/2014/main" id="{0E6C59EB-0711-C74F-B8CF-D30CA3929922}"/>
              </a:ext>
            </a:extLst>
          </p:cNvPr>
          <p:cNvCxnSpPr>
            <a:cxnSpLocks/>
            <a:stCxn id="20" idx="0"/>
            <a:endCxn id="39" idx="1"/>
          </p:cNvCxnSpPr>
          <p:nvPr/>
        </p:nvCxnSpPr>
        <p:spPr>
          <a:xfrm rot="5400000" flipH="1" flipV="1">
            <a:off x="2550514" y="1362676"/>
            <a:ext cx="716332" cy="85876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決策 19">
            <a:extLst>
              <a:ext uri="{FF2B5EF4-FFF2-40B4-BE49-F238E27FC236}">
                <a16:creationId xmlns:a16="http://schemas.microsoft.com/office/drawing/2014/main" id="{4F65D9F9-BA30-2F4C-8CF7-F86B07AEBA48}"/>
              </a:ext>
            </a:extLst>
          </p:cNvPr>
          <p:cNvSpPr/>
          <p:nvPr/>
        </p:nvSpPr>
        <p:spPr>
          <a:xfrm>
            <a:off x="1653248" y="2150224"/>
            <a:ext cx="1652099" cy="598577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</a:p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exists</a:t>
            </a:r>
            <a:endParaRPr kumimoji="1" lang="zh-TW" altLang="en-US" sz="1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1" name="直線箭頭接點 35">
            <a:extLst>
              <a:ext uri="{FF2B5EF4-FFF2-40B4-BE49-F238E27FC236}">
                <a16:creationId xmlns:a16="http://schemas.microsoft.com/office/drawing/2014/main" id="{AC5C2765-2D65-9343-A632-ED1DA95D8F9E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1419664" y="2449513"/>
            <a:ext cx="2335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02482903-9FCE-A146-BF93-B739D506CA3D}"/>
              </a:ext>
            </a:extLst>
          </p:cNvPr>
          <p:cNvSpPr txBox="1"/>
          <p:nvPr/>
        </p:nvSpPr>
        <p:spPr>
          <a:xfrm>
            <a:off x="10253609" y="2845961"/>
            <a:ext cx="1914892" cy="30777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order_pick</a:t>
            </a: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BB73D8E1-AF93-1E4B-B55E-8C9AE66228F4}"/>
              </a:ext>
            </a:extLst>
          </p:cNvPr>
          <p:cNvSpPr/>
          <p:nvPr/>
        </p:nvSpPr>
        <p:spPr>
          <a:xfrm>
            <a:off x="0" y="0"/>
            <a:ext cx="213276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open</a:t>
            </a:r>
          </a:p>
        </p:txBody>
      </p:sp>
      <p:sp>
        <p:nvSpPr>
          <p:cNvPr id="39" name="決策 38">
            <a:extLst>
              <a:ext uri="{FF2B5EF4-FFF2-40B4-BE49-F238E27FC236}">
                <a16:creationId xmlns:a16="http://schemas.microsoft.com/office/drawing/2014/main" id="{7F33F7FA-F474-AD49-8E1B-32FF9AB0F868}"/>
              </a:ext>
            </a:extLst>
          </p:cNvPr>
          <p:cNvSpPr/>
          <p:nvPr/>
        </p:nvSpPr>
        <p:spPr>
          <a:xfrm>
            <a:off x="3338063" y="1113179"/>
            <a:ext cx="2066145" cy="641425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pool check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0" name="決策 39">
            <a:extLst>
              <a:ext uri="{FF2B5EF4-FFF2-40B4-BE49-F238E27FC236}">
                <a16:creationId xmlns:a16="http://schemas.microsoft.com/office/drawing/2014/main" id="{AA9ACF95-888A-D241-BB2E-53CEE00FF246}"/>
              </a:ext>
            </a:extLst>
          </p:cNvPr>
          <p:cNvSpPr/>
          <p:nvPr/>
        </p:nvSpPr>
        <p:spPr>
          <a:xfrm>
            <a:off x="1436716" y="4584176"/>
            <a:ext cx="2066145" cy="641425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workstationfree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3" name="決策 42">
            <a:extLst>
              <a:ext uri="{FF2B5EF4-FFF2-40B4-BE49-F238E27FC236}">
                <a16:creationId xmlns:a16="http://schemas.microsoft.com/office/drawing/2014/main" id="{5BAFE121-787F-2640-BBA3-828D827528A8}"/>
              </a:ext>
            </a:extLst>
          </p:cNvPr>
          <p:cNvSpPr/>
          <p:nvPr/>
        </p:nvSpPr>
        <p:spPr>
          <a:xfrm>
            <a:off x="4808815" y="2004793"/>
            <a:ext cx="2066145" cy="641425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workstationfree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D0DFA91E-94BD-074A-B169-394BFC266DA1}"/>
              </a:ext>
            </a:extLst>
          </p:cNvPr>
          <p:cNvSpPr txBox="1"/>
          <p:nvPr/>
        </p:nvSpPr>
        <p:spPr>
          <a:xfrm>
            <a:off x="7312640" y="2171616"/>
            <a:ext cx="2221407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order_assign</a:t>
            </a:r>
            <a:endParaRPr kumimoji="1" lang="en-US" altLang="zh-TW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51" name="肘形接點 50">
            <a:extLst>
              <a:ext uri="{FF2B5EF4-FFF2-40B4-BE49-F238E27FC236}">
                <a16:creationId xmlns:a16="http://schemas.microsoft.com/office/drawing/2014/main" id="{D9FC5CA7-7181-2D41-B14F-7823D00CE49F}"/>
              </a:ext>
            </a:extLst>
          </p:cNvPr>
          <p:cNvCxnSpPr>
            <a:cxnSpLocks/>
            <a:stCxn id="39" idx="2"/>
            <a:endCxn id="43" idx="1"/>
          </p:cNvCxnSpPr>
          <p:nvPr/>
        </p:nvCxnSpPr>
        <p:spPr>
          <a:xfrm rot="16200000" flipH="1">
            <a:off x="4304524" y="1821215"/>
            <a:ext cx="570902" cy="43767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接點 56">
            <a:extLst>
              <a:ext uri="{FF2B5EF4-FFF2-40B4-BE49-F238E27FC236}">
                <a16:creationId xmlns:a16="http://schemas.microsoft.com/office/drawing/2014/main" id="{55DF24B4-205C-C040-AF47-FE9CAD386852}"/>
              </a:ext>
            </a:extLst>
          </p:cNvPr>
          <p:cNvCxnSpPr>
            <a:cxnSpLocks/>
            <a:stCxn id="43" idx="2"/>
            <a:endCxn id="96" idx="1"/>
          </p:cNvCxnSpPr>
          <p:nvPr/>
        </p:nvCxnSpPr>
        <p:spPr>
          <a:xfrm rot="16200000" flipH="1">
            <a:off x="7870932" y="617173"/>
            <a:ext cx="353632" cy="441172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箭頭接點 35">
            <a:extLst>
              <a:ext uri="{FF2B5EF4-FFF2-40B4-BE49-F238E27FC236}">
                <a16:creationId xmlns:a16="http://schemas.microsoft.com/office/drawing/2014/main" id="{F30D3706-A218-D648-9171-746863F8F3C0}"/>
              </a:ext>
            </a:extLst>
          </p:cNvPr>
          <p:cNvCxnSpPr>
            <a:cxnSpLocks/>
            <a:stCxn id="43" idx="3"/>
            <a:endCxn id="49" idx="1"/>
          </p:cNvCxnSpPr>
          <p:nvPr/>
        </p:nvCxnSpPr>
        <p:spPr>
          <a:xfrm flipV="1">
            <a:off x="6874960" y="2325505"/>
            <a:ext cx="43768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接點 62">
            <a:extLst>
              <a:ext uri="{FF2B5EF4-FFF2-40B4-BE49-F238E27FC236}">
                <a16:creationId xmlns:a16="http://schemas.microsoft.com/office/drawing/2014/main" id="{A1473A5F-30FF-7849-9F02-90FE282A0B9A}"/>
              </a:ext>
            </a:extLst>
          </p:cNvPr>
          <p:cNvCxnSpPr>
            <a:cxnSpLocks/>
            <a:stCxn id="49" idx="3"/>
            <a:endCxn id="96" idx="0"/>
          </p:cNvCxnSpPr>
          <p:nvPr/>
        </p:nvCxnSpPr>
        <p:spPr>
          <a:xfrm>
            <a:off x="9534047" y="2325505"/>
            <a:ext cx="1677008" cy="52045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FD292F0D-F3EB-6C46-86D5-2209E5110E97}"/>
              </a:ext>
            </a:extLst>
          </p:cNvPr>
          <p:cNvSpPr txBox="1"/>
          <p:nvPr/>
        </p:nvSpPr>
        <p:spPr>
          <a:xfrm>
            <a:off x="1512343" y="3889266"/>
            <a:ext cx="1914892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調配商品中</a:t>
            </a: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45C754C9-5635-C34F-B9A4-9FA8D2BC6029}"/>
              </a:ext>
            </a:extLst>
          </p:cNvPr>
          <p:cNvSpPr txBox="1"/>
          <p:nvPr/>
        </p:nvSpPr>
        <p:spPr>
          <a:xfrm>
            <a:off x="4388707" y="4647065"/>
            <a:ext cx="1914892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已完成 補新訂單</a:t>
            </a:r>
            <a:endParaRPr lang="en-US" altLang="zh-TW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en" altLang="zh-TW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deleted</a:t>
            </a:r>
            <a:endParaRPr lang="zh-TW" altLang="en-US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1D6091F2-6DD8-194D-8697-00E8E034B959}"/>
              </a:ext>
            </a:extLst>
          </p:cNvPr>
          <p:cNvSpPr txBox="1"/>
          <p:nvPr/>
        </p:nvSpPr>
        <p:spPr>
          <a:xfrm>
            <a:off x="5904680" y="1171634"/>
            <a:ext cx="1914892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訂單池沒有訂單</a:t>
            </a:r>
            <a:endParaRPr lang="en-US" altLang="zh-TW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en" altLang="zh-TW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deleted</a:t>
            </a:r>
            <a:endParaRPr lang="zh-TW" altLang="en-US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80" name="直線箭頭接點 35">
            <a:extLst>
              <a:ext uri="{FF2B5EF4-FFF2-40B4-BE49-F238E27FC236}">
                <a16:creationId xmlns:a16="http://schemas.microsoft.com/office/drawing/2014/main" id="{E2BD4203-92DB-C041-BD9B-173BC25AE892}"/>
              </a:ext>
            </a:extLst>
          </p:cNvPr>
          <p:cNvCxnSpPr>
            <a:cxnSpLocks/>
            <a:stCxn id="20" idx="2"/>
            <a:endCxn id="67" idx="0"/>
          </p:cNvCxnSpPr>
          <p:nvPr/>
        </p:nvCxnSpPr>
        <p:spPr>
          <a:xfrm flipH="1">
            <a:off x="2469789" y="2748801"/>
            <a:ext cx="9509" cy="11404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箭頭接點 35">
            <a:extLst>
              <a:ext uri="{FF2B5EF4-FFF2-40B4-BE49-F238E27FC236}">
                <a16:creationId xmlns:a16="http://schemas.microsoft.com/office/drawing/2014/main" id="{A30274AB-A923-5E49-89F2-04D72FC8C3F9}"/>
              </a:ext>
            </a:extLst>
          </p:cNvPr>
          <p:cNvCxnSpPr>
            <a:cxnSpLocks/>
            <a:stCxn id="67" idx="2"/>
            <a:endCxn id="40" idx="0"/>
          </p:cNvCxnSpPr>
          <p:nvPr/>
        </p:nvCxnSpPr>
        <p:spPr>
          <a:xfrm>
            <a:off x="2469789" y="4197043"/>
            <a:ext cx="0" cy="3871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箭頭接點 35">
            <a:extLst>
              <a:ext uri="{FF2B5EF4-FFF2-40B4-BE49-F238E27FC236}">
                <a16:creationId xmlns:a16="http://schemas.microsoft.com/office/drawing/2014/main" id="{5B0DAB4C-AFE2-AC42-8A14-34E796C097FF}"/>
              </a:ext>
            </a:extLst>
          </p:cNvPr>
          <p:cNvCxnSpPr>
            <a:cxnSpLocks/>
            <a:stCxn id="40" idx="3"/>
            <a:endCxn id="69" idx="1"/>
          </p:cNvCxnSpPr>
          <p:nvPr/>
        </p:nvCxnSpPr>
        <p:spPr>
          <a:xfrm>
            <a:off x="3502861" y="4904889"/>
            <a:ext cx="885846" cy="37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2F8E8FC0-5380-9944-997F-BCF0B35FD712}"/>
              </a:ext>
            </a:extLst>
          </p:cNvPr>
          <p:cNvSpPr txBox="1"/>
          <p:nvPr/>
        </p:nvSpPr>
        <p:spPr>
          <a:xfrm>
            <a:off x="3399995" y="4582538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</a:t>
            </a: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311A54A2-57DC-E641-811C-64013D428DFE}"/>
              </a:ext>
            </a:extLst>
          </p:cNvPr>
          <p:cNvSpPr txBox="1"/>
          <p:nvPr/>
        </p:nvSpPr>
        <p:spPr>
          <a:xfrm>
            <a:off x="3911592" y="1776403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&gt;0</a:t>
            </a:r>
          </a:p>
        </p:txBody>
      </p:sp>
      <p:cxnSp>
        <p:nvCxnSpPr>
          <p:cNvPr id="94" name="直線箭頭接點 35">
            <a:extLst>
              <a:ext uri="{FF2B5EF4-FFF2-40B4-BE49-F238E27FC236}">
                <a16:creationId xmlns:a16="http://schemas.microsoft.com/office/drawing/2014/main" id="{EDC64CC5-8470-DE43-8DBC-7EB12DDD0649}"/>
              </a:ext>
            </a:extLst>
          </p:cNvPr>
          <p:cNvCxnSpPr>
            <a:cxnSpLocks/>
            <a:stCxn id="39" idx="3"/>
            <a:endCxn id="75" idx="1"/>
          </p:cNvCxnSpPr>
          <p:nvPr/>
        </p:nvCxnSpPr>
        <p:spPr>
          <a:xfrm flipV="1">
            <a:off x="5404208" y="1433244"/>
            <a:ext cx="500472" cy="6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D9DE0C75-99E4-A943-A926-000B5FF57DF8}"/>
              </a:ext>
            </a:extLst>
          </p:cNvPr>
          <p:cNvSpPr txBox="1"/>
          <p:nvPr/>
        </p:nvSpPr>
        <p:spPr>
          <a:xfrm>
            <a:off x="5309456" y="1141154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=0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52E0CE6B-B7C4-C046-BE7E-FFE9F3AF4486}"/>
              </a:ext>
            </a:extLst>
          </p:cNvPr>
          <p:cNvSpPr/>
          <p:nvPr/>
        </p:nvSpPr>
        <p:spPr>
          <a:xfrm>
            <a:off x="11211055" y="2544176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撿取開始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5C76DE61-8039-6B44-AD7A-C6085C6CD02A}"/>
              </a:ext>
            </a:extLst>
          </p:cNvPr>
          <p:cNvSpPr/>
          <p:nvPr/>
        </p:nvSpPr>
        <p:spPr>
          <a:xfrm>
            <a:off x="7312640" y="1886165"/>
            <a:ext cx="23391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訂單池給予新訂單至工作站</a:t>
            </a: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00E3D2B7-80F8-2B4C-95B4-68474827B323}"/>
              </a:ext>
            </a:extLst>
          </p:cNvPr>
          <p:cNvSpPr/>
          <p:nvPr/>
        </p:nvSpPr>
        <p:spPr>
          <a:xfrm>
            <a:off x="1304022" y="1492993"/>
            <a:ext cx="1170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setup</a:t>
            </a:r>
            <a:endParaRPr lang="zh-TW" altLang="en-US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7B32EEEF-407C-4240-890D-4506D48A536E}"/>
              </a:ext>
            </a:extLst>
          </p:cNvPr>
          <p:cNvSpPr/>
          <p:nvPr/>
        </p:nvSpPr>
        <p:spPr>
          <a:xfrm>
            <a:off x="3723313" y="2348730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訂單池還有訂單</a:t>
            </a:r>
            <a:endParaRPr lang="en-US" altLang="zh-TW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750810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186188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757393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redis_dict_set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redis_dict_set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key,value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key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目標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value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dict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傳入資訊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58375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﻿Redis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732475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011199"/>
              </p:ext>
            </p:extLst>
          </p:nvPr>
        </p:nvGraphicFramePr>
        <p:xfrm>
          <a:off x="162043" y="484898"/>
          <a:ext cx="12080689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480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redis_dict_all_keys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redis_dict_all_keys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all_keys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all_keys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全部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 id list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﻿Redis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619894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9E969A8-777C-DC41-9F67-688F03B7D8AA}"/>
              </a:ext>
            </a:extLst>
          </p:cNvPr>
          <p:cNvSpPr txBox="1"/>
          <p:nvPr/>
        </p:nvSpPr>
        <p:spPr>
          <a:xfrm>
            <a:off x="1605951" y="532734"/>
            <a:ext cx="1914892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訂單排序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order_sorting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710FC4B-1E23-4143-B412-3D7105F4EC6F}"/>
              </a:ext>
            </a:extLst>
          </p:cNvPr>
          <p:cNvSpPr txBox="1"/>
          <p:nvPr/>
        </p:nvSpPr>
        <p:spPr>
          <a:xfrm>
            <a:off x="1952085" y="28855"/>
            <a:ext cx="1222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訂單池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667BA7D-2D6C-EB4F-A19B-5FF94439A211}"/>
              </a:ext>
            </a:extLst>
          </p:cNvPr>
          <p:cNvSpPr txBox="1"/>
          <p:nvPr/>
        </p:nvSpPr>
        <p:spPr>
          <a:xfrm>
            <a:off x="2075136" y="1226829"/>
            <a:ext cx="976178" cy="461665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kumimoji="1" sz="12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zh-TW" altLang="en-US" dirty="0"/>
              <a:t>主序列</a:t>
            </a:r>
            <a:endParaRPr lang="en-US" altLang="zh-TW" dirty="0"/>
          </a:p>
          <a:p>
            <a:r>
              <a:rPr lang="zh-TW" altLang="en-US" dirty="0"/>
              <a:t>訂單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D1CD129-5457-724D-80E6-0547A787A9A6}"/>
              </a:ext>
            </a:extLst>
          </p:cNvPr>
          <p:cNvSpPr txBox="1"/>
          <p:nvPr/>
        </p:nvSpPr>
        <p:spPr>
          <a:xfrm>
            <a:off x="2853415" y="3290500"/>
            <a:ext cx="965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商品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3" name="肘形接點 12">
            <a:extLst>
              <a:ext uri="{FF2B5EF4-FFF2-40B4-BE49-F238E27FC236}">
                <a16:creationId xmlns:a16="http://schemas.microsoft.com/office/drawing/2014/main" id="{7F7BC8C7-BEBC-B542-813E-C829CCC68717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5400000">
            <a:off x="2449958" y="419294"/>
            <a:ext cx="226880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46F768A-9D59-B04F-B3A6-45AE03EE27D4}"/>
              </a:ext>
            </a:extLst>
          </p:cNvPr>
          <p:cNvSpPr txBox="1"/>
          <p:nvPr/>
        </p:nvSpPr>
        <p:spPr>
          <a:xfrm>
            <a:off x="396882" y="2615841"/>
            <a:ext cx="1087379" cy="1015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工作生成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(workstation)</a:t>
            </a:r>
            <a:endParaRPr kumimoji="1" lang="en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workstation_newwork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14B4421-CAAA-8647-B053-4BC562A42C53}"/>
              </a:ext>
            </a:extLst>
          </p:cNvPr>
          <p:cNvSpPr txBox="1"/>
          <p:nvPr/>
        </p:nvSpPr>
        <p:spPr>
          <a:xfrm>
            <a:off x="6544047" y="3201662"/>
            <a:ext cx="1705510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計算撿取選擇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calc_job_cost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3" name="直線箭頭接點 32">
            <a:extLst>
              <a:ext uri="{FF2B5EF4-FFF2-40B4-BE49-F238E27FC236}">
                <a16:creationId xmlns:a16="http://schemas.microsoft.com/office/drawing/2014/main" id="{A13229AF-7CBB-5244-9EEF-86D28244B50D}"/>
              </a:ext>
            </a:extLst>
          </p:cNvPr>
          <p:cNvCxnSpPr>
            <a:cxnSpLocks/>
            <a:stCxn id="47" idx="3"/>
            <a:endCxn id="28" idx="1"/>
          </p:cNvCxnSpPr>
          <p:nvPr/>
        </p:nvCxnSpPr>
        <p:spPr>
          <a:xfrm>
            <a:off x="5991795" y="3430551"/>
            <a:ext cx="552252" cy="19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DFEC8C76-0AF1-714A-82B5-7F7A5FF3BD79}"/>
              </a:ext>
            </a:extLst>
          </p:cNvPr>
          <p:cNvSpPr txBox="1"/>
          <p:nvPr/>
        </p:nvSpPr>
        <p:spPr>
          <a:xfrm>
            <a:off x="8856317" y="3107384"/>
            <a:ext cx="2632752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(workstation)</a:t>
            </a:r>
          </a:p>
          <a:p>
            <a:pPr algn="ctr"/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workstation_addpick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240270C8-7D26-7943-A2C8-A6AD82D3E54B}"/>
              </a:ext>
            </a:extLst>
          </p:cNvPr>
          <p:cNvCxnSpPr>
            <a:cxnSpLocks/>
            <a:stCxn id="28" idx="3"/>
            <a:endCxn id="35" idx="1"/>
          </p:cNvCxnSpPr>
          <p:nvPr/>
        </p:nvCxnSpPr>
        <p:spPr>
          <a:xfrm flipV="1">
            <a:off x="8249557" y="3430550"/>
            <a:ext cx="606760" cy="19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決策 46">
            <a:extLst>
              <a:ext uri="{FF2B5EF4-FFF2-40B4-BE49-F238E27FC236}">
                <a16:creationId xmlns:a16="http://schemas.microsoft.com/office/drawing/2014/main" id="{EF1BFFE1-DD15-4A49-9163-4A42A85A7AE0}"/>
              </a:ext>
            </a:extLst>
          </p:cNvPr>
          <p:cNvSpPr/>
          <p:nvPr/>
        </p:nvSpPr>
        <p:spPr>
          <a:xfrm>
            <a:off x="4211798" y="2771733"/>
            <a:ext cx="1779997" cy="131763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訂單內商品計算完成</a:t>
            </a:r>
          </a:p>
        </p:txBody>
      </p:sp>
      <p:cxnSp>
        <p:nvCxnSpPr>
          <p:cNvPr id="49" name="直線箭頭接點 48">
            <a:extLst>
              <a:ext uri="{FF2B5EF4-FFF2-40B4-BE49-F238E27FC236}">
                <a16:creationId xmlns:a16="http://schemas.microsoft.com/office/drawing/2014/main" id="{C03541F2-AF1D-D64A-885E-07298D4F8E21}"/>
              </a:ext>
            </a:extLst>
          </p:cNvPr>
          <p:cNvCxnSpPr>
            <a:cxnSpLocks/>
            <a:stCxn id="7" idx="3"/>
            <a:endCxn id="47" idx="1"/>
          </p:cNvCxnSpPr>
          <p:nvPr/>
        </p:nvCxnSpPr>
        <p:spPr>
          <a:xfrm>
            <a:off x="3819187" y="3429000"/>
            <a:ext cx="392611" cy="1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接點 52">
            <a:extLst>
              <a:ext uri="{FF2B5EF4-FFF2-40B4-BE49-F238E27FC236}">
                <a16:creationId xmlns:a16="http://schemas.microsoft.com/office/drawing/2014/main" id="{591115FB-F036-5643-9670-251D09F365FD}"/>
              </a:ext>
            </a:extLst>
          </p:cNvPr>
          <p:cNvCxnSpPr>
            <a:cxnSpLocks/>
            <a:stCxn id="35" idx="0"/>
            <a:endCxn id="7" idx="0"/>
          </p:cNvCxnSpPr>
          <p:nvPr/>
        </p:nvCxnSpPr>
        <p:spPr>
          <a:xfrm rot="16200000" flipH="1" flipV="1">
            <a:off x="6662939" y="-219254"/>
            <a:ext cx="183116" cy="6836392"/>
          </a:xfrm>
          <a:prstGeom prst="bentConnector3">
            <a:avLst>
              <a:gd name="adj1" fmla="val -22764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B342027C-09CE-1840-AF76-E620DE2B0E90}"/>
              </a:ext>
            </a:extLst>
          </p:cNvPr>
          <p:cNvSpPr txBox="1"/>
          <p:nvPr/>
        </p:nvSpPr>
        <p:spPr>
          <a:xfrm>
            <a:off x="3864742" y="4821883"/>
            <a:ext cx="247411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prodcut,container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container_waiting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59" name="直線箭頭接點 58">
            <a:extLst>
              <a:ext uri="{FF2B5EF4-FFF2-40B4-BE49-F238E27FC236}">
                <a16:creationId xmlns:a16="http://schemas.microsoft.com/office/drawing/2014/main" id="{685DA41F-BD9E-5843-8B1F-E7C98D4D6D2B}"/>
              </a:ext>
            </a:extLst>
          </p:cNvPr>
          <p:cNvCxnSpPr>
            <a:cxnSpLocks/>
            <a:stCxn id="47" idx="2"/>
            <a:endCxn id="58" idx="0"/>
          </p:cNvCxnSpPr>
          <p:nvPr/>
        </p:nvCxnSpPr>
        <p:spPr>
          <a:xfrm>
            <a:off x="5101797" y="4089368"/>
            <a:ext cx="0" cy="732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接點 62">
            <a:extLst>
              <a:ext uri="{FF2B5EF4-FFF2-40B4-BE49-F238E27FC236}">
                <a16:creationId xmlns:a16="http://schemas.microsoft.com/office/drawing/2014/main" id="{C9677FF2-C7DB-6642-9529-E5F58DE8FDAD}"/>
              </a:ext>
            </a:extLst>
          </p:cNvPr>
          <p:cNvCxnSpPr>
            <a:cxnSpLocks/>
            <a:stCxn id="58" idx="1"/>
            <a:endCxn id="6" idx="1"/>
          </p:cNvCxnSpPr>
          <p:nvPr/>
        </p:nvCxnSpPr>
        <p:spPr>
          <a:xfrm rot="10800000">
            <a:off x="2075136" y="1457663"/>
            <a:ext cx="1789606" cy="3687387"/>
          </a:xfrm>
          <a:prstGeom prst="bentConnector3">
            <a:avLst>
              <a:gd name="adj1" fmla="val 20219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接點 77">
            <a:extLst>
              <a:ext uri="{FF2B5EF4-FFF2-40B4-BE49-F238E27FC236}">
                <a16:creationId xmlns:a16="http://schemas.microsoft.com/office/drawing/2014/main" id="{1795D4E7-F881-994C-804C-E7A065D227FE}"/>
              </a:ext>
            </a:extLst>
          </p:cNvPr>
          <p:cNvCxnSpPr>
            <a:cxnSpLocks/>
            <a:stCxn id="47" idx="2"/>
            <a:endCxn id="81" idx="0"/>
          </p:cNvCxnSpPr>
          <p:nvPr/>
        </p:nvCxnSpPr>
        <p:spPr>
          <a:xfrm rot="16200000" flipH="1">
            <a:off x="6206066" y="2985099"/>
            <a:ext cx="722915" cy="293145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324D9599-5147-EF49-987A-3E4A036EC850}"/>
              </a:ext>
            </a:extLst>
          </p:cNvPr>
          <p:cNvSpPr txBox="1"/>
          <p:nvPr/>
        </p:nvSpPr>
        <p:spPr>
          <a:xfrm>
            <a:off x="6989112" y="4812283"/>
            <a:ext cx="2088274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Update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work</a:t>
            </a: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arms_pick_update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7" name="決策 96">
            <a:extLst>
              <a:ext uri="{FF2B5EF4-FFF2-40B4-BE49-F238E27FC236}">
                <a16:creationId xmlns:a16="http://schemas.microsoft.com/office/drawing/2014/main" id="{9AC97750-496C-7F45-929C-FCCA12E1969A}"/>
              </a:ext>
            </a:extLst>
          </p:cNvPr>
          <p:cNvSpPr/>
          <p:nvPr/>
        </p:nvSpPr>
        <p:spPr>
          <a:xfrm>
            <a:off x="9709072" y="4472630"/>
            <a:ext cx="1779997" cy="131763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 have work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99" name="肘形接點 98">
            <a:extLst>
              <a:ext uri="{FF2B5EF4-FFF2-40B4-BE49-F238E27FC236}">
                <a16:creationId xmlns:a16="http://schemas.microsoft.com/office/drawing/2014/main" id="{40AFC47F-5216-E742-A6CB-24B52837D139}"/>
              </a:ext>
            </a:extLst>
          </p:cNvPr>
          <p:cNvCxnSpPr>
            <a:stCxn id="97" idx="0"/>
            <a:endCxn id="97" idx="3"/>
          </p:cNvCxnSpPr>
          <p:nvPr/>
        </p:nvCxnSpPr>
        <p:spPr>
          <a:xfrm rot="16200000" flipH="1">
            <a:off x="10714661" y="4357040"/>
            <a:ext cx="658818" cy="889998"/>
          </a:xfrm>
          <a:prstGeom prst="bentConnector4">
            <a:avLst>
              <a:gd name="adj1" fmla="val -34699"/>
              <a:gd name="adj2" fmla="val 12568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E101C8FA-594B-8349-A9BB-ACE239E9E8A6}"/>
              </a:ext>
            </a:extLst>
          </p:cNvPr>
          <p:cNvSpPr txBox="1"/>
          <p:nvPr/>
        </p:nvSpPr>
        <p:spPr>
          <a:xfrm>
            <a:off x="10599071" y="4016151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1C0D4858-29E4-2A42-B57B-BB536E0A6DDC}"/>
              </a:ext>
            </a:extLst>
          </p:cNvPr>
          <p:cNvSpPr txBox="1"/>
          <p:nvPr/>
        </p:nvSpPr>
        <p:spPr>
          <a:xfrm>
            <a:off x="5879516" y="3119871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E84643D5-03C6-CC43-A17D-2B08A8DC8CF4}"/>
              </a:ext>
            </a:extLst>
          </p:cNvPr>
          <p:cNvSpPr txBox="1"/>
          <p:nvPr/>
        </p:nvSpPr>
        <p:spPr>
          <a:xfrm>
            <a:off x="4589869" y="4089367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B5FB21D5-1390-4A4B-A7C2-BBEA81249B88}"/>
              </a:ext>
            </a:extLst>
          </p:cNvPr>
          <p:cNvSpPr txBox="1"/>
          <p:nvPr/>
        </p:nvSpPr>
        <p:spPr>
          <a:xfrm>
            <a:off x="9791340" y="6156189"/>
            <a:ext cx="2312270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pick</a:t>
            </a:r>
          </a:p>
        </p:txBody>
      </p: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B54487E9-4841-F948-B5AA-6C2430435739}"/>
              </a:ext>
            </a:extLst>
          </p:cNvPr>
          <p:cNvSpPr txBox="1"/>
          <p:nvPr/>
        </p:nvSpPr>
        <p:spPr>
          <a:xfrm>
            <a:off x="9791340" y="5692746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28" name="直線箭頭接點 127">
            <a:extLst>
              <a:ext uri="{FF2B5EF4-FFF2-40B4-BE49-F238E27FC236}">
                <a16:creationId xmlns:a16="http://schemas.microsoft.com/office/drawing/2014/main" id="{1E3A672A-7647-BB4C-99C7-A532409945C1}"/>
              </a:ext>
            </a:extLst>
          </p:cNvPr>
          <p:cNvCxnSpPr>
            <a:cxnSpLocks/>
            <a:stCxn id="81" idx="3"/>
            <a:endCxn id="97" idx="1"/>
          </p:cNvCxnSpPr>
          <p:nvPr/>
        </p:nvCxnSpPr>
        <p:spPr>
          <a:xfrm flipV="1">
            <a:off x="9077386" y="5131448"/>
            <a:ext cx="631686" cy="4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矩形 171">
            <a:extLst>
              <a:ext uri="{FF2B5EF4-FFF2-40B4-BE49-F238E27FC236}">
                <a16:creationId xmlns:a16="http://schemas.microsoft.com/office/drawing/2014/main" id="{A7420F76-238B-AE49-95CE-EFF0F5CFD6AF}"/>
              </a:ext>
            </a:extLst>
          </p:cNvPr>
          <p:cNvSpPr/>
          <p:nvPr/>
        </p:nvSpPr>
        <p:spPr>
          <a:xfrm>
            <a:off x="395072" y="1655762"/>
            <a:ext cx="1087379" cy="646331"/>
          </a:xfrm>
          <a:prstGeom prst="rect">
            <a:avLst/>
          </a:prstGeom>
          <a:ln w="28575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工作站選擇</a:t>
            </a:r>
            <a:r>
              <a:rPr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assign</a:t>
            </a:r>
          </a:p>
        </p:txBody>
      </p:sp>
      <p:cxnSp>
        <p:nvCxnSpPr>
          <p:cNvPr id="175" name="直線箭頭接點 174">
            <a:extLst>
              <a:ext uri="{FF2B5EF4-FFF2-40B4-BE49-F238E27FC236}">
                <a16:creationId xmlns:a16="http://schemas.microsoft.com/office/drawing/2014/main" id="{E6068302-4AB0-7746-8EDA-1B0F68D17DA4}"/>
              </a:ext>
            </a:extLst>
          </p:cNvPr>
          <p:cNvCxnSpPr>
            <a:cxnSpLocks/>
            <a:stCxn id="172" idx="2"/>
            <a:endCxn id="21" idx="0"/>
          </p:cNvCxnSpPr>
          <p:nvPr/>
        </p:nvCxnSpPr>
        <p:spPr>
          <a:xfrm>
            <a:off x="938762" y="2302093"/>
            <a:ext cx="1810" cy="3137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文字方塊 194">
            <a:extLst>
              <a:ext uri="{FF2B5EF4-FFF2-40B4-BE49-F238E27FC236}">
                <a16:creationId xmlns:a16="http://schemas.microsoft.com/office/drawing/2014/main" id="{1CEDBEF9-9491-5A4B-95F8-5392F0F9583F}"/>
              </a:ext>
            </a:extLst>
          </p:cNvPr>
          <p:cNvSpPr txBox="1"/>
          <p:nvPr/>
        </p:nvSpPr>
        <p:spPr>
          <a:xfrm>
            <a:off x="3992715" y="934669"/>
            <a:ext cx="166183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工作站收到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  <a:endParaRPr kumimoji="1" lang="en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workstation_get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0" name="文字方塊 199">
            <a:extLst>
              <a:ext uri="{FF2B5EF4-FFF2-40B4-BE49-F238E27FC236}">
                <a16:creationId xmlns:a16="http://schemas.microsoft.com/office/drawing/2014/main" id="{BC29F928-700A-7C4B-9113-2297EA22E80D}"/>
              </a:ext>
            </a:extLst>
          </p:cNvPr>
          <p:cNvSpPr txBox="1"/>
          <p:nvPr/>
        </p:nvSpPr>
        <p:spPr>
          <a:xfrm>
            <a:off x="10117248" y="1596906"/>
            <a:ext cx="1853643" cy="830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</a:t>
            </a:r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工作完成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(workstation)</a:t>
            </a:r>
            <a:endParaRPr kumimoji="1" lang="en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workstation_workend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1" name="文字方塊 200">
            <a:extLst>
              <a:ext uri="{FF2B5EF4-FFF2-40B4-BE49-F238E27FC236}">
                <a16:creationId xmlns:a16="http://schemas.microsoft.com/office/drawing/2014/main" id="{57EC13E1-2230-3342-8D85-CE37520C63D3}"/>
              </a:ext>
            </a:extLst>
          </p:cNvPr>
          <p:cNvSpPr txBox="1"/>
          <p:nvPr/>
        </p:nvSpPr>
        <p:spPr>
          <a:xfrm>
            <a:off x="5957535" y="744639"/>
            <a:ext cx="2312269" cy="830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揀取商品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,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container)</a:t>
            </a:r>
            <a:endParaRPr kumimoji="1" lang="en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workstation_pick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02" name="直線箭頭接點 201">
            <a:extLst>
              <a:ext uri="{FF2B5EF4-FFF2-40B4-BE49-F238E27FC236}">
                <a16:creationId xmlns:a16="http://schemas.microsoft.com/office/drawing/2014/main" id="{E1750EC7-0D33-7E4E-BCAD-7C2AB22F5FEC}"/>
              </a:ext>
            </a:extLst>
          </p:cNvPr>
          <p:cNvCxnSpPr>
            <a:cxnSpLocks/>
            <a:stCxn id="195" idx="3"/>
            <a:endCxn id="201" idx="1"/>
          </p:cNvCxnSpPr>
          <p:nvPr/>
        </p:nvCxnSpPr>
        <p:spPr>
          <a:xfrm flipV="1">
            <a:off x="5654551" y="1160138"/>
            <a:ext cx="302984" cy="53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箭頭接點 204">
            <a:extLst>
              <a:ext uri="{FF2B5EF4-FFF2-40B4-BE49-F238E27FC236}">
                <a16:creationId xmlns:a16="http://schemas.microsoft.com/office/drawing/2014/main" id="{21E184CA-75E9-B444-8631-661691FB2C8D}"/>
              </a:ext>
            </a:extLst>
          </p:cNvPr>
          <p:cNvCxnSpPr>
            <a:cxnSpLocks/>
            <a:stCxn id="201" idx="3"/>
            <a:endCxn id="374" idx="1"/>
          </p:cNvCxnSpPr>
          <p:nvPr/>
        </p:nvCxnSpPr>
        <p:spPr>
          <a:xfrm flipV="1">
            <a:off x="8269804" y="1160137"/>
            <a:ext cx="53626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文字方塊 227">
            <a:extLst>
              <a:ext uri="{FF2B5EF4-FFF2-40B4-BE49-F238E27FC236}">
                <a16:creationId xmlns:a16="http://schemas.microsoft.com/office/drawing/2014/main" id="{A976D333-9306-4141-ACE5-0C24450D78E6}"/>
              </a:ext>
            </a:extLst>
          </p:cNvPr>
          <p:cNvSpPr txBox="1"/>
          <p:nvPr/>
        </p:nvSpPr>
        <p:spPr>
          <a:xfrm>
            <a:off x="2505383" y="5581815"/>
            <a:ext cx="166183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  <a:r>
              <a:rPr kumimoji="1" lang="zh-TW" altLang="en-US" sz="1200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存入倉庫</a:t>
            </a:r>
            <a:endParaRPr kumimoji="1" lang="en-US" altLang="zh-TW" sz="1200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arms_store_update</a:t>
            </a:r>
            <a:endParaRPr kumimoji="1" lang="en-US" altLang="zh-TW" sz="1200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40" name="文字方塊 239">
            <a:extLst>
              <a:ext uri="{FF2B5EF4-FFF2-40B4-BE49-F238E27FC236}">
                <a16:creationId xmlns:a16="http://schemas.microsoft.com/office/drawing/2014/main" id="{12418716-3DDD-774E-B839-CC4FDD47C3A4}"/>
              </a:ext>
            </a:extLst>
          </p:cNvPr>
          <p:cNvSpPr txBox="1"/>
          <p:nvPr/>
        </p:nvSpPr>
        <p:spPr>
          <a:xfrm>
            <a:off x="1605951" y="1966238"/>
            <a:ext cx="1914892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獲取資料庫資訊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</a:p>
          <a:p>
            <a:pPr algn="ctr"/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order_info_get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98" name="直線箭頭接點 297">
            <a:extLst>
              <a:ext uri="{FF2B5EF4-FFF2-40B4-BE49-F238E27FC236}">
                <a16:creationId xmlns:a16="http://schemas.microsoft.com/office/drawing/2014/main" id="{0AD7443A-806A-2B44-80F1-13B55DE67B4B}"/>
              </a:ext>
            </a:extLst>
          </p:cNvPr>
          <p:cNvCxnSpPr>
            <a:cxnSpLocks/>
            <a:stCxn id="6" idx="2"/>
            <a:endCxn id="240" idx="0"/>
          </p:cNvCxnSpPr>
          <p:nvPr/>
        </p:nvCxnSpPr>
        <p:spPr>
          <a:xfrm>
            <a:off x="2563225" y="1688494"/>
            <a:ext cx="172" cy="2777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箭頭接點 306">
            <a:extLst>
              <a:ext uri="{FF2B5EF4-FFF2-40B4-BE49-F238E27FC236}">
                <a16:creationId xmlns:a16="http://schemas.microsoft.com/office/drawing/2014/main" id="{855FA7AA-9E00-8B4A-AEFC-ED2EEC21976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563225" y="994399"/>
            <a:ext cx="172" cy="232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肘形接點 310">
            <a:extLst>
              <a:ext uri="{FF2B5EF4-FFF2-40B4-BE49-F238E27FC236}">
                <a16:creationId xmlns:a16="http://schemas.microsoft.com/office/drawing/2014/main" id="{B13814BC-4671-3942-84D5-82624D32CFDF}"/>
              </a:ext>
            </a:extLst>
          </p:cNvPr>
          <p:cNvCxnSpPr>
            <a:cxnSpLocks/>
            <a:endCxn id="7" idx="1"/>
          </p:cNvCxnSpPr>
          <p:nvPr/>
        </p:nvCxnSpPr>
        <p:spPr>
          <a:xfrm rot="16200000" flipH="1">
            <a:off x="2217226" y="2792811"/>
            <a:ext cx="1001096" cy="27128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肘形接點 313">
            <a:extLst>
              <a:ext uri="{FF2B5EF4-FFF2-40B4-BE49-F238E27FC236}">
                <a16:creationId xmlns:a16="http://schemas.microsoft.com/office/drawing/2014/main" id="{7FF4739C-6736-A148-A9FA-2131BA007CE8}"/>
              </a:ext>
            </a:extLst>
          </p:cNvPr>
          <p:cNvCxnSpPr>
            <a:cxnSpLocks/>
            <a:stCxn id="21" idx="3"/>
            <a:endCxn id="7" idx="1"/>
          </p:cNvCxnSpPr>
          <p:nvPr/>
        </p:nvCxnSpPr>
        <p:spPr>
          <a:xfrm>
            <a:off x="1484261" y="3123673"/>
            <a:ext cx="1369154" cy="30532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決策 373">
            <a:extLst>
              <a:ext uri="{FF2B5EF4-FFF2-40B4-BE49-F238E27FC236}">
                <a16:creationId xmlns:a16="http://schemas.microsoft.com/office/drawing/2014/main" id="{7899E225-F8D6-DD4E-A83B-9E0437CF1A11}"/>
              </a:ext>
            </a:extLst>
          </p:cNvPr>
          <p:cNvSpPr/>
          <p:nvPr/>
        </p:nvSpPr>
        <p:spPr>
          <a:xfrm>
            <a:off x="8806072" y="656019"/>
            <a:ext cx="1366621" cy="100823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訂單是否完成</a:t>
            </a:r>
          </a:p>
        </p:txBody>
      </p:sp>
      <p:cxnSp>
        <p:nvCxnSpPr>
          <p:cNvPr id="375" name="肘形接點 374">
            <a:extLst>
              <a:ext uri="{FF2B5EF4-FFF2-40B4-BE49-F238E27FC236}">
                <a16:creationId xmlns:a16="http://schemas.microsoft.com/office/drawing/2014/main" id="{4BD6A78D-3F58-FB48-AA6C-CD05AC896654}"/>
              </a:ext>
            </a:extLst>
          </p:cNvPr>
          <p:cNvCxnSpPr>
            <a:cxnSpLocks/>
            <a:stCxn id="374" idx="3"/>
            <a:endCxn id="374" idx="0"/>
          </p:cNvCxnSpPr>
          <p:nvPr/>
        </p:nvCxnSpPr>
        <p:spPr>
          <a:xfrm flipH="1" flipV="1">
            <a:off x="9489383" y="656019"/>
            <a:ext cx="683310" cy="504118"/>
          </a:xfrm>
          <a:prstGeom prst="bentConnector4">
            <a:avLst>
              <a:gd name="adj1" fmla="val -33455"/>
              <a:gd name="adj2" fmla="val 14534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文字方塊 380">
            <a:extLst>
              <a:ext uri="{FF2B5EF4-FFF2-40B4-BE49-F238E27FC236}">
                <a16:creationId xmlns:a16="http://schemas.microsoft.com/office/drawing/2014/main" id="{0DC08780-2680-D449-BBA2-F1C3EBC56A57}"/>
              </a:ext>
            </a:extLst>
          </p:cNvPr>
          <p:cNvSpPr txBox="1"/>
          <p:nvPr/>
        </p:nvSpPr>
        <p:spPr>
          <a:xfrm>
            <a:off x="9479758" y="124251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86" name="肘形接點 385">
            <a:extLst>
              <a:ext uri="{FF2B5EF4-FFF2-40B4-BE49-F238E27FC236}">
                <a16:creationId xmlns:a16="http://schemas.microsoft.com/office/drawing/2014/main" id="{6E58E9E1-3124-DD45-91C4-50F24ACDAEE2}"/>
              </a:ext>
            </a:extLst>
          </p:cNvPr>
          <p:cNvCxnSpPr>
            <a:cxnSpLocks/>
            <a:stCxn id="374" idx="2"/>
            <a:endCxn id="200" idx="1"/>
          </p:cNvCxnSpPr>
          <p:nvPr/>
        </p:nvCxnSpPr>
        <p:spPr>
          <a:xfrm rot="16200000" flipH="1">
            <a:off x="9629240" y="1524396"/>
            <a:ext cx="348151" cy="62786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文字方塊 388">
            <a:extLst>
              <a:ext uri="{FF2B5EF4-FFF2-40B4-BE49-F238E27FC236}">
                <a16:creationId xmlns:a16="http://schemas.microsoft.com/office/drawing/2014/main" id="{808B7081-5BB2-E546-8A9C-2DB2F719F9D7}"/>
              </a:ext>
            </a:extLst>
          </p:cNvPr>
          <p:cNvSpPr txBox="1"/>
          <p:nvPr/>
        </p:nvSpPr>
        <p:spPr>
          <a:xfrm>
            <a:off x="9040825" y="1667357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90" name="文字方塊 389">
            <a:extLst>
              <a:ext uri="{FF2B5EF4-FFF2-40B4-BE49-F238E27FC236}">
                <a16:creationId xmlns:a16="http://schemas.microsoft.com/office/drawing/2014/main" id="{C6633E5B-ED46-D042-B0CC-E3D6C03EBC03}"/>
              </a:ext>
            </a:extLst>
          </p:cNvPr>
          <p:cNvSpPr txBox="1"/>
          <p:nvPr/>
        </p:nvSpPr>
        <p:spPr>
          <a:xfrm>
            <a:off x="6755818" y="1922613"/>
            <a:ext cx="166183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  <a:r>
              <a:rPr kumimoji="1" lang="zh-TW" altLang="en-US" sz="1200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存入倉庫</a:t>
            </a:r>
            <a:endParaRPr kumimoji="1" lang="en-US" altLang="zh-TW" sz="1200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arms_store_update</a:t>
            </a:r>
            <a:endParaRPr kumimoji="1" lang="en-US" altLang="zh-TW" sz="1200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401" name="肘形接點 400">
            <a:extLst>
              <a:ext uri="{FF2B5EF4-FFF2-40B4-BE49-F238E27FC236}">
                <a16:creationId xmlns:a16="http://schemas.microsoft.com/office/drawing/2014/main" id="{1B4270C6-552C-BF4A-A64D-39C68603C196}"/>
              </a:ext>
            </a:extLst>
          </p:cNvPr>
          <p:cNvCxnSpPr>
            <a:cxnSpLocks/>
            <a:stCxn id="201" idx="2"/>
            <a:endCxn id="390" idx="0"/>
          </p:cNvCxnSpPr>
          <p:nvPr/>
        </p:nvCxnSpPr>
        <p:spPr>
          <a:xfrm rot="16200000" flipH="1">
            <a:off x="7176715" y="1512591"/>
            <a:ext cx="346977" cy="47306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文字方塊 403">
            <a:extLst>
              <a:ext uri="{FF2B5EF4-FFF2-40B4-BE49-F238E27FC236}">
                <a16:creationId xmlns:a16="http://schemas.microsoft.com/office/drawing/2014/main" id="{E35EBCE9-BCEE-244A-A096-F0275E339AC6}"/>
              </a:ext>
            </a:extLst>
          </p:cNvPr>
          <p:cNvSpPr txBox="1"/>
          <p:nvPr/>
        </p:nvSpPr>
        <p:spPr>
          <a:xfrm>
            <a:off x="1312739" y="5579864"/>
            <a:ext cx="549620" cy="461665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新貨補貨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405" name="直線箭頭接點 404">
            <a:extLst>
              <a:ext uri="{FF2B5EF4-FFF2-40B4-BE49-F238E27FC236}">
                <a16:creationId xmlns:a16="http://schemas.microsoft.com/office/drawing/2014/main" id="{93BD811E-F982-B14B-992E-5C8109CE1781}"/>
              </a:ext>
            </a:extLst>
          </p:cNvPr>
          <p:cNvCxnSpPr>
            <a:cxnSpLocks/>
            <a:stCxn id="404" idx="3"/>
            <a:endCxn id="228" idx="1"/>
          </p:cNvCxnSpPr>
          <p:nvPr/>
        </p:nvCxnSpPr>
        <p:spPr>
          <a:xfrm>
            <a:off x="1862359" y="5810697"/>
            <a:ext cx="643024" cy="19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決策 55">
            <a:extLst>
              <a:ext uri="{FF2B5EF4-FFF2-40B4-BE49-F238E27FC236}">
                <a16:creationId xmlns:a16="http://schemas.microsoft.com/office/drawing/2014/main" id="{8C1EE094-7012-FE4A-A7C2-D527A730D19F}"/>
              </a:ext>
            </a:extLst>
          </p:cNvPr>
          <p:cNvSpPr/>
          <p:nvPr/>
        </p:nvSpPr>
        <p:spPr>
          <a:xfrm>
            <a:off x="7158697" y="6146628"/>
            <a:ext cx="2266287" cy="66470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存或撿</a:t>
            </a:r>
            <a:endParaRPr kumimoji="1" lang="en-US" altLang="zh-TW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det_pick_put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4" name="直線箭頭接點 63">
            <a:extLst>
              <a:ext uri="{FF2B5EF4-FFF2-40B4-BE49-F238E27FC236}">
                <a16:creationId xmlns:a16="http://schemas.microsoft.com/office/drawing/2014/main" id="{5AF9734D-1811-1C45-BF6A-043AB149FBD5}"/>
              </a:ext>
            </a:extLst>
          </p:cNvPr>
          <p:cNvCxnSpPr>
            <a:cxnSpLocks/>
            <a:stCxn id="56" idx="3"/>
            <a:endCxn id="107" idx="1"/>
          </p:cNvCxnSpPr>
          <p:nvPr/>
        </p:nvCxnSpPr>
        <p:spPr>
          <a:xfrm>
            <a:off x="9424984" y="6478979"/>
            <a:ext cx="366356" cy="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A0F5B0D2-F14D-2349-B87B-6826D6327000}"/>
              </a:ext>
            </a:extLst>
          </p:cNvPr>
          <p:cNvSpPr txBox="1"/>
          <p:nvPr/>
        </p:nvSpPr>
        <p:spPr>
          <a:xfrm>
            <a:off x="3682210" y="6155814"/>
            <a:ext cx="231227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prodcut,storage,container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9" name="直線箭頭接點 68">
            <a:extLst>
              <a:ext uri="{FF2B5EF4-FFF2-40B4-BE49-F238E27FC236}">
                <a16:creationId xmlns:a16="http://schemas.microsoft.com/office/drawing/2014/main" id="{FE21300C-4539-D943-818F-064EFB782FC7}"/>
              </a:ext>
            </a:extLst>
          </p:cNvPr>
          <p:cNvCxnSpPr>
            <a:cxnSpLocks/>
            <a:stCxn id="56" idx="1"/>
            <a:endCxn id="68" idx="3"/>
          </p:cNvCxnSpPr>
          <p:nvPr/>
        </p:nvCxnSpPr>
        <p:spPr>
          <a:xfrm flipH="1">
            <a:off x="5994480" y="6478979"/>
            <a:ext cx="116421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接點 71">
            <a:extLst>
              <a:ext uri="{FF2B5EF4-FFF2-40B4-BE49-F238E27FC236}">
                <a16:creationId xmlns:a16="http://schemas.microsoft.com/office/drawing/2014/main" id="{BDDC4C37-EAA9-304F-BE4E-866DEE0A3FD4}"/>
              </a:ext>
            </a:extLst>
          </p:cNvPr>
          <p:cNvCxnSpPr>
            <a:cxnSpLocks/>
            <a:stCxn id="97" idx="2"/>
            <a:endCxn id="56" idx="0"/>
          </p:cNvCxnSpPr>
          <p:nvPr/>
        </p:nvCxnSpPr>
        <p:spPr>
          <a:xfrm rot="5400000">
            <a:off x="9267275" y="4814831"/>
            <a:ext cx="356363" cy="230723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526A20A8-A8AB-E144-8529-C7501DBCFC78}"/>
              </a:ext>
            </a:extLst>
          </p:cNvPr>
          <p:cNvSpPr/>
          <p:nvPr/>
        </p:nvSpPr>
        <p:spPr>
          <a:xfrm>
            <a:off x="9219851" y="6201981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撿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7262787D-6E78-1F4D-BE86-66F7C45CE735}"/>
              </a:ext>
            </a:extLst>
          </p:cNvPr>
          <p:cNvSpPr/>
          <p:nvPr/>
        </p:nvSpPr>
        <p:spPr>
          <a:xfrm>
            <a:off x="6787302" y="6155814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</a:t>
            </a: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A48AE709-B0C1-8B40-A3C2-9785479A0631}"/>
              </a:ext>
            </a:extLst>
          </p:cNvPr>
          <p:cNvSpPr txBox="1"/>
          <p:nvPr/>
        </p:nvSpPr>
        <p:spPr>
          <a:xfrm>
            <a:off x="4211798" y="394234"/>
            <a:ext cx="1222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82" name="直線箭頭接點 81">
            <a:extLst>
              <a:ext uri="{FF2B5EF4-FFF2-40B4-BE49-F238E27FC236}">
                <a16:creationId xmlns:a16="http://schemas.microsoft.com/office/drawing/2014/main" id="{CAB926FB-69C6-3340-A0E8-F8941B730F6B}"/>
              </a:ext>
            </a:extLst>
          </p:cNvPr>
          <p:cNvCxnSpPr>
            <a:cxnSpLocks/>
            <a:stCxn id="77" idx="2"/>
            <a:endCxn id="195" idx="0"/>
          </p:cNvCxnSpPr>
          <p:nvPr/>
        </p:nvCxnSpPr>
        <p:spPr>
          <a:xfrm>
            <a:off x="4823111" y="671233"/>
            <a:ext cx="522" cy="263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接點 59">
            <a:extLst>
              <a:ext uri="{FF2B5EF4-FFF2-40B4-BE49-F238E27FC236}">
                <a16:creationId xmlns:a16="http://schemas.microsoft.com/office/drawing/2014/main" id="{8743609D-9025-124F-8A0B-B0793FDAFEC4}"/>
              </a:ext>
            </a:extLst>
          </p:cNvPr>
          <p:cNvCxnSpPr>
            <a:cxnSpLocks/>
            <a:stCxn id="228" idx="3"/>
            <a:endCxn id="97" idx="1"/>
          </p:cNvCxnSpPr>
          <p:nvPr/>
        </p:nvCxnSpPr>
        <p:spPr>
          <a:xfrm flipV="1">
            <a:off x="4167219" y="5131448"/>
            <a:ext cx="5541853" cy="681200"/>
          </a:xfrm>
          <a:prstGeom prst="bentConnector3">
            <a:avLst>
              <a:gd name="adj1" fmla="val 9319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02616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F69B746-5403-1B4C-BC49-565F23D35AB3}"/>
              </a:ext>
            </a:extLst>
          </p:cNvPr>
          <p:cNvSpPr txBox="1"/>
          <p:nvPr/>
        </p:nvSpPr>
        <p:spPr>
          <a:xfrm>
            <a:off x="4740060" y="2338439"/>
            <a:ext cx="1914892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00A29E2-2CE4-8746-9135-5FEF86CCBB9F}"/>
              </a:ext>
            </a:extLst>
          </p:cNvPr>
          <p:cNvSpPr txBox="1"/>
          <p:nvPr/>
        </p:nvSpPr>
        <p:spPr>
          <a:xfrm>
            <a:off x="4740059" y="2957435"/>
            <a:ext cx="1914892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訂單排序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order_sorting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DA151AC-62E0-7147-AF07-C4FD531A5A86}"/>
              </a:ext>
            </a:extLst>
          </p:cNvPr>
          <p:cNvSpPr txBox="1"/>
          <p:nvPr/>
        </p:nvSpPr>
        <p:spPr>
          <a:xfrm>
            <a:off x="4740059" y="4130965"/>
            <a:ext cx="1914892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獲取機器手臂內商品的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container_id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arm_product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3FF2CAE-A048-4041-8041-D237FDA43866}"/>
              </a:ext>
            </a:extLst>
          </p:cNvPr>
          <p:cNvSpPr txBox="1"/>
          <p:nvPr/>
        </p:nvSpPr>
        <p:spPr>
          <a:xfrm>
            <a:off x="4740059" y="5119293"/>
            <a:ext cx="1914892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prodcut,container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container_waiting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C3D03851-F740-CD4D-B561-AEAB9F323D9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697505" y="2615438"/>
            <a:ext cx="1" cy="3419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9831770B-98F0-9F48-B1CA-3CB0CE6B969C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697505" y="3419100"/>
            <a:ext cx="0" cy="711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B92C92CE-968C-6F48-9A78-BF2089EBA923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5697505" y="4777296"/>
            <a:ext cx="0" cy="3419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7BA2EBE-B702-0F4A-8BBA-EDDB76A787A6}"/>
              </a:ext>
            </a:extLst>
          </p:cNvPr>
          <p:cNvSpPr txBox="1"/>
          <p:nvPr/>
        </p:nvSpPr>
        <p:spPr>
          <a:xfrm>
            <a:off x="4045072" y="3622597"/>
            <a:ext cx="1658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for product in order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2" name="肘形接點 21">
            <a:extLst>
              <a:ext uri="{FF2B5EF4-FFF2-40B4-BE49-F238E27FC236}">
                <a16:creationId xmlns:a16="http://schemas.microsoft.com/office/drawing/2014/main" id="{5203749A-4C35-8E4C-8873-679BF7745F85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rot="5400000" flipH="1">
            <a:off x="4880175" y="4948295"/>
            <a:ext cx="1634659" cy="12700"/>
          </a:xfrm>
          <a:prstGeom prst="bentConnector5">
            <a:avLst>
              <a:gd name="adj1" fmla="val -13985"/>
              <a:gd name="adj2" fmla="val 12493984"/>
              <a:gd name="adj3" fmla="val 11398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9CB5527-8231-4740-A3DB-467FBFD1C045}"/>
              </a:ext>
            </a:extLst>
          </p:cNvPr>
          <p:cNvSpPr txBox="1"/>
          <p:nvPr/>
        </p:nvSpPr>
        <p:spPr>
          <a:xfrm>
            <a:off x="6989111" y="5119292"/>
            <a:ext cx="2088274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Update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work</a:t>
            </a: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﻿﻿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redis_data_update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7" name="肘形接點 26">
            <a:extLst>
              <a:ext uri="{FF2B5EF4-FFF2-40B4-BE49-F238E27FC236}">
                <a16:creationId xmlns:a16="http://schemas.microsoft.com/office/drawing/2014/main" id="{3E22D9B6-B2E2-9044-8A35-86CC81567299}"/>
              </a:ext>
            </a:extLst>
          </p:cNvPr>
          <p:cNvCxnSpPr>
            <a:cxnSpLocks/>
            <a:stCxn id="7" idx="2"/>
            <a:endCxn id="26" idx="0"/>
          </p:cNvCxnSpPr>
          <p:nvPr/>
        </p:nvCxnSpPr>
        <p:spPr>
          <a:xfrm rot="16200000" flipH="1">
            <a:off x="6694378" y="3780422"/>
            <a:ext cx="341996" cy="233574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74D3676-BF3D-8A4A-AD6C-10809F5EEC8E}"/>
              </a:ext>
            </a:extLst>
          </p:cNvPr>
          <p:cNvSpPr txBox="1"/>
          <p:nvPr/>
        </p:nvSpPr>
        <p:spPr>
          <a:xfrm>
            <a:off x="5079841" y="841743"/>
            <a:ext cx="1222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訂單池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8F1CB0F-1D31-7F4D-874C-69CC928183E3}"/>
              </a:ext>
            </a:extLst>
          </p:cNvPr>
          <p:cNvSpPr txBox="1"/>
          <p:nvPr/>
        </p:nvSpPr>
        <p:spPr>
          <a:xfrm>
            <a:off x="2063151" y="2338439"/>
            <a:ext cx="1914892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F31C3FA-87A2-8C4A-9B74-334EE969ECE1}"/>
              </a:ext>
            </a:extLst>
          </p:cNvPr>
          <p:cNvSpPr txBox="1"/>
          <p:nvPr/>
        </p:nvSpPr>
        <p:spPr>
          <a:xfrm>
            <a:off x="7712225" y="2338438"/>
            <a:ext cx="1914892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9" name="肘形接點 18">
            <a:extLst>
              <a:ext uri="{FF2B5EF4-FFF2-40B4-BE49-F238E27FC236}">
                <a16:creationId xmlns:a16="http://schemas.microsoft.com/office/drawing/2014/main" id="{58075E33-F829-124E-AC47-42F7B7C4B305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5400000">
            <a:off x="3746028" y="393312"/>
            <a:ext cx="1219697" cy="267055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接點 22">
            <a:extLst>
              <a:ext uri="{FF2B5EF4-FFF2-40B4-BE49-F238E27FC236}">
                <a16:creationId xmlns:a16="http://schemas.microsoft.com/office/drawing/2014/main" id="{15CC1B72-C8A6-9345-92CB-A9DF14391E4B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rot="16200000" flipH="1">
            <a:off x="6570564" y="239331"/>
            <a:ext cx="1219696" cy="297851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箭頭接點 24">
            <a:extLst>
              <a:ext uri="{FF2B5EF4-FFF2-40B4-BE49-F238E27FC236}">
                <a16:creationId xmlns:a16="http://schemas.microsoft.com/office/drawing/2014/main" id="{5094C54D-EEB0-C046-A717-3E73416F4941}"/>
              </a:ext>
            </a:extLst>
          </p:cNvPr>
          <p:cNvCxnSpPr>
            <a:cxnSpLocks/>
            <a:stCxn id="13" idx="2"/>
            <a:endCxn id="4" idx="0"/>
          </p:cNvCxnSpPr>
          <p:nvPr/>
        </p:nvCxnSpPr>
        <p:spPr>
          <a:xfrm>
            <a:off x="5691154" y="1118742"/>
            <a:ext cx="6352" cy="12196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4DEAE43E-94E7-5941-B6FB-219D19F3FC87}"/>
              </a:ext>
            </a:extLst>
          </p:cNvPr>
          <p:cNvSpPr/>
          <p:nvPr/>
        </p:nvSpPr>
        <p:spPr>
          <a:xfrm>
            <a:off x="279294" y="100442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事件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806E1B8-C490-2341-8A82-F2B80D3DD24B}"/>
              </a:ext>
            </a:extLst>
          </p:cNvPr>
          <p:cNvSpPr/>
          <p:nvPr/>
        </p:nvSpPr>
        <p:spPr>
          <a:xfrm>
            <a:off x="1307876" y="104998"/>
            <a:ext cx="10445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大量訂單從訂單池來 分單給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選擇哪個商品來自哪個位置 更改</a:t>
            </a:r>
            <a:r>
              <a:rPr kumimoji="1"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db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container 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改狀態並等待</a:t>
            </a:r>
          </a:p>
        </p:txBody>
      </p:sp>
    </p:spTree>
    <p:extLst>
      <p:ext uri="{BB962C8B-B14F-4D97-AF65-F5344CB8AC3E}">
        <p14:creationId xmlns:p14="http://schemas.microsoft.com/office/powerpoint/2010/main" val="254763492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4DEAE43E-94E7-5941-B6FB-219D19F3FC87}"/>
              </a:ext>
            </a:extLst>
          </p:cNvPr>
          <p:cNvSpPr/>
          <p:nvPr/>
        </p:nvSpPr>
        <p:spPr>
          <a:xfrm>
            <a:off x="279294" y="100442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事件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806E1B8-C490-2341-8A82-F2B80D3DD24B}"/>
              </a:ext>
            </a:extLst>
          </p:cNvPr>
          <p:cNvSpPr/>
          <p:nvPr/>
        </p:nvSpPr>
        <p:spPr>
          <a:xfrm>
            <a:off x="1307876" y="104998"/>
            <a:ext cx="10445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dirty="0"/>
              <a:t>Container</a:t>
            </a:r>
            <a:r>
              <a:rPr kumimoji="1" lang="zh-TW" altLang="en-US" dirty="0"/>
              <a:t>等待被撿 各手臂工作內容存在</a:t>
            </a:r>
            <a:r>
              <a:rPr kumimoji="1" lang="en-US" altLang="zh-TW" dirty="0" err="1"/>
              <a:t>redis</a:t>
            </a:r>
            <a:r>
              <a:rPr kumimoji="1" lang="en-US" altLang="zh-TW" dirty="0"/>
              <a:t> </a:t>
            </a:r>
            <a:r>
              <a:rPr kumimoji="1" lang="zh-TW" altLang="en-US" dirty="0"/>
              <a:t>撈取</a:t>
            </a:r>
            <a:r>
              <a:rPr kumimoji="1" lang="en-US" altLang="zh-TW" dirty="0" err="1"/>
              <a:t>redis</a:t>
            </a:r>
            <a:r>
              <a:rPr kumimoji="1" lang="zh-TW" altLang="en-US" dirty="0"/>
              <a:t> 內資訊</a:t>
            </a:r>
            <a:r>
              <a:rPr kumimoji="1" lang="en-US" altLang="zh-TW" dirty="0"/>
              <a:t> </a:t>
            </a:r>
            <a:r>
              <a:rPr kumimoji="1" lang="zh-TW" altLang="en-US" dirty="0"/>
              <a:t>並執行撿或存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F7D5FF9-0530-984D-9851-201C686AE33D}"/>
              </a:ext>
            </a:extLst>
          </p:cNvPr>
          <p:cNvSpPr txBox="1"/>
          <p:nvPr/>
        </p:nvSpPr>
        <p:spPr>
          <a:xfrm>
            <a:off x="7167805" y="2773859"/>
            <a:ext cx="2312270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pick</a:t>
            </a:r>
          </a:p>
        </p:txBody>
      </p:sp>
      <p:sp>
        <p:nvSpPr>
          <p:cNvPr id="33" name="決策 32">
            <a:extLst>
              <a:ext uri="{FF2B5EF4-FFF2-40B4-BE49-F238E27FC236}">
                <a16:creationId xmlns:a16="http://schemas.microsoft.com/office/drawing/2014/main" id="{48BE69DD-513E-084A-A359-14B2FCCA7A22}"/>
              </a:ext>
            </a:extLst>
          </p:cNvPr>
          <p:cNvSpPr/>
          <p:nvPr/>
        </p:nvSpPr>
        <p:spPr>
          <a:xfrm>
            <a:off x="4535162" y="2764298"/>
            <a:ext cx="2266287" cy="66470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存或撿</a:t>
            </a:r>
            <a:endParaRPr kumimoji="1" lang="en-US" altLang="zh-TW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det_pick_put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4" name="直線箭頭接點 33">
            <a:extLst>
              <a:ext uri="{FF2B5EF4-FFF2-40B4-BE49-F238E27FC236}">
                <a16:creationId xmlns:a16="http://schemas.microsoft.com/office/drawing/2014/main" id="{6BDCE0C1-06AB-E14F-B30D-61CA50D3184F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>
            <a:off x="6801449" y="3096649"/>
            <a:ext cx="366356" cy="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EEF3CD13-8C86-C14A-8222-4860DE5FA3E8}"/>
              </a:ext>
            </a:extLst>
          </p:cNvPr>
          <p:cNvSpPr txBox="1"/>
          <p:nvPr/>
        </p:nvSpPr>
        <p:spPr>
          <a:xfrm>
            <a:off x="1058675" y="2773484"/>
            <a:ext cx="231227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prodcut,storage,container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EA6618A8-AE98-1445-991E-861269E3415F}"/>
              </a:ext>
            </a:extLst>
          </p:cNvPr>
          <p:cNvCxnSpPr>
            <a:cxnSpLocks/>
            <a:stCxn id="33" idx="1"/>
            <a:endCxn id="35" idx="3"/>
          </p:cNvCxnSpPr>
          <p:nvPr/>
        </p:nvCxnSpPr>
        <p:spPr>
          <a:xfrm flipH="1">
            <a:off x="3370945" y="3096649"/>
            <a:ext cx="116421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17281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4DEAE43E-94E7-5941-B6FB-219D19F3FC87}"/>
              </a:ext>
            </a:extLst>
          </p:cNvPr>
          <p:cNvSpPr/>
          <p:nvPr/>
        </p:nvSpPr>
        <p:spPr>
          <a:xfrm>
            <a:off x="279294" y="100442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事件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806E1B8-C490-2341-8A82-F2B80D3DD24B}"/>
              </a:ext>
            </a:extLst>
          </p:cNvPr>
          <p:cNvSpPr/>
          <p:nvPr/>
        </p:nvSpPr>
        <p:spPr>
          <a:xfrm>
            <a:off x="1307876" y="104998"/>
            <a:ext cx="10445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dirty="0"/>
              <a:t>Container</a:t>
            </a:r>
            <a:r>
              <a:rPr kumimoji="1" lang="zh-TW" altLang="en-US" dirty="0"/>
              <a:t>等待被撿 各手臂工作內容存在</a:t>
            </a:r>
            <a:r>
              <a:rPr kumimoji="1" lang="en-US" altLang="zh-TW" dirty="0" err="1"/>
              <a:t>redis</a:t>
            </a:r>
            <a:r>
              <a:rPr kumimoji="1" lang="en-US" altLang="zh-TW" dirty="0"/>
              <a:t> </a:t>
            </a:r>
            <a:r>
              <a:rPr kumimoji="1" lang="zh-TW" altLang="en-US" dirty="0"/>
              <a:t>撈取</a:t>
            </a:r>
            <a:r>
              <a:rPr kumimoji="1" lang="en-US" altLang="zh-TW" dirty="0" err="1"/>
              <a:t>redis</a:t>
            </a:r>
            <a:r>
              <a:rPr kumimoji="1" lang="zh-TW" altLang="en-US" dirty="0"/>
              <a:t> 內資訊</a:t>
            </a:r>
            <a:r>
              <a:rPr kumimoji="1" lang="en-US" altLang="zh-TW" dirty="0"/>
              <a:t> </a:t>
            </a:r>
            <a:r>
              <a:rPr kumimoji="1" lang="zh-TW" altLang="en-US" dirty="0"/>
              <a:t>並執行撿或存</a:t>
            </a:r>
          </a:p>
        </p:txBody>
      </p:sp>
      <p:sp>
        <p:nvSpPr>
          <p:cNvPr id="24" name="決策 23">
            <a:extLst>
              <a:ext uri="{FF2B5EF4-FFF2-40B4-BE49-F238E27FC236}">
                <a16:creationId xmlns:a16="http://schemas.microsoft.com/office/drawing/2014/main" id="{3FCA4C44-3C4A-784B-A9A3-1DEE17B35322}"/>
              </a:ext>
            </a:extLst>
          </p:cNvPr>
          <p:cNvSpPr/>
          <p:nvPr/>
        </p:nvSpPr>
        <p:spPr>
          <a:xfrm>
            <a:off x="3645163" y="2223076"/>
            <a:ext cx="1779997" cy="131763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 have work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F7D5FF9-0530-984D-9851-201C686AE33D}"/>
              </a:ext>
            </a:extLst>
          </p:cNvPr>
          <p:cNvSpPr txBox="1"/>
          <p:nvPr/>
        </p:nvSpPr>
        <p:spPr>
          <a:xfrm>
            <a:off x="7167805" y="4348659"/>
            <a:ext cx="2312270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pick</a:t>
            </a:r>
          </a:p>
        </p:txBody>
      </p:sp>
      <p:sp>
        <p:nvSpPr>
          <p:cNvPr id="33" name="決策 32">
            <a:extLst>
              <a:ext uri="{FF2B5EF4-FFF2-40B4-BE49-F238E27FC236}">
                <a16:creationId xmlns:a16="http://schemas.microsoft.com/office/drawing/2014/main" id="{48BE69DD-513E-084A-A359-14B2FCCA7A22}"/>
              </a:ext>
            </a:extLst>
          </p:cNvPr>
          <p:cNvSpPr/>
          <p:nvPr/>
        </p:nvSpPr>
        <p:spPr>
          <a:xfrm>
            <a:off x="4535162" y="4339098"/>
            <a:ext cx="2266287" cy="66470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存或撿</a:t>
            </a:r>
            <a:endParaRPr kumimoji="1" lang="en-US" altLang="zh-TW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det_pick_put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4" name="直線箭頭接點 33">
            <a:extLst>
              <a:ext uri="{FF2B5EF4-FFF2-40B4-BE49-F238E27FC236}">
                <a16:creationId xmlns:a16="http://schemas.microsoft.com/office/drawing/2014/main" id="{6BDCE0C1-06AB-E14F-B30D-61CA50D3184F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>
            <a:off x="6801449" y="4671449"/>
            <a:ext cx="366356" cy="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EEF3CD13-8C86-C14A-8222-4860DE5FA3E8}"/>
              </a:ext>
            </a:extLst>
          </p:cNvPr>
          <p:cNvSpPr txBox="1"/>
          <p:nvPr/>
        </p:nvSpPr>
        <p:spPr>
          <a:xfrm>
            <a:off x="1058675" y="4348284"/>
            <a:ext cx="231227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prodcut,storage,container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EA6618A8-AE98-1445-991E-861269E3415F}"/>
              </a:ext>
            </a:extLst>
          </p:cNvPr>
          <p:cNvCxnSpPr>
            <a:cxnSpLocks/>
            <a:stCxn id="33" idx="1"/>
            <a:endCxn id="35" idx="3"/>
          </p:cNvCxnSpPr>
          <p:nvPr/>
        </p:nvCxnSpPr>
        <p:spPr>
          <a:xfrm flipH="1">
            <a:off x="3370945" y="4671449"/>
            <a:ext cx="116421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接點 36">
            <a:extLst>
              <a:ext uri="{FF2B5EF4-FFF2-40B4-BE49-F238E27FC236}">
                <a16:creationId xmlns:a16="http://schemas.microsoft.com/office/drawing/2014/main" id="{DEA0528B-38B8-4948-A3C2-144FBB1B5719}"/>
              </a:ext>
            </a:extLst>
          </p:cNvPr>
          <p:cNvCxnSpPr>
            <a:cxnSpLocks/>
            <a:stCxn id="24" idx="2"/>
            <a:endCxn id="33" idx="0"/>
          </p:cNvCxnSpPr>
          <p:nvPr/>
        </p:nvCxnSpPr>
        <p:spPr>
          <a:xfrm rot="16200000" flipH="1">
            <a:off x="4702541" y="3373332"/>
            <a:ext cx="798387" cy="113314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617BFC20-AB62-C343-9E02-6F527D2D5C74}"/>
              </a:ext>
            </a:extLst>
          </p:cNvPr>
          <p:cNvSpPr txBox="1"/>
          <p:nvPr/>
        </p:nvSpPr>
        <p:spPr>
          <a:xfrm>
            <a:off x="4733295" y="3698438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C88617D-CB88-41D3-933C-89D353509EA6}"/>
              </a:ext>
            </a:extLst>
          </p:cNvPr>
          <p:cNvSpPr txBox="1"/>
          <p:nvPr/>
        </p:nvSpPr>
        <p:spPr>
          <a:xfrm>
            <a:off x="3379027" y="1011376"/>
            <a:ext cx="2312270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Waiting for 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6" name="直線箭頭接點 35">
            <a:extLst>
              <a:ext uri="{FF2B5EF4-FFF2-40B4-BE49-F238E27FC236}">
                <a16:creationId xmlns:a16="http://schemas.microsoft.com/office/drawing/2014/main" id="{6F432868-C86D-471F-899B-5E3C02782213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>
          <a:xfrm>
            <a:off x="4535162" y="1288375"/>
            <a:ext cx="0" cy="9347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126271FE-5B80-4713-93EA-AC81F6E2B863}"/>
              </a:ext>
            </a:extLst>
          </p:cNvPr>
          <p:cNvSpPr txBox="1"/>
          <p:nvPr/>
        </p:nvSpPr>
        <p:spPr>
          <a:xfrm>
            <a:off x="4344189" y="1621835"/>
            <a:ext cx="1538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Input arm_id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640623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4DEAE43E-94E7-5941-B6FB-219D19F3FC87}"/>
              </a:ext>
            </a:extLst>
          </p:cNvPr>
          <p:cNvSpPr/>
          <p:nvPr/>
        </p:nvSpPr>
        <p:spPr>
          <a:xfrm>
            <a:off x="279294" y="100442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事件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806E1B8-C490-2341-8A82-F2B80D3DD24B}"/>
              </a:ext>
            </a:extLst>
          </p:cNvPr>
          <p:cNvSpPr/>
          <p:nvPr/>
        </p:nvSpPr>
        <p:spPr>
          <a:xfrm>
            <a:off x="1307876" y="104998"/>
            <a:ext cx="10445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dirty="0"/>
              <a:t>Container</a:t>
            </a:r>
            <a:r>
              <a:rPr kumimoji="1" lang="zh-TW" altLang="en-US" dirty="0"/>
              <a:t>進到工作站 工作站揀取商品 </a:t>
            </a:r>
            <a:r>
              <a:rPr kumimoji="1" lang="en-US" altLang="zh-TW" dirty="0"/>
              <a:t>container </a:t>
            </a:r>
            <a:r>
              <a:rPr kumimoji="1" lang="zh-TW" altLang="en-US" dirty="0"/>
              <a:t>放回倉庫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7318EB8-E9CF-914A-82FE-E13F604585E4}"/>
              </a:ext>
            </a:extLst>
          </p:cNvPr>
          <p:cNvSpPr txBox="1"/>
          <p:nvPr/>
        </p:nvSpPr>
        <p:spPr>
          <a:xfrm>
            <a:off x="1393353" y="1935766"/>
            <a:ext cx="166183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工作站收到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  <a:endParaRPr kumimoji="1" lang="en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workstation_get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C27C1A1-9019-D849-A299-F98E8AF1728D}"/>
              </a:ext>
            </a:extLst>
          </p:cNvPr>
          <p:cNvSpPr txBox="1"/>
          <p:nvPr/>
        </p:nvSpPr>
        <p:spPr>
          <a:xfrm>
            <a:off x="7517886" y="2598003"/>
            <a:ext cx="1853643" cy="830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</a:t>
            </a:r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工作完成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(workstation)</a:t>
            </a:r>
            <a:endParaRPr kumimoji="1" lang="en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workstation_workend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288D448-C307-944A-8D24-74D93856C051}"/>
              </a:ext>
            </a:extLst>
          </p:cNvPr>
          <p:cNvSpPr txBox="1"/>
          <p:nvPr/>
        </p:nvSpPr>
        <p:spPr>
          <a:xfrm>
            <a:off x="3358173" y="1745736"/>
            <a:ext cx="2312269" cy="830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揀取商品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,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container)</a:t>
            </a:r>
            <a:endParaRPr kumimoji="1" lang="en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workstation_pick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3DC2F371-645E-8D49-818E-37CFA1176371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3055189" y="2161235"/>
            <a:ext cx="302984" cy="53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70913D6F-3C50-0245-9336-D733FA0620DA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 flipV="1">
            <a:off x="5670442" y="2161234"/>
            <a:ext cx="53626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決策 18">
            <a:extLst>
              <a:ext uri="{FF2B5EF4-FFF2-40B4-BE49-F238E27FC236}">
                <a16:creationId xmlns:a16="http://schemas.microsoft.com/office/drawing/2014/main" id="{38A89AB2-1F05-D54F-BC43-2B54CDFE2A57}"/>
              </a:ext>
            </a:extLst>
          </p:cNvPr>
          <p:cNvSpPr/>
          <p:nvPr/>
        </p:nvSpPr>
        <p:spPr>
          <a:xfrm>
            <a:off x="6206710" y="1657116"/>
            <a:ext cx="1366621" cy="100823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訂單是否完成</a:t>
            </a:r>
            <a:endParaRPr kumimoji="1" lang="en-US" altLang="zh-TW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order_check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0" name="肘形接點 19">
            <a:extLst>
              <a:ext uri="{FF2B5EF4-FFF2-40B4-BE49-F238E27FC236}">
                <a16:creationId xmlns:a16="http://schemas.microsoft.com/office/drawing/2014/main" id="{437C747F-D54F-7C43-A58A-3E5BC47F9CE3}"/>
              </a:ext>
            </a:extLst>
          </p:cNvPr>
          <p:cNvCxnSpPr>
            <a:cxnSpLocks/>
            <a:stCxn id="19" idx="3"/>
            <a:endCxn id="19" idx="0"/>
          </p:cNvCxnSpPr>
          <p:nvPr/>
        </p:nvCxnSpPr>
        <p:spPr>
          <a:xfrm flipH="1" flipV="1">
            <a:off x="6890021" y="1657116"/>
            <a:ext cx="683310" cy="504118"/>
          </a:xfrm>
          <a:prstGeom prst="bentConnector4">
            <a:avLst>
              <a:gd name="adj1" fmla="val -33455"/>
              <a:gd name="adj2" fmla="val 14534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9E1F23C-8462-3746-BD2C-CDBE6E4E5A43}"/>
              </a:ext>
            </a:extLst>
          </p:cNvPr>
          <p:cNvSpPr txBox="1"/>
          <p:nvPr/>
        </p:nvSpPr>
        <p:spPr>
          <a:xfrm>
            <a:off x="6880396" y="1125348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2" name="肘形接點 21">
            <a:extLst>
              <a:ext uri="{FF2B5EF4-FFF2-40B4-BE49-F238E27FC236}">
                <a16:creationId xmlns:a16="http://schemas.microsoft.com/office/drawing/2014/main" id="{654875C7-08A3-7349-B6F6-14DE0F9CBE2B}"/>
              </a:ext>
            </a:extLst>
          </p:cNvPr>
          <p:cNvCxnSpPr>
            <a:cxnSpLocks/>
            <a:stCxn id="19" idx="2"/>
            <a:endCxn id="15" idx="1"/>
          </p:cNvCxnSpPr>
          <p:nvPr/>
        </p:nvCxnSpPr>
        <p:spPr>
          <a:xfrm rot="16200000" flipH="1">
            <a:off x="7029878" y="2525493"/>
            <a:ext cx="348151" cy="62786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C4FD160-4859-D149-B0B4-E816D03D2609}"/>
              </a:ext>
            </a:extLst>
          </p:cNvPr>
          <p:cNvSpPr txBox="1"/>
          <p:nvPr/>
        </p:nvSpPr>
        <p:spPr>
          <a:xfrm>
            <a:off x="6441463" y="2668454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0B0EE70-4CA8-A44D-822B-CA7D0462CD68}"/>
              </a:ext>
            </a:extLst>
          </p:cNvPr>
          <p:cNvSpPr txBox="1"/>
          <p:nvPr/>
        </p:nvSpPr>
        <p:spPr>
          <a:xfrm>
            <a:off x="4145290" y="4263637"/>
            <a:ext cx="166183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  <a:r>
              <a:rPr kumimoji="1" lang="zh-TW" altLang="en-US" sz="1200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存入倉庫</a:t>
            </a:r>
            <a:endParaRPr kumimoji="1" lang="en-US" altLang="zh-TW" sz="1200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arms_store_update</a:t>
            </a:r>
            <a:endParaRPr kumimoji="1" lang="en-US" altLang="zh-TW" sz="1200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6" name="肘形接點 25">
            <a:extLst>
              <a:ext uri="{FF2B5EF4-FFF2-40B4-BE49-F238E27FC236}">
                <a16:creationId xmlns:a16="http://schemas.microsoft.com/office/drawing/2014/main" id="{0FB4BE41-F01E-0941-9071-031473EDD71D}"/>
              </a:ext>
            </a:extLst>
          </p:cNvPr>
          <p:cNvCxnSpPr>
            <a:cxnSpLocks/>
            <a:stCxn id="16" idx="2"/>
            <a:endCxn id="40" idx="0"/>
          </p:cNvCxnSpPr>
          <p:nvPr/>
        </p:nvCxnSpPr>
        <p:spPr>
          <a:xfrm rot="16200000" flipH="1">
            <a:off x="4354656" y="2736385"/>
            <a:ext cx="781205" cy="4619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D0CE3F48-42AC-3A45-AFE9-3A7EB52BAD7C}"/>
              </a:ext>
            </a:extLst>
          </p:cNvPr>
          <p:cNvSpPr txBox="1"/>
          <p:nvPr/>
        </p:nvSpPr>
        <p:spPr>
          <a:xfrm>
            <a:off x="1612436" y="1395331"/>
            <a:ext cx="1222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9" name="直線箭頭接點 38">
            <a:extLst>
              <a:ext uri="{FF2B5EF4-FFF2-40B4-BE49-F238E27FC236}">
                <a16:creationId xmlns:a16="http://schemas.microsoft.com/office/drawing/2014/main" id="{6C3E7B29-B2FF-3244-BD52-E848591E7E3C}"/>
              </a:ext>
            </a:extLst>
          </p:cNvPr>
          <p:cNvCxnSpPr>
            <a:cxnSpLocks/>
            <a:stCxn id="27" idx="2"/>
            <a:endCxn id="14" idx="0"/>
          </p:cNvCxnSpPr>
          <p:nvPr/>
        </p:nvCxnSpPr>
        <p:spPr>
          <a:xfrm>
            <a:off x="2223749" y="1672330"/>
            <a:ext cx="522" cy="263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C8548275-67FE-AF4D-8E5D-05A1A5E71B9F}"/>
              </a:ext>
            </a:extLst>
          </p:cNvPr>
          <p:cNvSpPr txBox="1"/>
          <p:nvPr/>
        </p:nvSpPr>
        <p:spPr>
          <a:xfrm>
            <a:off x="4145290" y="3357938"/>
            <a:ext cx="166183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選擇存入手臂ＩＤ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container_putback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42" name="直線箭頭接點 41">
            <a:extLst>
              <a:ext uri="{FF2B5EF4-FFF2-40B4-BE49-F238E27FC236}">
                <a16:creationId xmlns:a16="http://schemas.microsoft.com/office/drawing/2014/main" id="{AED06E6A-7CE9-474F-90E9-D8A11B481C4C}"/>
              </a:ext>
            </a:extLst>
          </p:cNvPr>
          <p:cNvCxnSpPr>
            <a:cxnSpLocks/>
            <a:stCxn id="40" idx="2"/>
            <a:endCxn id="25" idx="0"/>
          </p:cNvCxnSpPr>
          <p:nvPr/>
        </p:nvCxnSpPr>
        <p:spPr>
          <a:xfrm>
            <a:off x="4976208" y="3819603"/>
            <a:ext cx="0" cy="444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82381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4DEAE43E-94E7-5941-B6FB-219D19F3FC87}"/>
              </a:ext>
            </a:extLst>
          </p:cNvPr>
          <p:cNvSpPr/>
          <p:nvPr/>
        </p:nvSpPr>
        <p:spPr>
          <a:xfrm>
            <a:off x="279294" y="100442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事件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806E1B8-C490-2341-8A82-F2B80D3DD24B}"/>
              </a:ext>
            </a:extLst>
          </p:cNvPr>
          <p:cNvSpPr/>
          <p:nvPr/>
        </p:nvSpPr>
        <p:spPr>
          <a:xfrm>
            <a:off x="1307876" y="104998"/>
            <a:ext cx="10445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dirty="0"/>
              <a:t>Container</a:t>
            </a:r>
            <a:r>
              <a:rPr kumimoji="1" lang="zh-TW" altLang="en-US" dirty="0"/>
              <a:t>進到倉庫 倉庫內容資訊更新</a:t>
            </a:r>
          </a:p>
        </p:txBody>
      </p:sp>
    </p:spTree>
    <p:extLst>
      <p:ext uri="{BB962C8B-B14F-4D97-AF65-F5344CB8AC3E}">
        <p14:creationId xmlns:p14="http://schemas.microsoft.com/office/powerpoint/2010/main" val="73594330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E1AC628D-BE4C-724A-937D-2AE6566C8C68}"/>
              </a:ext>
            </a:extLst>
          </p:cNvPr>
          <p:cNvSpPr txBox="1"/>
          <p:nvPr/>
        </p:nvSpPr>
        <p:spPr>
          <a:xfrm>
            <a:off x="852755" y="1341847"/>
            <a:ext cx="1914892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order_assign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24E8F2B-552C-B347-A357-740DB54F4BB9}"/>
              </a:ext>
            </a:extLst>
          </p:cNvPr>
          <p:cNvSpPr txBox="1"/>
          <p:nvPr/>
        </p:nvSpPr>
        <p:spPr>
          <a:xfrm>
            <a:off x="3450404" y="1341847"/>
            <a:ext cx="1914892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order_pick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AB79DBFC-3F90-3F46-A6E1-555E5618DAD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767647" y="1480347"/>
            <a:ext cx="6827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0EF3075-CA9E-F740-A458-10A3450EC1F8}"/>
              </a:ext>
            </a:extLst>
          </p:cNvPr>
          <p:cNvSpPr txBox="1"/>
          <p:nvPr/>
        </p:nvSpPr>
        <p:spPr>
          <a:xfrm>
            <a:off x="852756" y="452063"/>
            <a:ext cx="10613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事件</a:t>
            </a:r>
            <a:r>
              <a:rPr kumimoji="1" lang="en-US" altLang="zh-TW" dirty="0"/>
              <a:t>1</a:t>
            </a:r>
          </a:p>
          <a:p>
            <a:r>
              <a:rPr kumimoji="1" lang="zh-TW" altLang="en-US" dirty="0"/>
              <a:t>大量訂單從訂單池來 分單給</a:t>
            </a:r>
            <a:r>
              <a:rPr kumimoji="1" lang="en-US" altLang="zh-TW" dirty="0"/>
              <a:t>workstation</a:t>
            </a:r>
            <a:r>
              <a:rPr kumimoji="1" lang="zh-TW" altLang="en-US" dirty="0"/>
              <a:t> 選擇哪個商品來自哪個位置 更改</a:t>
            </a:r>
            <a:r>
              <a:rPr kumimoji="1" lang="en-US" altLang="zh-TW" dirty="0" err="1"/>
              <a:t>db</a:t>
            </a:r>
            <a:r>
              <a:rPr kumimoji="1" lang="en-US" altLang="zh-TW" dirty="0"/>
              <a:t> container </a:t>
            </a:r>
            <a:r>
              <a:rPr kumimoji="1" lang="zh-TW" altLang="en-US" dirty="0"/>
              <a:t>改狀態並等待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C82322C-3AC6-FE49-9ED2-7684901F327A}"/>
              </a:ext>
            </a:extLst>
          </p:cNvPr>
          <p:cNvSpPr txBox="1"/>
          <p:nvPr/>
        </p:nvSpPr>
        <p:spPr>
          <a:xfrm>
            <a:off x="852755" y="2000799"/>
            <a:ext cx="10613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事件</a:t>
            </a:r>
            <a:r>
              <a:rPr kumimoji="1" lang="en-US" altLang="zh-TW" dirty="0"/>
              <a:t>2</a:t>
            </a:r>
          </a:p>
          <a:p>
            <a:r>
              <a:rPr kumimoji="1" lang="en-US" altLang="zh-TW" dirty="0"/>
              <a:t>Container</a:t>
            </a:r>
            <a:r>
              <a:rPr kumimoji="1" lang="zh-TW" altLang="en-US" dirty="0"/>
              <a:t>等待被撿 各手臂工作內容存在</a:t>
            </a:r>
            <a:r>
              <a:rPr kumimoji="1" lang="en-US" altLang="zh-TW" dirty="0" err="1"/>
              <a:t>redis</a:t>
            </a:r>
            <a:r>
              <a:rPr kumimoji="1" lang="en-US" altLang="zh-TW" dirty="0"/>
              <a:t> </a:t>
            </a:r>
            <a:r>
              <a:rPr kumimoji="1" lang="zh-TW" altLang="en-US" dirty="0"/>
              <a:t>撈取</a:t>
            </a:r>
            <a:r>
              <a:rPr kumimoji="1" lang="en-US" altLang="zh-TW" dirty="0" err="1"/>
              <a:t>redis</a:t>
            </a:r>
            <a:r>
              <a:rPr kumimoji="1" lang="zh-TW" altLang="en-US" dirty="0"/>
              <a:t> 內資訊 並將</a:t>
            </a:r>
            <a:r>
              <a:rPr kumimoji="1" lang="en-US" altLang="zh-TW" dirty="0"/>
              <a:t>container</a:t>
            </a:r>
            <a:r>
              <a:rPr kumimoji="1" lang="zh-TW" altLang="en-US" dirty="0"/>
              <a:t>送至</a:t>
            </a:r>
            <a:r>
              <a:rPr kumimoji="1" lang="en-US" altLang="zh-TW" dirty="0"/>
              <a:t>workstation</a:t>
            </a:r>
            <a:endParaRPr kumimoji="1" lang="zh-TW" altLang="en-US" dirty="0"/>
          </a:p>
        </p:txBody>
      </p:sp>
      <p:sp>
        <p:nvSpPr>
          <p:cNvPr id="21" name="決策 20">
            <a:extLst>
              <a:ext uri="{FF2B5EF4-FFF2-40B4-BE49-F238E27FC236}">
                <a16:creationId xmlns:a16="http://schemas.microsoft.com/office/drawing/2014/main" id="{AE393115-3748-034C-9F30-C7EC14218750}"/>
              </a:ext>
            </a:extLst>
          </p:cNvPr>
          <p:cNvSpPr/>
          <p:nvPr/>
        </p:nvSpPr>
        <p:spPr>
          <a:xfrm>
            <a:off x="987650" y="2893236"/>
            <a:ext cx="1779997" cy="131763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 have work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2" name="肘形接點 21">
            <a:extLst>
              <a:ext uri="{FF2B5EF4-FFF2-40B4-BE49-F238E27FC236}">
                <a16:creationId xmlns:a16="http://schemas.microsoft.com/office/drawing/2014/main" id="{66ACEAD8-05D8-0C4D-8FF6-ABEC82C79095}"/>
              </a:ext>
            </a:extLst>
          </p:cNvPr>
          <p:cNvCxnSpPr>
            <a:stCxn id="21" idx="0"/>
            <a:endCxn id="21" idx="3"/>
          </p:cNvCxnSpPr>
          <p:nvPr/>
        </p:nvCxnSpPr>
        <p:spPr>
          <a:xfrm rot="16200000" flipH="1">
            <a:off x="1993239" y="2777646"/>
            <a:ext cx="658818" cy="889998"/>
          </a:xfrm>
          <a:prstGeom prst="bentConnector4">
            <a:avLst>
              <a:gd name="adj1" fmla="val -34699"/>
              <a:gd name="adj2" fmla="val 12568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0D62707-65A1-3646-8B5A-15D30197FB15}"/>
              </a:ext>
            </a:extLst>
          </p:cNvPr>
          <p:cNvSpPr txBox="1"/>
          <p:nvPr/>
        </p:nvSpPr>
        <p:spPr>
          <a:xfrm>
            <a:off x="1383916" y="2644178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F172CBB-1D15-A54D-9EB0-1FA64271019D}"/>
              </a:ext>
            </a:extLst>
          </p:cNvPr>
          <p:cNvSpPr txBox="1"/>
          <p:nvPr/>
        </p:nvSpPr>
        <p:spPr>
          <a:xfrm>
            <a:off x="6961885" y="4583612"/>
            <a:ext cx="2312270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pick</a:t>
            </a:r>
          </a:p>
        </p:txBody>
      </p:sp>
      <p:sp>
        <p:nvSpPr>
          <p:cNvPr id="25" name="決策 24">
            <a:extLst>
              <a:ext uri="{FF2B5EF4-FFF2-40B4-BE49-F238E27FC236}">
                <a16:creationId xmlns:a16="http://schemas.microsoft.com/office/drawing/2014/main" id="{748D062D-8FD6-1A47-BBA2-915F47546A4D}"/>
              </a:ext>
            </a:extLst>
          </p:cNvPr>
          <p:cNvSpPr/>
          <p:nvPr/>
        </p:nvSpPr>
        <p:spPr>
          <a:xfrm>
            <a:off x="4329242" y="4574051"/>
            <a:ext cx="2266287" cy="66470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存或撿</a:t>
            </a:r>
            <a:endParaRPr kumimoji="1" lang="en-US" altLang="zh-TW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det_pick_put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6" name="直線箭頭接點 25">
            <a:extLst>
              <a:ext uri="{FF2B5EF4-FFF2-40B4-BE49-F238E27FC236}">
                <a16:creationId xmlns:a16="http://schemas.microsoft.com/office/drawing/2014/main" id="{EFB69DD8-D23A-514C-8CB0-C76E97EDE31D}"/>
              </a:ext>
            </a:extLst>
          </p:cNvPr>
          <p:cNvCxnSpPr>
            <a:cxnSpLocks/>
            <a:stCxn id="25" idx="3"/>
            <a:endCxn id="24" idx="1"/>
          </p:cNvCxnSpPr>
          <p:nvPr/>
        </p:nvCxnSpPr>
        <p:spPr>
          <a:xfrm>
            <a:off x="6595529" y="4906402"/>
            <a:ext cx="366356" cy="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3FC6698-01FB-E949-A36D-246B37D7F955}"/>
              </a:ext>
            </a:extLst>
          </p:cNvPr>
          <p:cNvSpPr txBox="1"/>
          <p:nvPr/>
        </p:nvSpPr>
        <p:spPr>
          <a:xfrm>
            <a:off x="852755" y="4583237"/>
            <a:ext cx="231227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prodcut,storage,container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8" name="直線箭頭接點 27">
            <a:extLst>
              <a:ext uri="{FF2B5EF4-FFF2-40B4-BE49-F238E27FC236}">
                <a16:creationId xmlns:a16="http://schemas.microsoft.com/office/drawing/2014/main" id="{DD7FA661-0211-4A46-B3B8-1C2D322515EF}"/>
              </a:ext>
            </a:extLst>
          </p:cNvPr>
          <p:cNvCxnSpPr>
            <a:cxnSpLocks/>
            <a:stCxn id="25" idx="1"/>
            <a:endCxn id="27" idx="3"/>
          </p:cNvCxnSpPr>
          <p:nvPr/>
        </p:nvCxnSpPr>
        <p:spPr>
          <a:xfrm flipH="1">
            <a:off x="3165025" y="4906402"/>
            <a:ext cx="116421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接點 28">
            <a:extLst>
              <a:ext uri="{FF2B5EF4-FFF2-40B4-BE49-F238E27FC236}">
                <a16:creationId xmlns:a16="http://schemas.microsoft.com/office/drawing/2014/main" id="{4B77D13B-954A-DF4A-ACA9-5ED329DB9413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 rot="16200000" flipH="1">
            <a:off x="3488427" y="2600092"/>
            <a:ext cx="363180" cy="35847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BA2C1ED-488A-2147-9B71-0F532089C3AB}"/>
              </a:ext>
            </a:extLst>
          </p:cNvPr>
          <p:cNvSpPr txBox="1"/>
          <p:nvPr/>
        </p:nvSpPr>
        <p:spPr>
          <a:xfrm>
            <a:off x="1877648" y="4127723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283061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4A66CF0-6221-0C4A-88F8-1D25E65A54D0}"/>
              </a:ext>
            </a:extLst>
          </p:cNvPr>
          <p:cNvSpPr txBox="1"/>
          <p:nvPr/>
        </p:nvSpPr>
        <p:spPr>
          <a:xfrm>
            <a:off x="2109390" y="406897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訂單池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947EC4B-BDA5-BF48-876A-D84CA0861092}"/>
              </a:ext>
            </a:extLst>
          </p:cNvPr>
          <p:cNvSpPr txBox="1"/>
          <p:nvPr/>
        </p:nvSpPr>
        <p:spPr>
          <a:xfrm>
            <a:off x="2109390" y="1093553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分配訂單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C4F1A63-5444-3847-ADB1-A0E92E8A77F8}"/>
              </a:ext>
            </a:extLst>
          </p:cNvPr>
          <p:cNvSpPr txBox="1"/>
          <p:nvPr/>
        </p:nvSpPr>
        <p:spPr>
          <a:xfrm>
            <a:off x="2109390" y="1780209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排序訂單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FCB7B9F-5B29-C14B-A330-210823012252}"/>
              </a:ext>
            </a:extLst>
          </p:cNvPr>
          <p:cNvSpPr txBox="1"/>
          <p:nvPr/>
        </p:nvSpPr>
        <p:spPr>
          <a:xfrm>
            <a:off x="2109390" y="2466865"/>
            <a:ext cx="1914892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找箱子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AD631CA-3FFF-DA46-9DCF-35AFF03AF157}"/>
              </a:ext>
            </a:extLst>
          </p:cNvPr>
          <p:cNvSpPr txBox="1"/>
          <p:nvPr/>
        </p:nvSpPr>
        <p:spPr>
          <a:xfrm>
            <a:off x="5138554" y="2466865"/>
            <a:ext cx="1914892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機器手臂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移動箱子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E6DFE5A-5B57-C943-8D2A-01D9E5810D13}"/>
              </a:ext>
            </a:extLst>
          </p:cNvPr>
          <p:cNvSpPr txBox="1"/>
          <p:nvPr/>
        </p:nvSpPr>
        <p:spPr>
          <a:xfrm>
            <a:off x="7341138" y="3564687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箱子進工作站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270ECB0-93E8-D344-A03D-D7A5EB293EDC}"/>
              </a:ext>
            </a:extLst>
          </p:cNvPr>
          <p:cNvSpPr txBox="1"/>
          <p:nvPr/>
        </p:nvSpPr>
        <p:spPr>
          <a:xfrm>
            <a:off x="7341138" y="4253709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訂單撿取商品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B5CBB20-CA79-6248-AB94-66F7DA7A8928}"/>
              </a:ext>
            </a:extLst>
          </p:cNvPr>
          <p:cNvSpPr txBox="1"/>
          <p:nvPr/>
        </p:nvSpPr>
        <p:spPr>
          <a:xfrm>
            <a:off x="7341138" y="4942731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箱子回倉庫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18A5E80-BACD-1B48-8455-159D880C6294}"/>
              </a:ext>
            </a:extLst>
          </p:cNvPr>
          <p:cNvSpPr txBox="1"/>
          <p:nvPr/>
        </p:nvSpPr>
        <p:spPr>
          <a:xfrm>
            <a:off x="5138554" y="4253708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訂單完成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2E5B0999-9BDE-794D-B903-142F9AACFC5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066836" y="683896"/>
            <a:ext cx="0" cy="4096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箭頭接點 19">
            <a:extLst>
              <a:ext uri="{FF2B5EF4-FFF2-40B4-BE49-F238E27FC236}">
                <a16:creationId xmlns:a16="http://schemas.microsoft.com/office/drawing/2014/main" id="{C06C9FA2-B2FC-6A40-8654-A05F4054A1C1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066836" y="1370552"/>
            <a:ext cx="0" cy="40965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箭頭接點 22">
            <a:extLst>
              <a:ext uri="{FF2B5EF4-FFF2-40B4-BE49-F238E27FC236}">
                <a16:creationId xmlns:a16="http://schemas.microsoft.com/office/drawing/2014/main" id="{B12265A2-E0F8-BE40-80F3-929F532C7F8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066836" y="2057208"/>
            <a:ext cx="0" cy="40965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箭頭接點 25">
            <a:extLst>
              <a:ext uri="{FF2B5EF4-FFF2-40B4-BE49-F238E27FC236}">
                <a16:creationId xmlns:a16="http://schemas.microsoft.com/office/drawing/2014/main" id="{DFD41160-19B5-944F-9203-6DD1F10758E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024282" y="2697698"/>
            <a:ext cx="11142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箭頭接點 32">
            <a:extLst>
              <a:ext uri="{FF2B5EF4-FFF2-40B4-BE49-F238E27FC236}">
                <a16:creationId xmlns:a16="http://schemas.microsoft.com/office/drawing/2014/main" id="{0ED2186F-DC6A-D54A-B5BF-730312878F92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8298584" y="3841686"/>
            <a:ext cx="0" cy="412023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3E390D4B-0136-824C-A890-4A978716C1AE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8298584" y="4530708"/>
            <a:ext cx="0" cy="412023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箭頭接點 38">
            <a:extLst>
              <a:ext uri="{FF2B5EF4-FFF2-40B4-BE49-F238E27FC236}">
                <a16:creationId xmlns:a16="http://schemas.microsoft.com/office/drawing/2014/main" id="{AAB667FD-5F7B-E34E-9CBE-ADF840912DD9}"/>
              </a:ext>
            </a:extLst>
          </p:cNvPr>
          <p:cNvCxnSpPr>
            <a:cxnSpLocks/>
            <a:stCxn id="10" idx="1"/>
            <a:endCxn id="16" idx="3"/>
          </p:cNvCxnSpPr>
          <p:nvPr/>
        </p:nvCxnSpPr>
        <p:spPr>
          <a:xfrm flipH="1" flipV="1">
            <a:off x="7053446" y="4392208"/>
            <a:ext cx="287692" cy="1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接點 57">
            <a:extLst>
              <a:ext uri="{FF2B5EF4-FFF2-40B4-BE49-F238E27FC236}">
                <a16:creationId xmlns:a16="http://schemas.microsoft.com/office/drawing/2014/main" id="{8001D8FE-A244-DA4A-97AB-25B5F21500C3}"/>
              </a:ext>
            </a:extLst>
          </p:cNvPr>
          <p:cNvCxnSpPr>
            <a:cxnSpLocks/>
            <a:stCxn id="11" idx="2"/>
            <a:endCxn id="8" idx="3"/>
          </p:cNvCxnSpPr>
          <p:nvPr/>
        </p:nvCxnSpPr>
        <p:spPr>
          <a:xfrm rot="5400000" flipH="1">
            <a:off x="6414999" y="3336145"/>
            <a:ext cx="2522032" cy="1245138"/>
          </a:xfrm>
          <a:prstGeom prst="bentConnector4">
            <a:avLst>
              <a:gd name="adj1" fmla="val -9064"/>
              <a:gd name="adj2" fmla="val -178074"/>
            </a:avLst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接點 61">
            <a:extLst>
              <a:ext uri="{FF2B5EF4-FFF2-40B4-BE49-F238E27FC236}">
                <a16:creationId xmlns:a16="http://schemas.microsoft.com/office/drawing/2014/main" id="{774CE4CD-973D-A740-8485-06D92A702EB1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16200000" flipH="1">
            <a:off x="6879214" y="2145316"/>
            <a:ext cx="636157" cy="2202584"/>
          </a:xfrm>
          <a:prstGeom prst="bentConnector3">
            <a:avLst>
              <a:gd name="adj1" fmla="val 69381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90F6312F-EAD8-1043-A87D-AF9E070FBF8B}"/>
              </a:ext>
            </a:extLst>
          </p:cNvPr>
          <p:cNvSpPr txBox="1"/>
          <p:nvPr/>
        </p:nvSpPr>
        <p:spPr>
          <a:xfrm>
            <a:off x="2744939" y="3564687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箱子進倉庫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6" name="肘形接點 65">
            <a:extLst>
              <a:ext uri="{FF2B5EF4-FFF2-40B4-BE49-F238E27FC236}">
                <a16:creationId xmlns:a16="http://schemas.microsoft.com/office/drawing/2014/main" id="{C804C1DC-2728-8F4B-B34F-55C356DA96B7}"/>
              </a:ext>
            </a:extLst>
          </p:cNvPr>
          <p:cNvCxnSpPr>
            <a:cxnSpLocks/>
            <a:stCxn id="8" idx="2"/>
            <a:endCxn id="65" idx="0"/>
          </p:cNvCxnSpPr>
          <p:nvPr/>
        </p:nvCxnSpPr>
        <p:spPr>
          <a:xfrm rot="5400000">
            <a:off x="4581115" y="2049801"/>
            <a:ext cx="636157" cy="2393615"/>
          </a:xfrm>
          <a:prstGeom prst="bentConnector3">
            <a:avLst>
              <a:gd name="adj1" fmla="val 69381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41E6BAB2-3B61-9249-94B6-480E4E34F07D}"/>
              </a:ext>
            </a:extLst>
          </p:cNvPr>
          <p:cNvSpPr txBox="1"/>
          <p:nvPr/>
        </p:nvSpPr>
        <p:spPr>
          <a:xfrm>
            <a:off x="7934081" y="3056856"/>
            <a:ext cx="364503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kumimoji="1" lang="zh-TW" altLang="en-US" sz="1600" dirty="0">
                <a:solidFill>
                  <a:srgbClr val="7030A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撿</a:t>
            </a: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765E434C-A83A-8945-8BEB-6B736BB1155D}"/>
              </a:ext>
            </a:extLst>
          </p:cNvPr>
          <p:cNvSpPr txBox="1"/>
          <p:nvPr/>
        </p:nvSpPr>
        <p:spPr>
          <a:xfrm>
            <a:off x="3702385" y="3056856"/>
            <a:ext cx="364503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kumimoji="1" lang="zh-TW" altLang="en-US" sz="1600" dirty="0">
                <a:solidFill>
                  <a:srgbClr val="7030A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</a:t>
            </a:r>
          </a:p>
        </p:txBody>
      </p:sp>
    </p:spTree>
    <p:extLst>
      <p:ext uri="{BB962C8B-B14F-4D97-AF65-F5344CB8AC3E}">
        <p14:creationId xmlns:p14="http://schemas.microsoft.com/office/powerpoint/2010/main" val="2916076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F128879-02CC-E840-8EE2-13331F228016}"/>
              </a:ext>
            </a:extLst>
          </p:cNvPr>
          <p:cNvSpPr txBox="1"/>
          <p:nvPr/>
        </p:nvSpPr>
        <p:spPr>
          <a:xfrm>
            <a:off x="0" y="2270405"/>
            <a:ext cx="1194388" cy="52322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</a:t>
            </a:r>
            <a:endParaRPr lang="en-US" altLang="zh-TW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8025E9D-6A2C-BD49-BBF1-B9D7EE939A0E}"/>
              </a:ext>
            </a:extLst>
          </p:cNvPr>
          <p:cNvSpPr txBox="1"/>
          <p:nvPr/>
        </p:nvSpPr>
        <p:spPr>
          <a:xfrm>
            <a:off x="1428300" y="2378126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arms_work_transmit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決策 5">
            <a:extLst>
              <a:ext uri="{FF2B5EF4-FFF2-40B4-BE49-F238E27FC236}">
                <a16:creationId xmlns:a16="http://schemas.microsoft.com/office/drawing/2014/main" id="{75056F24-3C0E-DA48-82B7-D8A0550E2211}"/>
              </a:ext>
            </a:extLst>
          </p:cNvPr>
          <p:cNvSpPr/>
          <p:nvPr/>
        </p:nvSpPr>
        <p:spPr>
          <a:xfrm>
            <a:off x="5971952" y="2143385"/>
            <a:ext cx="2417124" cy="77062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Pick/store</a:t>
            </a:r>
            <a:endParaRPr kumimoji="1" lang="zh-TW" altLang="en-US" sz="16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7" name="直線箭頭接點 35">
            <a:extLst>
              <a:ext uri="{FF2B5EF4-FFF2-40B4-BE49-F238E27FC236}">
                <a16:creationId xmlns:a16="http://schemas.microsoft.com/office/drawing/2014/main" id="{D437B454-432C-2843-B096-45BE6802069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194388" y="2532015"/>
            <a:ext cx="2339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35">
            <a:extLst>
              <a:ext uri="{FF2B5EF4-FFF2-40B4-BE49-F238E27FC236}">
                <a16:creationId xmlns:a16="http://schemas.microsoft.com/office/drawing/2014/main" id="{12F2036C-6F15-8A4C-A7AD-A262FA49A300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 flipV="1">
            <a:off x="3343192" y="2532014"/>
            <a:ext cx="45263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1381E65-7828-A043-8F4D-B9DDD5A2C7D7}"/>
              </a:ext>
            </a:extLst>
          </p:cNvPr>
          <p:cNvSpPr txBox="1"/>
          <p:nvPr/>
        </p:nvSpPr>
        <p:spPr>
          <a:xfrm>
            <a:off x="7733408" y="1297151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arms_pick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84673F1-EDED-3D47-9CCE-A73A65EF6403}"/>
              </a:ext>
            </a:extLst>
          </p:cNvPr>
          <p:cNvSpPr txBox="1"/>
          <p:nvPr/>
        </p:nvSpPr>
        <p:spPr>
          <a:xfrm>
            <a:off x="7733408" y="3275111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6" name="肘形接點 15">
            <a:extLst>
              <a:ext uri="{FF2B5EF4-FFF2-40B4-BE49-F238E27FC236}">
                <a16:creationId xmlns:a16="http://schemas.microsoft.com/office/drawing/2014/main" id="{B9D6B67C-5F80-C942-BD4E-C59FFA9F5B08}"/>
              </a:ext>
            </a:extLst>
          </p:cNvPr>
          <p:cNvCxnSpPr>
            <a:cxnSpLocks/>
            <a:stCxn id="6" idx="2"/>
            <a:endCxn id="15" idx="1"/>
          </p:cNvCxnSpPr>
          <p:nvPr/>
        </p:nvCxnSpPr>
        <p:spPr>
          <a:xfrm rot="16200000" flipH="1">
            <a:off x="7199466" y="2895058"/>
            <a:ext cx="514990" cy="55289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接點 18">
            <a:extLst>
              <a:ext uri="{FF2B5EF4-FFF2-40B4-BE49-F238E27FC236}">
                <a16:creationId xmlns:a16="http://schemas.microsoft.com/office/drawing/2014/main" id="{78FB7FF5-20FC-DE44-A8BB-46BE175CF441}"/>
              </a:ext>
            </a:extLst>
          </p:cNvPr>
          <p:cNvCxnSpPr>
            <a:cxnSpLocks/>
            <a:stCxn id="6" idx="0"/>
            <a:endCxn id="14" idx="1"/>
          </p:cNvCxnSpPr>
          <p:nvPr/>
        </p:nvCxnSpPr>
        <p:spPr>
          <a:xfrm rot="5400000" flipH="1" flipV="1">
            <a:off x="7110789" y="1520766"/>
            <a:ext cx="692345" cy="55289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9D69BA4-A897-064B-944C-AB136B5B540F}"/>
              </a:ext>
            </a:extLst>
          </p:cNvPr>
          <p:cNvSpPr txBox="1"/>
          <p:nvPr/>
        </p:nvSpPr>
        <p:spPr>
          <a:xfrm>
            <a:off x="10203702" y="1297151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container_operate</a:t>
            </a:r>
          </a:p>
        </p:txBody>
      </p:sp>
      <p:cxnSp>
        <p:nvCxnSpPr>
          <p:cNvPr id="25" name="直線箭頭接點 35">
            <a:extLst>
              <a:ext uri="{FF2B5EF4-FFF2-40B4-BE49-F238E27FC236}">
                <a16:creationId xmlns:a16="http://schemas.microsoft.com/office/drawing/2014/main" id="{791BF7B1-B657-AF4F-A709-A68D57913B65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>
            <a:off x="9648300" y="1451040"/>
            <a:ext cx="5554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A8350BE8-7752-5B45-89FF-C82DD6408262}"/>
              </a:ext>
            </a:extLst>
          </p:cNvPr>
          <p:cNvSpPr txBox="1"/>
          <p:nvPr/>
        </p:nvSpPr>
        <p:spPr>
          <a:xfrm>
            <a:off x="3795828" y="2378125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/>
              <a:t>redis_dict_get_work</a:t>
            </a:r>
          </a:p>
        </p:txBody>
      </p:sp>
      <p:cxnSp>
        <p:nvCxnSpPr>
          <p:cNvPr id="32" name="直線箭頭接點 35">
            <a:extLst>
              <a:ext uri="{FF2B5EF4-FFF2-40B4-BE49-F238E27FC236}">
                <a16:creationId xmlns:a16="http://schemas.microsoft.com/office/drawing/2014/main" id="{DA6DAC4B-0177-B648-97C8-F10448CBFF53}"/>
              </a:ext>
            </a:extLst>
          </p:cNvPr>
          <p:cNvCxnSpPr>
            <a:cxnSpLocks/>
            <a:stCxn id="29" idx="3"/>
            <a:endCxn id="6" idx="1"/>
          </p:cNvCxnSpPr>
          <p:nvPr/>
        </p:nvCxnSpPr>
        <p:spPr>
          <a:xfrm flipV="1">
            <a:off x="5710720" y="2528698"/>
            <a:ext cx="261232" cy="3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77C825D1-F47B-8F49-82AE-44C56D95BA7C}"/>
              </a:ext>
            </a:extLst>
          </p:cNvPr>
          <p:cNvSpPr/>
          <p:nvPr/>
        </p:nvSpPr>
        <p:spPr>
          <a:xfrm>
            <a:off x="14994" y="0"/>
            <a:ext cx="2358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arms_work_transmit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792A11A-4F9C-6247-AD82-BAD69A14C0E8}"/>
              </a:ext>
            </a:extLst>
          </p:cNvPr>
          <p:cNvSpPr/>
          <p:nvPr/>
        </p:nvSpPr>
        <p:spPr>
          <a:xfrm>
            <a:off x="7180514" y="2890876"/>
            <a:ext cx="6102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store</a:t>
            </a:r>
            <a:endParaRPr lang="zh-TW" altLang="en-US" sz="14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71665EB-D0B3-DA4E-929A-92CD09E3BE47}"/>
              </a:ext>
            </a:extLst>
          </p:cNvPr>
          <p:cNvSpPr/>
          <p:nvPr/>
        </p:nvSpPr>
        <p:spPr>
          <a:xfrm>
            <a:off x="7180514" y="1767966"/>
            <a:ext cx="5309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pick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4800575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A66CB21-D2B7-B24F-928B-5D5FCBE263C9}"/>
              </a:ext>
            </a:extLst>
          </p:cNvPr>
          <p:cNvSpPr/>
          <p:nvPr/>
        </p:nvSpPr>
        <p:spPr>
          <a:xfrm>
            <a:off x="4474394" y="3801438"/>
            <a:ext cx="1448657" cy="14486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ws1</a:t>
            </a:r>
            <a:endParaRPr kumimoji="1" lang="zh-TW" altLang="en-US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62AB12-F12C-C843-B936-80F515EFF60F}"/>
              </a:ext>
            </a:extLst>
          </p:cNvPr>
          <p:cNvSpPr/>
          <p:nvPr/>
        </p:nvSpPr>
        <p:spPr>
          <a:xfrm>
            <a:off x="6455594" y="3801438"/>
            <a:ext cx="1448657" cy="14486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ws2</a:t>
            </a:r>
            <a:endParaRPr kumimoji="1" lang="zh-TW" altLang="en-US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730C545-81AE-A846-A004-D2C2E475038D}"/>
              </a:ext>
            </a:extLst>
          </p:cNvPr>
          <p:cNvSpPr/>
          <p:nvPr/>
        </p:nvSpPr>
        <p:spPr>
          <a:xfrm>
            <a:off x="811657" y="2280863"/>
            <a:ext cx="2137025" cy="12406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ysClr val="windowText" lastClr="000000"/>
                </a:solidFill>
              </a:rPr>
              <a:t>Order pool</a:t>
            </a:r>
            <a:endParaRPr kumimoji="1"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45A66B-81D5-9141-A613-D8D03BEB9EF3}"/>
              </a:ext>
            </a:extLst>
          </p:cNvPr>
          <p:cNvSpPr/>
          <p:nvPr/>
        </p:nvSpPr>
        <p:spPr>
          <a:xfrm>
            <a:off x="4402476" y="275690"/>
            <a:ext cx="6334018" cy="12406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solidFill>
                  <a:sysClr val="windowText" lastClr="000000"/>
                </a:solidFill>
              </a:rPr>
              <a:t>貨架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EEF855F-D101-B040-B625-D6A44565DF6B}"/>
              </a:ext>
            </a:extLst>
          </p:cNvPr>
          <p:cNvSpPr/>
          <p:nvPr/>
        </p:nvSpPr>
        <p:spPr>
          <a:xfrm>
            <a:off x="8436794" y="3801437"/>
            <a:ext cx="1448657" cy="14486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ws3</a:t>
            </a:r>
            <a:endParaRPr kumimoji="1" lang="zh-TW" altLang="en-US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1" name="肘形接點 10">
            <a:extLst>
              <a:ext uri="{FF2B5EF4-FFF2-40B4-BE49-F238E27FC236}">
                <a16:creationId xmlns:a16="http://schemas.microsoft.com/office/drawing/2014/main" id="{6312B7C2-5213-4A42-8A5E-DCD357D09233}"/>
              </a:ext>
            </a:extLst>
          </p:cNvPr>
          <p:cNvCxnSpPr>
            <a:cxnSpLocks/>
            <a:stCxn id="7" idx="3"/>
            <a:endCxn id="4" idx="2"/>
          </p:cNvCxnSpPr>
          <p:nvPr/>
        </p:nvCxnSpPr>
        <p:spPr>
          <a:xfrm>
            <a:off x="2948682" y="2901165"/>
            <a:ext cx="2250041" cy="2348930"/>
          </a:xfrm>
          <a:prstGeom prst="bentConnector4">
            <a:avLst>
              <a:gd name="adj1" fmla="val 33904"/>
              <a:gd name="adj2" fmla="val 10973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接點 11">
            <a:extLst>
              <a:ext uri="{FF2B5EF4-FFF2-40B4-BE49-F238E27FC236}">
                <a16:creationId xmlns:a16="http://schemas.microsoft.com/office/drawing/2014/main" id="{A6670639-63A6-EF49-AB51-EA0687B1905B}"/>
              </a:ext>
            </a:extLst>
          </p:cNvPr>
          <p:cNvCxnSpPr>
            <a:cxnSpLocks/>
            <a:stCxn id="7" idx="3"/>
            <a:endCxn id="5" idx="2"/>
          </p:cNvCxnSpPr>
          <p:nvPr/>
        </p:nvCxnSpPr>
        <p:spPr>
          <a:xfrm>
            <a:off x="2948682" y="2901165"/>
            <a:ext cx="4231241" cy="2348930"/>
          </a:xfrm>
          <a:prstGeom prst="bentConnector4">
            <a:avLst>
              <a:gd name="adj1" fmla="val 17888"/>
              <a:gd name="adj2" fmla="val 10973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>
            <a:extLst>
              <a:ext uri="{FF2B5EF4-FFF2-40B4-BE49-F238E27FC236}">
                <a16:creationId xmlns:a16="http://schemas.microsoft.com/office/drawing/2014/main" id="{D6D92C4F-717A-0F43-9B30-96D1BEA5354A}"/>
              </a:ext>
            </a:extLst>
          </p:cNvPr>
          <p:cNvCxnSpPr>
            <a:cxnSpLocks/>
            <a:stCxn id="7" idx="3"/>
            <a:endCxn id="9" idx="2"/>
          </p:cNvCxnSpPr>
          <p:nvPr/>
        </p:nvCxnSpPr>
        <p:spPr>
          <a:xfrm>
            <a:off x="2948682" y="2901165"/>
            <a:ext cx="6212441" cy="2348929"/>
          </a:xfrm>
          <a:prstGeom prst="bentConnector4">
            <a:avLst>
              <a:gd name="adj1" fmla="val 12252"/>
              <a:gd name="adj2" fmla="val 10973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箭頭接點 18">
            <a:extLst>
              <a:ext uri="{FF2B5EF4-FFF2-40B4-BE49-F238E27FC236}">
                <a16:creationId xmlns:a16="http://schemas.microsoft.com/office/drawing/2014/main" id="{2C7D0386-D1D2-B347-BD72-F41A110DB0C8}"/>
              </a:ext>
            </a:extLst>
          </p:cNvPr>
          <p:cNvCxnSpPr>
            <a:cxnSpLocks/>
          </p:cNvCxnSpPr>
          <p:nvPr/>
        </p:nvCxnSpPr>
        <p:spPr>
          <a:xfrm flipH="1" flipV="1">
            <a:off x="5085707" y="1534915"/>
            <a:ext cx="1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箭頭接點 21">
            <a:extLst>
              <a:ext uri="{FF2B5EF4-FFF2-40B4-BE49-F238E27FC236}">
                <a16:creationId xmlns:a16="http://schemas.microsoft.com/office/drawing/2014/main" id="{BF4371E6-5569-3644-B809-E516DD71277F}"/>
              </a:ext>
            </a:extLst>
          </p:cNvPr>
          <p:cNvCxnSpPr>
            <a:cxnSpLocks/>
          </p:cNvCxnSpPr>
          <p:nvPr/>
        </p:nvCxnSpPr>
        <p:spPr>
          <a:xfrm>
            <a:off x="5310029" y="1534914"/>
            <a:ext cx="0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箭頭接點 36">
            <a:extLst>
              <a:ext uri="{FF2B5EF4-FFF2-40B4-BE49-F238E27FC236}">
                <a16:creationId xmlns:a16="http://schemas.microsoft.com/office/drawing/2014/main" id="{987226EE-1DCF-794D-A219-CF74F06A6E78}"/>
              </a:ext>
            </a:extLst>
          </p:cNvPr>
          <p:cNvCxnSpPr>
            <a:cxnSpLocks/>
          </p:cNvCxnSpPr>
          <p:nvPr/>
        </p:nvCxnSpPr>
        <p:spPr>
          <a:xfrm flipH="1" flipV="1">
            <a:off x="5543338" y="1497672"/>
            <a:ext cx="1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箭頭接點 37">
            <a:extLst>
              <a:ext uri="{FF2B5EF4-FFF2-40B4-BE49-F238E27FC236}">
                <a16:creationId xmlns:a16="http://schemas.microsoft.com/office/drawing/2014/main" id="{FA2E0650-3938-464C-BA76-F4BBF525B10B}"/>
              </a:ext>
            </a:extLst>
          </p:cNvPr>
          <p:cNvCxnSpPr>
            <a:cxnSpLocks/>
          </p:cNvCxnSpPr>
          <p:nvPr/>
        </p:nvCxnSpPr>
        <p:spPr>
          <a:xfrm flipH="1" flipV="1">
            <a:off x="7010178" y="1534915"/>
            <a:ext cx="1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箭頭接點 38">
            <a:extLst>
              <a:ext uri="{FF2B5EF4-FFF2-40B4-BE49-F238E27FC236}">
                <a16:creationId xmlns:a16="http://schemas.microsoft.com/office/drawing/2014/main" id="{0521E1BE-3051-FD49-AEB8-5FF022535F44}"/>
              </a:ext>
            </a:extLst>
          </p:cNvPr>
          <p:cNvCxnSpPr>
            <a:cxnSpLocks/>
          </p:cNvCxnSpPr>
          <p:nvPr/>
        </p:nvCxnSpPr>
        <p:spPr>
          <a:xfrm>
            <a:off x="7234500" y="1534914"/>
            <a:ext cx="0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箭頭接點 39">
            <a:extLst>
              <a:ext uri="{FF2B5EF4-FFF2-40B4-BE49-F238E27FC236}">
                <a16:creationId xmlns:a16="http://schemas.microsoft.com/office/drawing/2014/main" id="{C8FF1F05-BDB7-CE4F-B781-60A8061B6AA4}"/>
              </a:ext>
            </a:extLst>
          </p:cNvPr>
          <p:cNvCxnSpPr>
            <a:cxnSpLocks/>
          </p:cNvCxnSpPr>
          <p:nvPr/>
        </p:nvCxnSpPr>
        <p:spPr>
          <a:xfrm flipH="1" flipV="1">
            <a:off x="7467809" y="1497672"/>
            <a:ext cx="1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箭頭接點 40">
            <a:extLst>
              <a:ext uri="{FF2B5EF4-FFF2-40B4-BE49-F238E27FC236}">
                <a16:creationId xmlns:a16="http://schemas.microsoft.com/office/drawing/2014/main" id="{A9B10FD7-0EA1-6E43-9A2B-18D917DDBE4A}"/>
              </a:ext>
            </a:extLst>
          </p:cNvPr>
          <p:cNvCxnSpPr>
            <a:cxnSpLocks/>
          </p:cNvCxnSpPr>
          <p:nvPr/>
        </p:nvCxnSpPr>
        <p:spPr>
          <a:xfrm flipH="1" flipV="1">
            <a:off x="9145585" y="1534915"/>
            <a:ext cx="1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箭頭接點 41">
            <a:extLst>
              <a:ext uri="{FF2B5EF4-FFF2-40B4-BE49-F238E27FC236}">
                <a16:creationId xmlns:a16="http://schemas.microsoft.com/office/drawing/2014/main" id="{1149BBB1-C85E-CB47-A64F-FAE47D17B39B}"/>
              </a:ext>
            </a:extLst>
          </p:cNvPr>
          <p:cNvCxnSpPr>
            <a:cxnSpLocks/>
          </p:cNvCxnSpPr>
          <p:nvPr/>
        </p:nvCxnSpPr>
        <p:spPr>
          <a:xfrm>
            <a:off x="9369907" y="1534914"/>
            <a:ext cx="0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箭頭接點 42">
            <a:extLst>
              <a:ext uri="{FF2B5EF4-FFF2-40B4-BE49-F238E27FC236}">
                <a16:creationId xmlns:a16="http://schemas.microsoft.com/office/drawing/2014/main" id="{EDDA30AD-3D05-AD40-9329-639617D2B8C4}"/>
              </a:ext>
            </a:extLst>
          </p:cNvPr>
          <p:cNvCxnSpPr>
            <a:cxnSpLocks/>
          </p:cNvCxnSpPr>
          <p:nvPr/>
        </p:nvCxnSpPr>
        <p:spPr>
          <a:xfrm flipH="1" flipV="1">
            <a:off x="9603216" y="1497672"/>
            <a:ext cx="1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504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181645</TotalTime>
  <Words>6383</Words>
  <Application>Microsoft Macintosh PowerPoint</Application>
  <PresentationFormat>寬螢幕</PresentationFormat>
  <Paragraphs>1767</Paragraphs>
  <Slides>90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90</vt:i4>
      </vt:variant>
    </vt:vector>
  </HeadingPairs>
  <TitlesOfParts>
    <vt:vector size="96" baseType="lpstr">
      <vt:lpstr>Microsoft JhengHei</vt:lpstr>
      <vt:lpstr>Arial</vt:lpstr>
      <vt:lpstr>Calibri</vt:lpstr>
      <vt:lpstr>Calibri Light</vt:lpstr>
      <vt:lpstr>Menlo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Order function</vt:lpstr>
      <vt:lpstr>Order function</vt:lpstr>
      <vt:lpstr>Order function</vt:lpstr>
      <vt:lpstr>Order function</vt:lpstr>
      <vt:lpstr>Order function</vt:lpstr>
      <vt:lpstr>Order function</vt:lpstr>
      <vt:lpstr>Order function</vt:lpstr>
      <vt:lpstr>PowerPoint 簡報</vt:lpstr>
      <vt:lpstr>Calculate function</vt:lpstr>
      <vt:lpstr>Product function</vt:lpstr>
      <vt:lpstr>PowerPoint 簡報</vt:lpstr>
      <vt:lpstr>PowerPoint 簡報</vt:lpstr>
      <vt:lpstr>Storage function</vt:lpstr>
      <vt:lpstr>PowerPoint 簡報</vt:lpstr>
      <vt:lpstr>PowerPoint 簡報</vt:lpstr>
      <vt:lpstr>PowerPoint 簡報</vt:lpstr>
      <vt:lpstr>PowerPoint 簡報</vt:lpstr>
      <vt:lpstr>Container function   1</vt:lpstr>
      <vt:lpstr>Container function   1</vt:lpstr>
      <vt:lpstr>Container function</vt:lpstr>
      <vt:lpstr>Container function</vt:lpstr>
      <vt:lpstr>Container function</vt:lpstr>
      <vt:lpstr>Container function</vt:lpstr>
      <vt:lpstr>Container function</vt:lpstr>
      <vt:lpstr>Container function</vt:lpstr>
      <vt:lpstr>Container function</vt:lpstr>
      <vt:lpstr>Container function</vt:lpstr>
      <vt:lpstr>PowerPoint 簡報</vt:lpstr>
      <vt:lpstr>PowerPoint 簡報</vt:lpstr>
      <vt:lpstr>PowerPoint 簡報</vt:lpstr>
      <vt:lpstr>PowerPoint 簡報</vt:lpstr>
      <vt:lpstr>Container function</vt:lpstr>
      <vt:lpstr>Container function</vt:lpstr>
      <vt:lpstr>Container function</vt:lpstr>
      <vt:lpstr>Workstation function</vt:lpstr>
      <vt:lpstr>Workstation function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Container function</vt:lpstr>
      <vt:lpstr>Arms function</vt:lpstr>
      <vt:lpstr>PowerPoint 簡報</vt:lpstr>
      <vt:lpstr>PowerPoint 簡報</vt:lpstr>
      <vt:lpstr>Arms function</vt:lpstr>
      <vt:lpstr>Arms function</vt:lpstr>
      <vt:lpstr>Arms function</vt:lpstr>
      <vt:lpstr>Arms function</vt:lpstr>
      <vt:lpstr>Others function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Redis function</vt:lpstr>
      <vt:lpstr>Redis format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285</cp:revision>
  <dcterms:created xsi:type="dcterms:W3CDTF">2020-08-25T07:21:16Z</dcterms:created>
  <dcterms:modified xsi:type="dcterms:W3CDTF">2021-04-28T08:22:16Z</dcterms:modified>
</cp:coreProperties>
</file>