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6" r:id="rId3"/>
    <p:sldId id="269" r:id="rId4"/>
    <p:sldId id="271" r:id="rId5"/>
    <p:sldId id="270" r:id="rId6"/>
    <p:sldId id="272" r:id="rId7"/>
    <p:sldId id="273" r:id="rId8"/>
    <p:sldId id="275" r:id="rId9"/>
    <p:sldId id="279" r:id="rId10"/>
    <p:sldId id="281" r:id="rId11"/>
    <p:sldId id="282" r:id="rId12"/>
    <p:sldId id="283" r:id="rId13"/>
    <p:sldId id="284" r:id="rId14"/>
    <p:sldId id="286" r:id="rId15"/>
    <p:sldId id="28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7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06071-876A-1548-445D-AAD8583CBE53}" v="31" dt="2022-04-23T05:14:52.338"/>
    <p1510:client id="{079384F2-D6C8-2104-4260-B4D38EF422AE}" v="164" dt="2022-04-23T01:57:38.125"/>
    <p1510:client id="{13967EFA-44A4-CC01-3246-D9068DFA60DC}" v="1" dt="2022-04-23T05:51:23.623"/>
    <p1510:client id="{2683C006-0534-1A3A-A982-EC8849B58AAE}" v="97" dt="2022-04-23T03:54:48.541"/>
    <p1510:client id="{44B16883-E02D-431E-B63B-28453C2D5469}" v="682" dt="2022-04-23T05:31:27.343"/>
    <p1510:client id="{66F9A9D2-B08A-F213-497B-F478BFEBCA0A}" v="510" dt="2022-04-23T04:31:00.977"/>
    <p1510:client id="{B6528D1A-4656-B4F1-B646-5A50DAC517D9}" v="10" dt="2022-04-23T05:41:36.675"/>
    <p1510:client id="{BBDF3008-D6B7-4820-B9CA-FA305451366A}" v="2835" dt="2022-04-23T06:22:09.261"/>
    <p1510:client id="{BC84B306-7C46-9E18-3387-1F5139130186}" v="23" dt="2022-04-23T06:31:22.256"/>
    <p1510:client id="{F80A5C77-7804-4C1B-B08C-9C72F1E1EDA1}" v="356" dt="2022-04-23T07:27:33.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68A7C-9C9C-466F-97BC-97541BD412CD}" type="datetimeFigureOut">
              <a:t>2022/4/23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C420C-60FF-4A09-85AF-0DFE30E566E4}" type="slidenum">
              <a:t>‹#›</a:t>
            </a:fld>
            <a:endParaRPr lang="en-US"/>
          </a:p>
        </p:txBody>
      </p:sp>
    </p:spTree>
    <p:extLst>
      <p:ext uri="{BB962C8B-B14F-4D97-AF65-F5344CB8AC3E}">
        <p14:creationId xmlns:p14="http://schemas.microsoft.com/office/powerpoint/2010/main" val="2624793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custom block is the SRAM module. It combines with 16 bit SRAM cell and SRAM controller. The DRC's result shows zero unresolved item and LVS's result shows zero warning and error with a happy face. We can see the 6T SRAM cell , sense amplifier and SRAM controller layout after zoom in.</a:t>
            </a:r>
          </a:p>
          <a:p>
            <a:endParaRPr lang="en-US"/>
          </a:p>
        </p:txBody>
      </p:sp>
      <p:sp>
        <p:nvSpPr>
          <p:cNvPr id="4" name="Slide Number Placeholder 3"/>
          <p:cNvSpPr>
            <a:spLocks noGrp="1"/>
          </p:cNvSpPr>
          <p:nvPr>
            <p:ph type="sldNum" sz="quarter" idx="10"/>
          </p:nvPr>
        </p:nvSpPr>
        <p:spPr/>
        <p:txBody>
          <a:bodyPr/>
          <a:lstStyle/>
          <a:p>
            <a:fld id="{D08C420C-60FF-4A09-85AF-0DFE30E566E4}" type="slidenum">
              <a:rPr lang="en-US" smtClean="0"/>
              <a:t>3</a:t>
            </a:fld>
            <a:endParaRPr lang="en-US"/>
          </a:p>
        </p:txBody>
      </p:sp>
    </p:spTree>
    <p:extLst>
      <p:ext uri="{BB962C8B-B14F-4D97-AF65-F5344CB8AC3E}">
        <p14:creationId xmlns:p14="http://schemas.microsoft.com/office/powerpoint/2010/main" val="2206178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following graph is the partial of our integrated</a:t>
            </a:r>
            <a:r>
              <a:rPr lang="en-US" baseline="0"/>
              <a:t> design. </a:t>
            </a:r>
          </a:p>
          <a:p>
            <a:r>
              <a:rPr lang="en-US" baseline="0"/>
              <a:t>Since SRAM and DMEM are parallel in our memory hierarchy, SRAM and DMEM would also serve as a parallel structure in our design. </a:t>
            </a:r>
          </a:p>
          <a:p>
            <a:r>
              <a:rPr lang="en-US" baseline="0"/>
              <a:t>When executing the 4 SRAM related instructions, the processor controller would ensure sending the correct instruction and needed data to SRAM controller.</a:t>
            </a:r>
          </a:p>
          <a:p>
            <a:r>
              <a:rPr lang="en-US" baseline="0"/>
              <a:t>If the processor is executing SRAM_READ, it’ll use the </a:t>
            </a:r>
            <a:r>
              <a:rPr lang="en-US" baseline="0" err="1"/>
              <a:t>datapath</a:t>
            </a:r>
            <a:r>
              <a:rPr lang="en-US" baseline="0"/>
              <a:t> identical to DMEM and ALU to store the data to RF.</a:t>
            </a:r>
          </a:p>
          <a:p>
            <a:endParaRPr lang="en-US"/>
          </a:p>
        </p:txBody>
      </p:sp>
      <p:sp>
        <p:nvSpPr>
          <p:cNvPr id="4" name="Slide Number Placeholder 3"/>
          <p:cNvSpPr>
            <a:spLocks noGrp="1"/>
          </p:cNvSpPr>
          <p:nvPr>
            <p:ph type="sldNum" sz="quarter" idx="10"/>
          </p:nvPr>
        </p:nvSpPr>
        <p:spPr/>
        <p:txBody>
          <a:bodyPr/>
          <a:lstStyle/>
          <a:p>
            <a:fld id="{D08C420C-60FF-4A09-85AF-0DFE30E566E4}" type="slidenum">
              <a:rPr lang="en-US" smtClean="0"/>
              <a:t>12</a:t>
            </a:fld>
            <a:endParaRPr lang="en-US"/>
          </a:p>
        </p:txBody>
      </p:sp>
    </p:spTree>
    <p:extLst>
      <p:ext uri="{BB962C8B-B14F-4D97-AF65-F5344CB8AC3E}">
        <p14:creationId xmlns:p14="http://schemas.microsoft.com/office/powerpoint/2010/main" val="397824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a:solidFill>
                  <a:srgbClr val="000000"/>
                </a:solidFill>
                <a:effectLst/>
                <a:latin typeface="Calibri" panose="020F0502020204030204" pitchFamily="34" charset="0"/>
              </a:rPr>
              <a:t>To minimize the area of the design, we choose to implement 6T SRAM cell. </a:t>
            </a:r>
            <a:r>
              <a:rPr lang="en-US" sz="1800" b="0" i="0">
                <a:solidFill>
                  <a:srgbClr val="444444"/>
                </a:solidFill>
                <a:effectLst/>
                <a:latin typeface="Calibri" panose="020F0502020204030204" pitchFamily="34" charset="0"/>
              </a:rPr>
              <a:t>​</a:t>
            </a:r>
            <a:endParaRPr lang="en-US" b="0" i="0">
              <a:solidFill>
                <a:srgbClr val="444444"/>
              </a:solidFill>
              <a:effectLst/>
              <a:latin typeface="Calibri" panose="020F0502020204030204" pitchFamily="34" charset="0"/>
            </a:endParaRPr>
          </a:p>
          <a:p>
            <a:pPr algn="l" rtl="0" fontAlgn="base"/>
            <a:r>
              <a:rPr lang="en-US" sz="1800" b="0" i="0">
                <a:solidFill>
                  <a:srgbClr val="444444"/>
                </a:solidFill>
                <a:effectLst/>
                <a:latin typeface="Calibri" panose="020F0502020204030204" pitchFamily="34" charset="0"/>
              </a:rPr>
              <a:t>​</a:t>
            </a:r>
            <a:endParaRPr lang="en-US" b="0" i="0">
              <a:solidFill>
                <a:srgbClr val="444444"/>
              </a:solidFill>
              <a:effectLst/>
              <a:latin typeface="Calibri" panose="020F0502020204030204" pitchFamily="34" charset="0"/>
            </a:endParaRPr>
          </a:p>
          <a:p>
            <a:pPr algn="l" rtl="0" fontAlgn="base"/>
            <a:r>
              <a:rPr lang="en-US" sz="1800" b="0" i="0" u="none" strike="noStrike">
                <a:solidFill>
                  <a:srgbClr val="000000"/>
                </a:solidFill>
                <a:effectLst/>
                <a:latin typeface="Calibri" panose="020F0502020204030204" pitchFamily="34" charset="0"/>
              </a:rPr>
              <a:t>// We size the transistors in SRAM cell for the reasons introduced in the lecture.</a:t>
            </a:r>
            <a:r>
              <a:rPr lang="en-US" sz="1800" b="0" i="0">
                <a:solidFill>
                  <a:srgbClr val="444444"/>
                </a:solidFill>
                <a:effectLst/>
                <a:latin typeface="Calibri" panose="020F0502020204030204" pitchFamily="34" charset="0"/>
              </a:rPr>
              <a:t>​</a:t>
            </a:r>
            <a:endParaRPr lang="en-US" b="0" i="0">
              <a:solidFill>
                <a:srgbClr val="444444"/>
              </a:solidFill>
              <a:effectLst/>
              <a:latin typeface="Calibri" panose="020F0502020204030204" pitchFamily="34" charset="0"/>
            </a:endParaRPr>
          </a:p>
          <a:p>
            <a:pPr algn="l" rtl="0" fontAlgn="base"/>
            <a:r>
              <a:rPr lang="en-US" sz="1800" b="0" i="0" u="none" strike="noStrike">
                <a:solidFill>
                  <a:srgbClr val="000000"/>
                </a:solidFill>
                <a:effectLst/>
                <a:latin typeface="Calibri" panose="020F0502020204030204" pitchFamily="34" charset="0"/>
              </a:rPr>
              <a:t>To maintain the read stability, the width of N1/N3 should be larger than N2/N4. To reduce the leakage current, the length of N2/N4 should be slightly larger than the other transistors. To maintain the write stability, the width of the two PMOS should be smaller than double of N2/N4.</a:t>
            </a:r>
            <a:r>
              <a:rPr lang="en-US" sz="1800" b="0" i="0">
                <a:solidFill>
                  <a:srgbClr val="444444"/>
                </a:solidFill>
                <a:effectLst/>
                <a:latin typeface="Calibri" panose="020F0502020204030204" pitchFamily="34" charset="0"/>
              </a:rPr>
              <a:t>​</a:t>
            </a:r>
            <a:endParaRPr lang="en-US" b="0" i="0">
              <a:solidFill>
                <a:srgbClr val="444444"/>
              </a:solidFill>
              <a:effectLst/>
              <a:latin typeface="Calibri" panose="020F0502020204030204" pitchFamily="34" charset="0"/>
            </a:endParaRPr>
          </a:p>
          <a:p>
            <a:pPr algn="l" rtl="0" fontAlgn="base"/>
            <a:r>
              <a:rPr lang="en-US" sz="1800" b="0" i="0">
                <a:solidFill>
                  <a:srgbClr val="444444"/>
                </a:solidFill>
                <a:effectLst/>
                <a:latin typeface="Calibri" panose="020F0502020204030204" pitchFamily="34" charset="0"/>
              </a:rPr>
              <a:t>​</a:t>
            </a:r>
            <a:endParaRPr lang="en-US" b="0" i="0">
              <a:solidFill>
                <a:srgbClr val="444444"/>
              </a:solidFill>
              <a:effectLst/>
              <a:latin typeface="Calibri" panose="020F0502020204030204" pitchFamily="34" charset="0"/>
            </a:endParaRPr>
          </a:p>
          <a:p>
            <a:pPr algn="l" rtl="0" fontAlgn="base"/>
            <a:r>
              <a:rPr lang="en-US" sz="1800" b="0" i="0" u="none" strike="noStrike">
                <a:solidFill>
                  <a:srgbClr val="000000"/>
                </a:solidFill>
                <a:effectLst/>
                <a:latin typeface="Calibri" panose="020F0502020204030204" pitchFamily="34" charset="0"/>
              </a:rPr>
              <a:t>In the first half of each cycle, the </a:t>
            </a:r>
            <a:r>
              <a:rPr lang="en-US" sz="1800" b="0" i="0" u="none" strike="noStrike" err="1">
                <a:solidFill>
                  <a:srgbClr val="000000"/>
                </a:solidFill>
                <a:effectLst/>
                <a:latin typeface="Calibri" panose="020F0502020204030204" pitchFamily="34" charset="0"/>
              </a:rPr>
              <a:t>precharge</a:t>
            </a:r>
            <a:r>
              <a:rPr lang="en-US" sz="1800" b="0" i="0" u="none" strike="noStrike">
                <a:solidFill>
                  <a:srgbClr val="000000"/>
                </a:solidFill>
                <a:effectLst/>
                <a:latin typeface="Calibri" panose="020F0502020204030204" pitchFamily="34" charset="0"/>
              </a:rPr>
              <a:t> transistors should be turned on to </a:t>
            </a:r>
            <a:r>
              <a:rPr lang="en-US" sz="1800" b="0" i="0" u="none" strike="noStrike" err="1">
                <a:solidFill>
                  <a:srgbClr val="000000"/>
                </a:solidFill>
                <a:effectLst/>
                <a:latin typeface="Calibri" panose="020F0502020204030204" pitchFamily="34" charset="0"/>
              </a:rPr>
              <a:t>precharge</a:t>
            </a:r>
            <a:r>
              <a:rPr lang="en-US" sz="1800" b="0" i="0" u="none" strike="noStrike">
                <a:solidFill>
                  <a:srgbClr val="000000"/>
                </a:solidFill>
                <a:effectLst/>
                <a:latin typeface="Calibri" panose="020F0502020204030204" pitchFamily="34" charset="0"/>
              </a:rPr>
              <a:t> the BL to VDD. During write </a:t>
            </a:r>
            <a:r>
              <a:rPr lang="en-US" sz="1800" b="0" i="0" u="none" strike="noStrike" err="1">
                <a:solidFill>
                  <a:srgbClr val="000000"/>
                </a:solidFill>
                <a:effectLst/>
                <a:latin typeface="Calibri" panose="020F0502020204030204" pitchFamily="34" charset="0"/>
              </a:rPr>
              <a:t>operaiton</a:t>
            </a:r>
            <a:r>
              <a:rPr lang="en-US" sz="1800" b="0" i="0" u="none" strike="noStrike">
                <a:solidFill>
                  <a:srgbClr val="000000"/>
                </a:solidFill>
                <a:effectLst/>
                <a:latin typeface="Calibri" panose="020F0502020204030204" pitchFamily="34" charset="0"/>
              </a:rPr>
              <a:t>, the discharge path should turn on simultaneously with the </a:t>
            </a:r>
            <a:r>
              <a:rPr lang="en-US" sz="1800" b="0" i="0" u="none" strike="noStrike" err="1">
                <a:solidFill>
                  <a:srgbClr val="000000"/>
                </a:solidFill>
                <a:effectLst/>
                <a:latin typeface="Calibri" panose="020F0502020204030204" pitchFamily="34" charset="0"/>
              </a:rPr>
              <a:t>precharge</a:t>
            </a:r>
            <a:r>
              <a:rPr lang="en-US" sz="1800" b="0" i="0" u="none" strike="noStrike">
                <a:solidFill>
                  <a:srgbClr val="000000"/>
                </a:solidFill>
                <a:effectLst/>
                <a:latin typeface="Calibri" panose="020F0502020204030204" pitchFamily="34" charset="0"/>
              </a:rPr>
              <a:t> circuit. When both paths are conducting, the contention occurs. Thus, the discharge NMOS should be wider than the </a:t>
            </a:r>
            <a:r>
              <a:rPr lang="en-US" sz="1800" b="0" i="0" u="none" strike="noStrike" err="1">
                <a:solidFill>
                  <a:srgbClr val="000000"/>
                </a:solidFill>
                <a:effectLst/>
                <a:latin typeface="Calibri" panose="020F0502020204030204" pitchFamily="34" charset="0"/>
              </a:rPr>
              <a:t>precharge</a:t>
            </a:r>
            <a:r>
              <a:rPr lang="en-US" sz="1800" b="0" i="0" u="none" strike="noStrike">
                <a:solidFill>
                  <a:srgbClr val="000000"/>
                </a:solidFill>
                <a:effectLst/>
                <a:latin typeface="Calibri" panose="020F0502020204030204" pitchFamily="34" charset="0"/>
              </a:rPr>
              <a:t> PMOS. N1/N2 are smaller than N3/N4, because we want to reduce the leakage current. Although P4 is used to equalize BL and BLB voltage during </a:t>
            </a:r>
            <a:r>
              <a:rPr lang="en-US" sz="1800" b="0" i="0" u="none" strike="noStrike" err="1">
                <a:solidFill>
                  <a:srgbClr val="000000"/>
                </a:solidFill>
                <a:effectLst/>
                <a:latin typeface="Calibri" panose="020F0502020204030204" pitchFamily="34" charset="0"/>
              </a:rPr>
              <a:t>precharge</a:t>
            </a:r>
            <a:r>
              <a:rPr lang="en-US" sz="1800" b="0" i="0" u="none" strike="noStrike">
                <a:solidFill>
                  <a:srgbClr val="000000"/>
                </a:solidFill>
                <a:effectLst/>
                <a:latin typeface="Calibri" panose="020F0502020204030204" pitchFamily="34" charset="0"/>
              </a:rPr>
              <a:t>, BL and BLB shouldn’t be equalized when discharging, so P4 should be smaller then P2/P3 .</a:t>
            </a:r>
            <a:r>
              <a:rPr lang="en-US" sz="1800" b="0" i="0">
                <a:solidFill>
                  <a:srgbClr val="444444"/>
                </a:solidFill>
                <a:effectLst/>
                <a:latin typeface="Calibri" panose="020F0502020204030204" pitchFamily="34" charset="0"/>
              </a:rPr>
              <a:t>​</a:t>
            </a:r>
            <a:endParaRPr lang="en-US" b="0" i="0">
              <a:solidFill>
                <a:srgbClr val="444444"/>
              </a:solidFill>
              <a:effectLst/>
              <a:latin typeface="Calibri" panose="020F0502020204030204" pitchFamily="34" charset="0"/>
            </a:endParaRPr>
          </a:p>
          <a:p>
            <a:pPr algn="l" rtl="0" fontAlgn="base"/>
            <a:r>
              <a:rPr lang="en-US" sz="1800" b="0" i="0">
                <a:solidFill>
                  <a:srgbClr val="444444"/>
                </a:solidFill>
                <a:effectLst/>
                <a:latin typeface="Calibri" panose="020F0502020204030204" pitchFamily="34" charset="0"/>
              </a:rPr>
              <a:t>​</a:t>
            </a:r>
            <a:endParaRPr lang="en-US" b="0" i="0">
              <a:solidFill>
                <a:srgbClr val="444444"/>
              </a:solidFill>
              <a:effectLst/>
              <a:latin typeface="Calibri" panose="020F0502020204030204" pitchFamily="34" charset="0"/>
            </a:endParaRPr>
          </a:p>
          <a:p>
            <a:pPr algn="l" rtl="0" fontAlgn="base"/>
            <a:r>
              <a:rPr lang="en-US" sz="1800" b="0" i="0" u="none" strike="noStrike">
                <a:solidFill>
                  <a:srgbClr val="000000"/>
                </a:solidFill>
                <a:effectLst/>
                <a:latin typeface="Calibri" panose="020F0502020204030204" pitchFamily="34" charset="0"/>
              </a:rPr>
              <a:t>In our design, we choose an analog based sense amplifier connected with a buffer. Size of P1 is equal to the size of P2, which makes P1 and P2 work as a current mirror. And size of N1 should be small since it functions as a current source, and smaller N1 means lower current and lower power consumption. After </a:t>
            </a:r>
            <a:r>
              <a:rPr lang="en-US" sz="1800" b="0" i="0" u="none" strike="noStrike" err="1">
                <a:solidFill>
                  <a:srgbClr val="000000"/>
                </a:solidFill>
                <a:effectLst/>
                <a:latin typeface="Calibri" panose="020F0502020204030204" pitchFamily="34" charset="0"/>
              </a:rPr>
              <a:t>precharged</a:t>
            </a:r>
            <a:r>
              <a:rPr lang="en-US" sz="1800" b="0" i="0" u="none" strike="noStrike">
                <a:solidFill>
                  <a:srgbClr val="000000"/>
                </a:solidFill>
                <a:effectLst/>
                <a:latin typeface="Calibri" panose="020F0502020204030204" pitchFamily="34" charset="0"/>
              </a:rPr>
              <a:t>, the output will stay at high or make a high to low transition. Therefore, N2 should be stronger than P2.</a:t>
            </a:r>
            <a:endParaRPr lang="en-US" b="0" i="0">
              <a:solidFill>
                <a:srgbClr val="444444"/>
              </a:solidFill>
              <a:effectLst/>
              <a:latin typeface="Calibri" panose="020F0502020204030204" pitchFamily="34" charset="0"/>
            </a:endParaRPr>
          </a:p>
          <a:p>
            <a:endParaRPr lang="en-US"/>
          </a:p>
        </p:txBody>
      </p:sp>
      <p:sp>
        <p:nvSpPr>
          <p:cNvPr id="4" name="Slide Number Placeholder 3"/>
          <p:cNvSpPr>
            <a:spLocks noGrp="1"/>
          </p:cNvSpPr>
          <p:nvPr>
            <p:ph type="sldNum" sz="quarter" idx="5"/>
          </p:nvPr>
        </p:nvSpPr>
        <p:spPr/>
        <p:txBody>
          <a:bodyPr/>
          <a:lstStyle/>
          <a:p>
            <a:fld id="{D08C420C-60FF-4A09-85AF-0DFE30E566E4}" type="slidenum">
              <a:rPr lang="en-US" smtClean="0"/>
              <a:t>13</a:t>
            </a:fld>
            <a:endParaRPr lang="en-US"/>
          </a:p>
        </p:txBody>
      </p:sp>
    </p:spTree>
    <p:extLst>
      <p:ext uri="{BB962C8B-B14F-4D97-AF65-F5344CB8AC3E}">
        <p14:creationId xmlns:p14="http://schemas.microsoft.com/office/powerpoint/2010/main" val="2667040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our SRAM</a:t>
            </a:r>
            <a:r>
              <a:rPr lang="en-US" baseline="0"/>
              <a:t> design, after executing the Boolean operation in SRAM, SRAM would enter the busy status in the next cycle because it’ll take another cycle to store the result back to SRAM. </a:t>
            </a:r>
          </a:p>
          <a:p>
            <a:r>
              <a:rPr lang="en-US" baseline="0"/>
              <a:t>Namely, SRAM wouldn’t execute the SRAM-related instruction right after the in-SRAM Boolean operation cycle.</a:t>
            </a:r>
          </a:p>
          <a:p>
            <a:r>
              <a:rPr lang="en-US" baseline="0"/>
              <a:t>Since the processor and SRAM operate in parallel, the processor can execute non-SRAM instruction during SRAM busy cycle.</a:t>
            </a:r>
          </a:p>
          <a:p>
            <a:endParaRPr lang="en-US" baseline="0"/>
          </a:p>
          <a:p>
            <a:endParaRPr lang="en-US" baseline="0"/>
          </a:p>
        </p:txBody>
      </p:sp>
      <p:sp>
        <p:nvSpPr>
          <p:cNvPr id="4" name="Slide Number Placeholder 3"/>
          <p:cNvSpPr>
            <a:spLocks noGrp="1"/>
          </p:cNvSpPr>
          <p:nvPr>
            <p:ph type="sldNum" sz="quarter" idx="10"/>
          </p:nvPr>
        </p:nvSpPr>
        <p:spPr/>
        <p:txBody>
          <a:bodyPr/>
          <a:lstStyle/>
          <a:p>
            <a:fld id="{D08C420C-60FF-4A09-85AF-0DFE30E566E4}" type="slidenum">
              <a:rPr lang="en-US" smtClean="0"/>
              <a:t>14</a:t>
            </a:fld>
            <a:endParaRPr lang="en-US"/>
          </a:p>
        </p:txBody>
      </p:sp>
    </p:spTree>
    <p:extLst>
      <p:ext uri="{BB962C8B-B14F-4D97-AF65-F5344CB8AC3E}">
        <p14:creationId xmlns:p14="http://schemas.microsoft.com/office/powerpoint/2010/main" val="570050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TW"/>
          </a:p>
          <a:p>
            <a:r>
              <a:rPr lang="en-US" altLang="zh-TW"/>
              <a:t>The</a:t>
            </a:r>
            <a:r>
              <a:rPr lang="zh-TW" altLang="en-US"/>
              <a:t> </a:t>
            </a:r>
            <a:r>
              <a:rPr lang="en-US" altLang="zh-TW"/>
              <a:t>table</a:t>
            </a:r>
            <a:r>
              <a:rPr lang="zh-TW" altLang="en-US"/>
              <a:t> </a:t>
            </a:r>
            <a:r>
              <a:rPr lang="en-US" altLang="zh-TW"/>
              <a:t>shows</a:t>
            </a:r>
            <a:r>
              <a:rPr lang="zh-TW" altLang="en-US"/>
              <a:t> </a:t>
            </a:r>
            <a:r>
              <a:rPr lang="en-US" altLang="zh-TW"/>
              <a:t>the</a:t>
            </a:r>
            <a:r>
              <a:rPr lang="zh-TW" altLang="en-US"/>
              <a:t> </a:t>
            </a:r>
            <a:r>
              <a:rPr lang="en-US" altLang="zh-TW"/>
              <a:t>testing assembly code, and it tests all four instructions in the</a:t>
            </a:r>
            <a:r>
              <a:rPr lang="en-US" altLang="zh-TW" baseline="0"/>
              <a:t> </a:t>
            </a:r>
            <a:r>
              <a:rPr lang="en-US" altLang="zh-TW" baseline="0" err="1"/>
              <a:t>testcase</a:t>
            </a:r>
            <a:r>
              <a:rPr lang="en-US" altLang="zh-TW"/>
              <a:t>. The</a:t>
            </a:r>
            <a:r>
              <a:rPr lang="en-US" altLang="zh-TW" baseline="0"/>
              <a:t> correctness of the SRAM functionality can be seen from the execution of 06C1 instruction, which grab the data in SRAM and store the value (shown as </a:t>
            </a:r>
            <a:r>
              <a:rPr lang="en-US" altLang="zh-TW" baseline="0" err="1"/>
              <a:t>rf_d</a:t>
            </a:r>
            <a:r>
              <a:rPr lang="en-US" altLang="zh-TW" baseline="0"/>
              <a:t> in the waveform) into RF. The expected result is same as the value on the waveform, which can conclude that our SRAM works well.</a:t>
            </a:r>
            <a:endParaRPr lang="en-US" altLang="zh-TW"/>
          </a:p>
          <a:p>
            <a:endParaRPr lang="en-US"/>
          </a:p>
          <a:p>
            <a:endParaRPr lang="en-US"/>
          </a:p>
        </p:txBody>
      </p:sp>
      <p:sp>
        <p:nvSpPr>
          <p:cNvPr id="4" name="Slide Number Placeholder 3"/>
          <p:cNvSpPr>
            <a:spLocks noGrp="1"/>
          </p:cNvSpPr>
          <p:nvPr>
            <p:ph type="sldNum" sz="quarter" idx="10"/>
          </p:nvPr>
        </p:nvSpPr>
        <p:spPr/>
        <p:txBody>
          <a:bodyPr/>
          <a:lstStyle/>
          <a:p>
            <a:fld id="{D08C420C-60FF-4A09-85AF-0DFE30E566E4}" type="slidenum">
              <a:rPr lang="en-US" smtClean="0"/>
              <a:t>15</a:t>
            </a:fld>
            <a:endParaRPr lang="en-US"/>
          </a:p>
        </p:txBody>
      </p:sp>
    </p:spTree>
    <p:extLst>
      <p:ext uri="{BB962C8B-B14F-4D97-AF65-F5344CB8AC3E}">
        <p14:creationId xmlns:p14="http://schemas.microsoft.com/office/powerpoint/2010/main" val="141165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DRC's result shows zero unresolved item and LVS's result shows zero warning and error with a happy face.</a:t>
            </a:r>
          </a:p>
        </p:txBody>
      </p:sp>
      <p:sp>
        <p:nvSpPr>
          <p:cNvPr id="4" name="Slide Number Placeholder 3"/>
          <p:cNvSpPr>
            <a:spLocks noGrp="1"/>
          </p:cNvSpPr>
          <p:nvPr>
            <p:ph type="sldNum" sz="quarter" idx="10"/>
          </p:nvPr>
        </p:nvSpPr>
        <p:spPr/>
        <p:txBody>
          <a:bodyPr/>
          <a:lstStyle/>
          <a:p>
            <a:fld id="{D08C420C-60FF-4A09-85AF-0DFE30E566E4}" type="slidenum">
              <a:rPr lang="en-US"/>
              <a:t>4</a:t>
            </a:fld>
            <a:endParaRPr lang="en-US"/>
          </a:p>
        </p:txBody>
      </p:sp>
    </p:spTree>
    <p:extLst>
      <p:ext uri="{BB962C8B-B14F-4D97-AF65-F5344CB8AC3E}">
        <p14:creationId xmlns:p14="http://schemas.microsoft.com/office/powerpoint/2010/main" val="3041385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yellow outline enclose the total area shown in the picture. Core density is 0.64 and can be calculated by estimated empty space. </a:t>
            </a:r>
          </a:p>
          <a:p>
            <a:pPr>
              <a:lnSpc>
                <a:spcPct val="90000"/>
              </a:lnSpc>
              <a:spcBef>
                <a:spcPts val="1000"/>
              </a:spcBef>
            </a:pPr>
            <a:endParaRPr lang="en-US">
              <a:cs typeface="Calibri" panose="020F0502020204030204"/>
            </a:endParaRPr>
          </a:p>
          <a:p>
            <a:pPr>
              <a:lnSpc>
                <a:spcPct val="90000"/>
              </a:lnSpc>
              <a:spcBef>
                <a:spcPts val="1000"/>
              </a:spcBef>
            </a:pPr>
            <a:r>
              <a:rPr lang="en-US">
                <a:cs typeface="Calibri" panose="020F0502020204030204"/>
              </a:rPr>
              <a:t>The Core layout consists of the </a:t>
            </a:r>
            <a:r>
              <a:rPr lang="en-US" err="1">
                <a:cs typeface="Calibri" panose="020F0502020204030204"/>
              </a:rPr>
              <a:t>Datapth</a:t>
            </a:r>
            <a:r>
              <a:rPr lang="en-US">
                <a:cs typeface="Calibri" panose="020F0502020204030204"/>
              </a:rPr>
              <a:t> from previous CAD assignment, CPU controller, SRAM module and IMEM. </a:t>
            </a:r>
          </a:p>
          <a:p>
            <a:pPr>
              <a:lnSpc>
                <a:spcPct val="90000"/>
              </a:lnSpc>
              <a:spcBef>
                <a:spcPts val="1000"/>
              </a:spcBef>
            </a:pPr>
            <a:r>
              <a:rPr lang="en-US"/>
              <a:t>Total area:242901.64</a:t>
            </a:r>
            <a:endParaRPr lang="en-US">
              <a:cs typeface="Calibri" panose="020F0502020204030204"/>
            </a:endParaRPr>
          </a:p>
          <a:p>
            <a:pPr marL="285750" indent="-285750">
              <a:lnSpc>
                <a:spcPct val="90000"/>
              </a:lnSpc>
              <a:spcBef>
                <a:spcPts val="1000"/>
              </a:spcBef>
              <a:buFont typeface="Arial"/>
              <a:buChar char="•"/>
            </a:pPr>
            <a:r>
              <a:rPr lang="en-US"/>
              <a:t>Empty space= 217.62*188.6+50.2*332+153.6*188.6=86678.49</a:t>
            </a:r>
            <a:endParaRPr lang="en-US">
              <a:cs typeface="Calibri"/>
            </a:endParaRPr>
          </a:p>
          <a:p>
            <a:pPr marL="285750" indent="-285750">
              <a:lnSpc>
                <a:spcPct val="90000"/>
              </a:lnSpc>
              <a:spcBef>
                <a:spcPts val="1000"/>
              </a:spcBef>
              <a:buFont typeface="Arial"/>
              <a:buChar char="•"/>
            </a:pPr>
            <a:r>
              <a:rPr lang="en-US"/>
              <a:t>Core density=1-(86678.49/242901.64)=0.643154</a:t>
            </a:r>
            <a:endParaRPr lang="en-US">
              <a:cs typeface="Calibri"/>
            </a:endParaRPr>
          </a:p>
        </p:txBody>
      </p:sp>
      <p:sp>
        <p:nvSpPr>
          <p:cNvPr id="4" name="Slide Number Placeholder 3"/>
          <p:cNvSpPr>
            <a:spLocks noGrp="1"/>
          </p:cNvSpPr>
          <p:nvPr>
            <p:ph type="sldNum" sz="quarter" idx="5"/>
          </p:nvPr>
        </p:nvSpPr>
        <p:spPr/>
        <p:txBody>
          <a:bodyPr/>
          <a:lstStyle/>
          <a:p>
            <a:fld id="{D08C420C-60FF-4A09-85AF-0DFE30E566E4}" type="slidenum">
              <a:rPr lang="en-US"/>
              <a:t>5</a:t>
            </a:fld>
            <a:endParaRPr lang="en-US"/>
          </a:p>
        </p:txBody>
      </p:sp>
    </p:spTree>
    <p:extLst>
      <p:ext uri="{BB962C8B-B14F-4D97-AF65-F5344CB8AC3E}">
        <p14:creationId xmlns:p14="http://schemas.microsoft.com/office/powerpoint/2010/main" val="163586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clock and </a:t>
            </a:r>
            <a:r>
              <a:rPr lang="en-US" err="1">
                <a:cs typeface="Calibri"/>
              </a:rPr>
              <a:t>clock_b</a:t>
            </a:r>
            <a:r>
              <a:rPr lang="en-US">
                <a:cs typeface="Calibri"/>
              </a:rPr>
              <a:t> are illustrated in yellow and green route in the picture. We want to route the clock in a way able to improve the performance of the design. So we choose the positive clock skew. </a:t>
            </a:r>
            <a:r>
              <a:rPr lang="en-US" err="1">
                <a:cs typeface="Calibri"/>
              </a:rPr>
              <a:t>Clk</a:t>
            </a:r>
            <a:r>
              <a:rPr lang="en-US">
                <a:cs typeface="Calibri"/>
              </a:rPr>
              <a:t> would route through PC, then route through the controller. Similarly, </a:t>
            </a:r>
            <a:r>
              <a:rPr lang="en-US" err="1">
                <a:cs typeface="Calibri"/>
              </a:rPr>
              <a:t>clk_b</a:t>
            </a:r>
            <a:r>
              <a:rPr lang="en-US">
                <a:cs typeface="Calibri"/>
              </a:rPr>
              <a:t> would route through IMEM first, and then route through the DMEM.</a:t>
            </a:r>
            <a:endParaRPr lang="en-US"/>
          </a:p>
        </p:txBody>
      </p:sp>
      <p:sp>
        <p:nvSpPr>
          <p:cNvPr id="4" name="Slide Number Placeholder 3"/>
          <p:cNvSpPr>
            <a:spLocks noGrp="1"/>
          </p:cNvSpPr>
          <p:nvPr>
            <p:ph type="sldNum" sz="quarter" idx="10"/>
          </p:nvPr>
        </p:nvSpPr>
        <p:spPr/>
        <p:txBody>
          <a:bodyPr/>
          <a:lstStyle/>
          <a:p>
            <a:fld id="{D08C420C-60FF-4A09-85AF-0DFE30E566E4}" type="slidenum">
              <a:rPr lang="en-US" smtClean="0"/>
              <a:t>6</a:t>
            </a:fld>
            <a:endParaRPr lang="en-US"/>
          </a:p>
        </p:txBody>
      </p:sp>
    </p:spTree>
    <p:extLst>
      <p:ext uri="{BB962C8B-B14F-4D97-AF65-F5344CB8AC3E}">
        <p14:creationId xmlns:p14="http://schemas.microsoft.com/office/powerpoint/2010/main" val="1301057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In the figure, the red line is the power ring. Orange color is the block ring of IMEM and DMEM. Some block rings overlap with the power rings. The violet is the power stripe. Power routing is shown in cyan color.</a:t>
            </a:r>
          </a:p>
        </p:txBody>
      </p:sp>
      <p:sp>
        <p:nvSpPr>
          <p:cNvPr id="4" name="Slide Number Placeholder 3"/>
          <p:cNvSpPr>
            <a:spLocks noGrp="1"/>
          </p:cNvSpPr>
          <p:nvPr>
            <p:ph type="sldNum" sz="quarter" idx="10"/>
          </p:nvPr>
        </p:nvSpPr>
        <p:spPr/>
        <p:txBody>
          <a:bodyPr/>
          <a:lstStyle/>
          <a:p>
            <a:fld id="{D08C420C-60FF-4A09-85AF-0DFE30E566E4}" type="slidenum">
              <a:rPr lang="en-US" smtClean="0"/>
              <a:t>7</a:t>
            </a:fld>
            <a:endParaRPr lang="en-US"/>
          </a:p>
        </p:txBody>
      </p:sp>
    </p:spTree>
    <p:extLst>
      <p:ext uri="{BB962C8B-B14F-4D97-AF65-F5344CB8AC3E}">
        <p14:creationId xmlns:p14="http://schemas.microsoft.com/office/powerpoint/2010/main" val="512895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The total area is </a:t>
            </a:r>
            <a:r>
              <a:rPr lang="en-US">
                <a:cs typeface="Calibri"/>
              </a:rPr>
              <a:t>shown in the slide.</a:t>
            </a:r>
            <a:endParaRPr lang="en-US" baseline="30000">
              <a:cs typeface="Calibri"/>
            </a:endParaRPr>
          </a:p>
          <a:p>
            <a:r>
              <a:rPr lang="en-US">
                <a:cs typeface="Calibri"/>
              </a:rPr>
              <a:t>And we're about to </a:t>
            </a:r>
            <a:r>
              <a:rPr lang="en-US"/>
              <a:t>Show the number of off-chip inputs and the pads for the processor</a:t>
            </a:r>
            <a:endParaRPr lang="en-US">
              <a:cs typeface="Calibri"/>
            </a:endParaRPr>
          </a:p>
          <a:p>
            <a:endParaRPr lang="en-US"/>
          </a:p>
          <a:p>
            <a:r>
              <a:rPr lang="en-US"/>
              <a:t>We have 7 inputs and 1 output</a:t>
            </a:r>
            <a:endParaRPr lang="en-US">
              <a:cs typeface="Calibri"/>
            </a:endParaRPr>
          </a:p>
          <a:p>
            <a:r>
              <a:rPr lang="en-US" err="1"/>
              <a:t>scan_in</a:t>
            </a:r>
            <a:r>
              <a:rPr lang="en-US"/>
              <a:t>, </a:t>
            </a:r>
            <a:r>
              <a:rPr lang="en-US" err="1"/>
              <a:t>scan_en</a:t>
            </a:r>
            <a:r>
              <a:rPr lang="en-US"/>
              <a:t>, </a:t>
            </a:r>
            <a:r>
              <a:rPr lang="en-US" err="1"/>
              <a:t>scan_out</a:t>
            </a:r>
            <a:r>
              <a:rPr lang="en-US"/>
              <a:t> are signals for scan chain and </a:t>
            </a:r>
            <a:r>
              <a:rPr lang="en-US" err="1"/>
              <a:t>Vref_IN</a:t>
            </a:r>
            <a:r>
              <a:rPr lang="en-US"/>
              <a:t> and </a:t>
            </a:r>
            <a:r>
              <a:rPr lang="en-US" err="1"/>
              <a:t>WL_duty</a:t>
            </a:r>
            <a:r>
              <a:rPr lang="en-US"/>
              <a:t> are for </a:t>
            </a:r>
            <a:r>
              <a:rPr lang="en-US" err="1"/>
              <a:t>sram</a:t>
            </a:r>
            <a:endParaRPr lang="en-US" err="1">
              <a:cs typeface="Calibri"/>
            </a:endParaRPr>
          </a:p>
          <a:p>
            <a:endParaRPr lang="en-US"/>
          </a:p>
        </p:txBody>
      </p:sp>
      <p:sp>
        <p:nvSpPr>
          <p:cNvPr id="4" name="Slide Number Placeholder 3"/>
          <p:cNvSpPr>
            <a:spLocks noGrp="1"/>
          </p:cNvSpPr>
          <p:nvPr>
            <p:ph type="sldNum" sz="quarter" idx="5"/>
          </p:nvPr>
        </p:nvSpPr>
        <p:spPr/>
        <p:txBody>
          <a:bodyPr/>
          <a:lstStyle/>
          <a:p>
            <a:fld id="{D08C420C-60FF-4A09-85AF-0DFE30E566E4}" type="slidenum">
              <a:rPr lang="en-US" smtClean="0"/>
              <a:t>8</a:t>
            </a:fld>
            <a:endParaRPr lang="en-US"/>
          </a:p>
        </p:txBody>
      </p:sp>
    </p:spTree>
    <p:extLst>
      <p:ext uri="{BB962C8B-B14F-4D97-AF65-F5344CB8AC3E}">
        <p14:creationId xmlns:p14="http://schemas.microsoft.com/office/powerpoint/2010/main" val="3851523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we are going to introduce how our assembly code program for testing the Fibonacci number calculation works on baseline processor. We first initialized all the registers with 0. Then we store the first two Fibonacci numbers 0 and 1 to registers r0 and r1. Next, we use a loop to calculate the following Fibonacci series and store the results to DMEM until the result exceeds 50. After that, the stored results will be load back to registers, multiplied by 8, and then write back to DMEM. At last, registers containing Fibonacci numbers will be erased. </a:t>
            </a:r>
          </a:p>
          <a:p>
            <a:r>
              <a:rPr lang="en-US"/>
              <a:t>The loop for calculating Fibonacci is structured as follows: In the first stage, we use data in r0 as R_n-2, data in r1 as R_n-1, then sum up these two data and write the result back to r0. Then we store the result to DMEM and check if we can jump out of this loop by comparing the result with 50. In the second stage, data in r1 works as R_n-2, data in r0 works as R_n-1, then the addition of these two data will be write back to r1. Then we also store the result to DMEM and check the branch condition. </a:t>
            </a:r>
            <a:endParaRPr lang="en-US">
              <a:cs typeface="Calibri"/>
            </a:endParaRPr>
          </a:p>
          <a:p>
            <a:r>
              <a:rPr lang="en-US"/>
              <a:t>The basic steps in the second loop includes load back the Fibonacci number from DMEM to register r4, left shift the data by 3-bits, store the result back to DMEM, and increment the DMEM address by one. Once the DMEM address exceeds the max address value containing Fibonacci number, the program will exit this loop.</a:t>
            </a:r>
            <a:endParaRPr lang="en-US">
              <a:cs typeface="Calibri"/>
            </a:endParaRPr>
          </a:p>
          <a:p>
            <a:r>
              <a:rPr lang="en-US"/>
              <a:t>Here is the waveform. When the Fibonacci series reach 55, the code exits the first loop. When we get 8 times of 55, which is 440, the code exits the second loop.</a:t>
            </a:r>
            <a:endParaRPr lang="en-US">
              <a:cs typeface="Calibri"/>
            </a:endParaRPr>
          </a:p>
          <a:p>
            <a:endParaRPr lang="en-US"/>
          </a:p>
        </p:txBody>
      </p:sp>
      <p:sp>
        <p:nvSpPr>
          <p:cNvPr id="4" name="Slide Number Placeholder 3"/>
          <p:cNvSpPr>
            <a:spLocks noGrp="1"/>
          </p:cNvSpPr>
          <p:nvPr>
            <p:ph type="sldNum" sz="quarter" idx="10"/>
          </p:nvPr>
        </p:nvSpPr>
        <p:spPr/>
        <p:txBody>
          <a:bodyPr/>
          <a:lstStyle/>
          <a:p>
            <a:fld id="{D08C420C-60FF-4A09-85AF-0DFE30E566E4}" type="slidenum">
              <a:rPr lang="en-US" smtClean="0"/>
              <a:t>9</a:t>
            </a:fld>
            <a:endParaRPr lang="en-US"/>
          </a:p>
        </p:txBody>
      </p:sp>
    </p:spTree>
    <p:extLst>
      <p:ext uri="{BB962C8B-B14F-4D97-AF65-F5344CB8AC3E}">
        <p14:creationId xmlns:p14="http://schemas.microsoft.com/office/powerpoint/2010/main" val="591759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calculate our maximum operating frequency</a:t>
            </a:r>
            <a:r>
              <a:rPr lang="en-US" baseline="0"/>
              <a:t> for our baseline processor, we need to identify the critical path in our design.</a:t>
            </a:r>
          </a:p>
          <a:p>
            <a:r>
              <a:rPr lang="en-US" baseline="0"/>
              <a:t>Under the calculation, this critical path is 4.43 ns. Namely, the maximum operating frequency is 225.7 MHz</a:t>
            </a:r>
            <a:endParaRPr lang="en-US"/>
          </a:p>
        </p:txBody>
      </p:sp>
      <p:sp>
        <p:nvSpPr>
          <p:cNvPr id="4" name="Slide Number Placeholder 3"/>
          <p:cNvSpPr>
            <a:spLocks noGrp="1"/>
          </p:cNvSpPr>
          <p:nvPr>
            <p:ph type="sldNum" sz="quarter" idx="10"/>
          </p:nvPr>
        </p:nvSpPr>
        <p:spPr/>
        <p:txBody>
          <a:bodyPr/>
          <a:lstStyle/>
          <a:p>
            <a:fld id="{D08C420C-60FF-4A09-85AF-0DFE30E566E4}" type="slidenum">
              <a:rPr lang="en-US" smtClean="0"/>
              <a:t>10</a:t>
            </a:fld>
            <a:endParaRPr lang="en-US"/>
          </a:p>
        </p:txBody>
      </p:sp>
    </p:spTree>
    <p:extLst>
      <p:ext uri="{BB962C8B-B14F-4D97-AF65-F5344CB8AC3E}">
        <p14:creationId xmlns:p14="http://schemas.microsoft.com/office/powerpoint/2010/main" val="2002242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Our custom</a:t>
            </a:r>
            <a:r>
              <a:rPr lang="en-US" baseline="0"/>
              <a:t> block, SRAM, support 4 additional functions. By using s</a:t>
            </a:r>
            <a:r>
              <a:rPr lang="en-US"/>
              <a:t>pare ISA encodes, we manage to use the same</a:t>
            </a:r>
            <a:r>
              <a:rPr lang="en-US" baseline="0"/>
              <a:t> 16-bit ISA to complete our design.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Our SRAM_AND and SRAM_NOR…..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Our SRAM_READ and SRAM_WRITE….</a:t>
            </a:r>
            <a:endParaRPr lang="en-US"/>
          </a:p>
          <a:p>
            <a:endParaRPr lang="en-US"/>
          </a:p>
        </p:txBody>
      </p:sp>
      <p:sp>
        <p:nvSpPr>
          <p:cNvPr id="4" name="Slide Number Placeholder 3"/>
          <p:cNvSpPr>
            <a:spLocks noGrp="1"/>
          </p:cNvSpPr>
          <p:nvPr>
            <p:ph type="sldNum" sz="quarter" idx="10"/>
          </p:nvPr>
        </p:nvSpPr>
        <p:spPr/>
        <p:txBody>
          <a:bodyPr/>
          <a:lstStyle/>
          <a:p>
            <a:fld id="{D08C420C-60FF-4A09-85AF-0DFE30E566E4}" type="slidenum">
              <a:rPr lang="en-US" smtClean="0"/>
              <a:t>11</a:t>
            </a:fld>
            <a:endParaRPr lang="en-US"/>
          </a:p>
        </p:txBody>
      </p:sp>
    </p:spTree>
    <p:extLst>
      <p:ext uri="{BB962C8B-B14F-4D97-AF65-F5344CB8AC3E}">
        <p14:creationId xmlns:p14="http://schemas.microsoft.com/office/powerpoint/2010/main" val="1802231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0000" t="92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mj-lt"/>
                <a:cs typeface="+mj-lt"/>
              </a:rPr>
              <a:t>EECS427 Final Demo</a:t>
            </a:r>
            <a:endParaRPr lang="en-US"/>
          </a:p>
        </p:txBody>
      </p:sp>
      <p:sp>
        <p:nvSpPr>
          <p:cNvPr id="3" name="Subtitle 2"/>
          <p:cNvSpPr>
            <a:spLocks noGrp="1"/>
          </p:cNvSpPr>
          <p:nvPr>
            <p:ph type="subTitle" idx="1"/>
          </p:nvPr>
        </p:nvSpPr>
        <p:spPr/>
        <p:txBody>
          <a:bodyPr vert="horz" lIns="91440" tIns="45720" rIns="91440" bIns="45720" rtlCol="0" anchor="t">
            <a:normAutofit fontScale="92500" lnSpcReduction="10000"/>
          </a:bodyPr>
          <a:lstStyle/>
          <a:p>
            <a:r>
              <a:rPr lang="en-US" sz="2800">
                <a:cs typeface="Calibri"/>
              </a:rPr>
              <a:t>Group 3</a:t>
            </a:r>
          </a:p>
          <a:p>
            <a:r>
              <a:rPr lang="en-US"/>
              <a:t>Yu-Sheng Ting, Cheng-Lin Lee, </a:t>
            </a:r>
            <a:r>
              <a:rPr lang="en-US" err="1"/>
              <a:t>Xinxin</a:t>
            </a:r>
            <a:r>
              <a:rPr lang="en-US"/>
              <a:t> Wang, I-Kang Wu, </a:t>
            </a:r>
            <a:r>
              <a:rPr lang="en-US" err="1"/>
              <a:t>Yufan</a:t>
            </a:r>
            <a:r>
              <a:rPr lang="en-US"/>
              <a:t> Gao, </a:t>
            </a:r>
            <a:r>
              <a:rPr lang="en-US" err="1"/>
              <a:t>Ganrun</a:t>
            </a:r>
            <a:r>
              <a:rPr lang="en-US"/>
              <a:t> Xu</a:t>
            </a:r>
            <a:endParaRPr lang="en-US" sz="2800"/>
          </a:p>
          <a:p>
            <a:br>
              <a:rPr lang="en-US" sz="2800"/>
            </a:br>
            <a:endParaRPr lang="en-US" sz="280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II-d. Report the max operating frequency for your baseline processor </a:t>
            </a:r>
          </a:p>
        </p:txBody>
      </p:sp>
      <p:sp>
        <p:nvSpPr>
          <p:cNvPr id="3" name="Content Placeholder 2"/>
          <p:cNvSpPr>
            <a:spLocks noGrp="1"/>
          </p:cNvSpPr>
          <p:nvPr>
            <p:ph idx="1"/>
          </p:nvPr>
        </p:nvSpPr>
        <p:spPr/>
        <p:txBody>
          <a:bodyPr/>
          <a:lstStyle/>
          <a:p>
            <a:r>
              <a:rPr lang="en-US"/>
              <a:t>Critical path</a:t>
            </a:r>
            <a:r>
              <a:rPr lang="en-US" altLang="zh-TW"/>
              <a:t>:</a:t>
            </a:r>
            <a:r>
              <a:rPr lang="zh-TW" altLang="en-US"/>
              <a:t> </a:t>
            </a:r>
            <a:r>
              <a:rPr lang="en-US" altLang="zh-TW"/>
              <a:t>Inst. Register -&gt; Store data Register of RF</a:t>
            </a:r>
            <a:endParaRPr lang="en-US"/>
          </a:p>
          <a:p>
            <a:pPr lvl="1"/>
            <a:r>
              <a:rPr lang="en-US"/>
              <a:t>RF-&gt;ALU-&gt;MUX: 2.83ns</a:t>
            </a:r>
          </a:p>
          <a:p>
            <a:pPr lvl="1"/>
            <a:r>
              <a:rPr lang="en-US"/>
              <a:t>Inst. Register -&gt; controller: 1.6ns</a:t>
            </a:r>
          </a:p>
          <a:p>
            <a:r>
              <a:rPr lang="en-US"/>
              <a:t>Max operating frequency: 1/(4.43ns) = 225.7 MHz</a:t>
            </a:r>
          </a:p>
        </p:txBody>
      </p:sp>
    </p:spTree>
    <p:extLst>
      <p:ext uri="{BB962C8B-B14F-4D97-AF65-F5344CB8AC3E}">
        <p14:creationId xmlns:p14="http://schemas.microsoft.com/office/powerpoint/2010/main" val="40895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III-a. Function of our custom block</a:t>
            </a:r>
          </a:p>
        </p:txBody>
      </p:sp>
      <p:sp>
        <p:nvSpPr>
          <p:cNvPr id="3" name="Content Placeholder 2"/>
          <p:cNvSpPr>
            <a:spLocks noGrp="1"/>
          </p:cNvSpPr>
          <p:nvPr>
            <p:ph idx="1"/>
          </p:nvPr>
        </p:nvSpPr>
        <p:spPr/>
        <p:txBody>
          <a:bodyPr/>
          <a:lstStyle/>
          <a:p>
            <a:r>
              <a:rPr lang="en-US"/>
              <a:t>Support 4 additional instructions for SRAM</a:t>
            </a:r>
          </a:p>
          <a:p>
            <a:pPr lvl="1"/>
            <a:r>
              <a:rPr lang="en-US"/>
              <a:t>SRAM_AND or SRAM_NOR</a:t>
            </a:r>
          </a:p>
          <a:p>
            <a:pPr lvl="2"/>
            <a:r>
              <a:rPr lang="en-US"/>
              <a:t>Execute bitwise Boolean operations in 2 SRAM rows and store the result in one of them</a:t>
            </a:r>
          </a:p>
          <a:p>
            <a:pPr lvl="1"/>
            <a:r>
              <a:rPr lang="en-US"/>
              <a:t>SRAM_READ or SRAM_WRITE</a:t>
            </a:r>
          </a:p>
          <a:p>
            <a:pPr lvl="2"/>
            <a:r>
              <a:rPr lang="en-US"/>
              <a:t>Data transfer between register file and one of the SRAM address</a:t>
            </a:r>
          </a:p>
        </p:txBody>
      </p:sp>
      <p:pic>
        <p:nvPicPr>
          <p:cNvPr id="4" name="Picture 2" descr="https://lh6.googleusercontent.com/tDacWyYuSH4VYRRjizmEsNyH48XZpDcK0zfbGWDRFRf6TDNqrnuVAwSlSoLHKZNXeIKi1FXZe9cDbGh4JqqyS3vBUE4o4eveLM9bdEh2hGLB3xAvnH2zv-9hx2FfOs_GOvxig5R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1822" y="4299796"/>
            <a:ext cx="7755802" cy="1440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008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III-b. How we integrate the custom block into baseline (extra instructions)</a:t>
            </a:r>
          </a:p>
        </p:txBody>
      </p:sp>
      <p:pic>
        <p:nvPicPr>
          <p:cNvPr id="1026" name="Picture 2" descr="https://lh6.googleusercontent.com/tDacWyYuSH4VYRRjizmEsNyH48XZpDcK0zfbGWDRFRf6TDNqrnuVAwSlSoLHKZNXeIKi1FXZe9cDbGh4JqqyS3vBUE4o4eveLM9bdEh2hGLB3xAvnH2zv-9hx2FfOs_GOvxig5R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172" y="4299796"/>
            <a:ext cx="5210236" cy="9677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4202" y="2232082"/>
            <a:ext cx="6450038" cy="4238998"/>
          </a:xfrm>
          <a:prstGeom prst="rect">
            <a:avLst/>
          </a:prstGeom>
        </p:spPr>
      </p:pic>
      <p:sp>
        <p:nvSpPr>
          <p:cNvPr id="6" name="Content Placeholder 5"/>
          <p:cNvSpPr>
            <a:spLocks noGrp="1"/>
          </p:cNvSpPr>
          <p:nvPr>
            <p:ph idx="1"/>
          </p:nvPr>
        </p:nvSpPr>
        <p:spPr/>
        <p:txBody>
          <a:bodyPr/>
          <a:lstStyle/>
          <a:p>
            <a:endParaRPr lang="en-US"/>
          </a:p>
        </p:txBody>
      </p:sp>
      <p:sp>
        <p:nvSpPr>
          <p:cNvPr id="7" name="TextBox 6"/>
          <p:cNvSpPr txBox="1"/>
          <p:nvPr/>
        </p:nvSpPr>
        <p:spPr>
          <a:xfrm>
            <a:off x="3556000" y="5954690"/>
            <a:ext cx="1201611" cy="369332"/>
          </a:xfrm>
          <a:prstGeom prst="rect">
            <a:avLst/>
          </a:prstGeom>
          <a:noFill/>
        </p:spPr>
        <p:txBody>
          <a:bodyPr wrap="none" rtlCol="0">
            <a:spAutoFit/>
          </a:bodyPr>
          <a:lstStyle/>
          <a:p>
            <a:r>
              <a:rPr lang="en-US"/>
              <a:t>Instruction</a:t>
            </a:r>
          </a:p>
        </p:txBody>
      </p:sp>
      <p:sp>
        <p:nvSpPr>
          <p:cNvPr id="11" name="Freeform 10"/>
          <p:cNvSpPr/>
          <p:nvPr/>
        </p:nvSpPr>
        <p:spPr>
          <a:xfrm>
            <a:off x="3886200" y="5257800"/>
            <a:ext cx="914400" cy="844550"/>
          </a:xfrm>
          <a:custGeom>
            <a:avLst/>
            <a:gdLst>
              <a:gd name="connsiteX0" fmla="*/ 914400 w 914400"/>
              <a:gd name="connsiteY0" fmla="*/ 844550 h 844550"/>
              <a:gd name="connsiteX1" fmla="*/ 723900 w 914400"/>
              <a:gd name="connsiteY1" fmla="*/ 495300 h 844550"/>
              <a:gd name="connsiteX2" fmla="*/ 171450 w 914400"/>
              <a:gd name="connsiteY2" fmla="*/ 285750 h 844550"/>
              <a:gd name="connsiteX3" fmla="*/ 0 w 914400"/>
              <a:gd name="connsiteY3" fmla="*/ 0 h 844550"/>
            </a:gdLst>
            <a:ahLst/>
            <a:cxnLst>
              <a:cxn ang="0">
                <a:pos x="connsiteX0" y="connsiteY0"/>
              </a:cxn>
              <a:cxn ang="0">
                <a:pos x="connsiteX1" y="connsiteY1"/>
              </a:cxn>
              <a:cxn ang="0">
                <a:pos x="connsiteX2" y="connsiteY2"/>
              </a:cxn>
              <a:cxn ang="0">
                <a:pos x="connsiteX3" y="connsiteY3"/>
              </a:cxn>
            </a:cxnLst>
            <a:rect l="l" t="t" r="r" b="b"/>
            <a:pathLst>
              <a:path w="914400" h="844550">
                <a:moveTo>
                  <a:pt x="914400" y="844550"/>
                </a:moveTo>
                <a:cubicBezTo>
                  <a:pt x="881062" y="716491"/>
                  <a:pt x="847725" y="588433"/>
                  <a:pt x="723900" y="495300"/>
                </a:cubicBezTo>
                <a:cubicBezTo>
                  <a:pt x="600075" y="402167"/>
                  <a:pt x="292100" y="368300"/>
                  <a:pt x="171450" y="285750"/>
                </a:cubicBezTo>
                <a:cubicBezTo>
                  <a:pt x="50800" y="203200"/>
                  <a:pt x="25400" y="101600"/>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76785" y="5333224"/>
            <a:ext cx="1808316" cy="369332"/>
          </a:xfrm>
          <a:prstGeom prst="rect">
            <a:avLst/>
          </a:prstGeom>
          <a:noFill/>
        </p:spPr>
        <p:txBody>
          <a:bodyPr wrap="none" rtlCol="0">
            <a:spAutoFit/>
          </a:bodyPr>
          <a:lstStyle/>
          <a:p>
            <a:r>
              <a:rPr lang="en-US"/>
              <a:t>Spare ISA encode</a:t>
            </a:r>
          </a:p>
        </p:txBody>
      </p:sp>
    </p:spTree>
    <p:extLst>
      <p:ext uri="{BB962C8B-B14F-4D97-AF65-F5344CB8AC3E}">
        <p14:creationId xmlns:p14="http://schemas.microsoft.com/office/powerpoint/2010/main" val="112522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III-c. Design Considerations (Sizing)</a:t>
            </a:r>
          </a:p>
        </p:txBody>
      </p:sp>
      <p:sp>
        <p:nvSpPr>
          <p:cNvPr id="4" name="Content Placeholder 2">
            <a:extLst>
              <a:ext uri="{FF2B5EF4-FFF2-40B4-BE49-F238E27FC236}">
                <a16:creationId xmlns:a16="http://schemas.microsoft.com/office/drawing/2014/main" id="{65EC02FE-A503-4751-A870-BA9C944635BD}"/>
              </a:ext>
            </a:extLst>
          </p:cNvPr>
          <p:cNvSpPr txBox="1">
            <a:spLocks/>
          </p:cNvSpPr>
          <p:nvPr/>
        </p:nvSpPr>
        <p:spPr>
          <a:xfrm>
            <a:off x="707572" y="1825625"/>
            <a:ext cx="383321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Read stability: N1/N3&gt;N2/N4</a:t>
            </a:r>
          </a:p>
          <a:p>
            <a:r>
              <a:rPr lang="en-US" sz="2000"/>
              <a:t>Leakage control: N2/N4 length</a:t>
            </a:r>
            <a:r>
              <a:rPr lang="zh-CN" altLang="en-US" sz="2000"/>
              <a:t>↑</a:t>
            </a:r>
            <a:endParaRPr lang="en-US" altLang="zh-CN" sz="2000"/>
          </a:p>
          <a:p>
            <a:r>
              <a:rPr lang="en-US" sz="2000"/>
              <a:t>Write stability: N2/N4&gt;P1/P2</a:t>
            </a:r>
          </a:p>
        </p:txBody>
      </p:sp>
      <p:pic>
        <p:nvPicPr>
          <p:cNvPr id="5" name="Picture 6">
            <a:extLst>
              <a:ext uri="{FF2B5EF4-FFF2-40B4-BE49-F238E27FC236}">
                <a16:creationId xmlns:a16="http://schemas.microsoft.com/office/drawing/2014/main" id="{5085B5C9-A5AF-475F-8D01-E8B8BA700B2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053" b="8546"/>
          <a:stretch/>
        </p:blipFill>
        <p:spPr bwMode="auto">
          <a:xfrm>
            <a:off x="7490807" y="2968943"/>
            <a:ext cx="4153741" cy="310896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A936904-2294-4256-BA0A-2E7405E97599}"/>
              </a:ext>
            </a:extLst>
          </p:cNvPr>
          <p:cNvPicPr>
            <a:picLocks noChangeAspect="1"/>
          </p:cNvPicPr>
          <p:nvPr/>
        </p:nvPicPr>
        <p:blipFill rotWithShape="1">
          <a:blip r:embed="rId4"/>
          <a:srcRect l="1098"/>
          <a:stretch/>
        </p:blipFill>
        <p:spPr>
          <a:xfrm>
            <a:off x="794657" y="3068003"/>
            <a:ext cx="3702583" cy="3108960"/>
          </a:xfrm>
          <a:prstGeom prst="rect">
            <a:avLst/>
          </a:prstGeom>
        </p:spPr>
      </p:pic>
      <p:pic>
        <p:nvPicPr>
          <p:cNvPr id="7" name="Picture 6">
            <a:extLst>
              <a:ext uri="{FF2B5EF4-FFF2-40B4-BE49-F238E27FC236}">
                <a16:creationId xmlns:a16="http://schemas.microsoft.com/office/drawing/2014/main" id="{698CB09E-2DC7-403E-9B84-49BE90564967}"/>
              </a:ext>
            </a:extLst>
          </p:cNvPr>
          <p:cNvPicPr>
            <a:picLocks noChangeAspect="1"/>
          </p:cNvPicPr>
          <p:nvPr/>
        </p:nvPicPr>
        <p:blipFill>
          <a:blip r:embed="rId5"/>
          <a:stretch>
            <a:fillRect/>
          </a:stretch>
        </p:blipFill>
        <p:spPr>
          <a:xfrm>
            <a:off x="4464583" y="2519363"/>
            <a:ext cx="3026224" cy="3657600"/>
          </a:xfrm>
          <a:prstGeom prst="rect">
            <a:avLst/>
          </a:prstGeom>
        </p:spPr>
      </p:pic>
      <p:sp>
        <p:nvSpPr>
          <p:cNvPr id="8" name="TextBox 7">
            <a:extLst>
              <a:ext uri="{FF2B5EF4-FFF2-40B4-BE49-F238E27FC236}">
                <a16:creationId xmlns:a16="http://schemas.microsoft.com/office/drawing/2014/main" id="{5BBBD07A-C831-46AF-86DD-2C7E1A660F77}"/>
              </a:ext>
            </a:extLst>
          </p:cNvPr>
          <p:cNvSpPr txBox="1"/>
          <p:nvPr/>
        </p:nvSpPr>
        <p:spPr>
          <a:xfrm>
            <a:off x="1894834" y="6258659"/>
            <a:ext cx="1502228" cy="400110"/>
          </a:xfrm>
          <a:prstGeom prst="rect">
            <a:avLst/>
          </a:prstGeom>
          <a:noFill/>
        </p:spPr>
        <p:txBody>
          <a:bodyPr wrap="square" rtlCol="0">
            <a:spAutoFit/>
          </a:bodyPr>
          <a:lstStyle/>
          <a:p>
            <a:pPr algn="ctr"/>
            <a:r>
              <a:rPr lang="en-US" sz="2000" b="1">
                <a:solidFill>
                  <a:srgbClr val="FF0000"/>
                </a:solidFill>
              </a:rPr>
              <a:t>SRAM cell</a:t>
            </a:r>
          </a:p>
        </p:txBody>
      </p:sp>
      <p:sp>
        <p:nvSpPr>
          <p:cNvPr id="9" name="TextBox 8">
            <a:extLst>
              <a:ext uri="{FF2B5EF4-FFF2-40B4-BE49-F238E27FC236}">
                <a16:creationId xmlns:a16="http://schemas.microsoft.com/office/drawing/2014/main" id="{E2DFC565-ACB3-4F0D-9327-6EC70783A5EB}"/>
              </a:ext>
            </a:extLst>
          </p:cNvPr>
          <p:cNvSpPr txBox="1"/>
          <p:nvPr/>
        </p:nvSpPr>
        <p:spPr>
          <a:xfrm>
            <a:off x="4666685" y="6255371"/>
            <a:ext cx="2622019" cy="400110"/>
          </a:xfrm>
          <a:prstGeom prst="rect">
            <a:avLst/>
          </a:prstGeom>
          <a:noFill/>
        </p:spPr>
        <p:txBody>
          <a:bodyPr wrap="square" rtlCol="0">
            <a:spAutoFit/>
          </a:bodyPr>
          <a:lstStyle/>
          <a:p>
            <a:pPr algn="ctr"/>
            <a:r>
              <a:rPr lang="en-US" sz="2000" b="1" err="1">
                <a:solidFill>
                  <a:srgbClr val="FF0000"/>
                </a:solidFill>
              </a:rPr>
              <a:t>Precharge</a:t>
            </a:r>
            <a:r>
              <a:rPr lang="en-US" sz="2000" b="1">
                <a:solidFill>
                  <a:srgbClr val="FF0000"/>
                </a:solidFill>
              </a:rPr>
              <a:t> &amp; discharge</a:t>
            </a:r>
          </a:p>
        </p:txBody>
      </p:sp>
      <p:sp>
        <p:nvSpPr>
          <p:cNvPr id="10" name="TextBox 9">
            <a:extLst>
              <a:ext uri="{FF2B5EF4-FFF2-40B4-BE49-F238E27FC236}">
                <a16:creationId xmlns:a16="http://schemas.microsoft.com/office/drawing/2014/main" id="{3ABD0BAB-DACA-4490-A1DF-097629D49F2C}"/>
              </a:ext>
            </a:extLst>
          </p:cNvPr>
          <p:cNvSpPr txBox="1"/>
          <p:nvPr/>
        </p:nvSpPr>
        <p:spPr>
          <a:xfrm>
            <a:off x="7838865" y="6255371"/>
            <a:ext cx="1957128" cy="400110"/>
          </a:xfrm>
          <a:prstGeom prst="rect">
            <a:avLst/>
          </a:prstGeom>
          <a:noFill/>
        </p:spPr>
        <p:txBody>
          <a:bodyPr wrap="square" rtlCol="0">
            <a:spAutoFit/>
          </a:bodyPr>
          <a:lstStyle/>
          <a:p>
            <a:pPr algn="ctr"/>
            <a:r>
              <a:rPr lang="en-US" sz="2000" b="1">
                <a:solidFill>
                  <a:srgbClr val="FF0000"/>
                </a:solidFill>
              </a:rPr>
              <a:t>Sense amplifier</a:t>
            </a:r>
          </a:p>
        </p:txBody>
      </p:sp>
      <p:sp>
        <p:nvSpPr>
          <p:cNvPr id="11" name="Content Placeholder 2">
            <a:extLst>
              <a:ext uri="{FF2B5EF4-FFF2-40B4-BE49-F238E27FC236}">
                <a16:creationId xmlns:a16="http://schemas.microsoft.com/office/drawing/2014/main" id="{F82410D8-D0E4-44F7-BD79-2E811F20CFB8}"/>
              </a:ext>
            </a:extLst>
          </p:cNvPr>
          <p:cNvSpPr txBox="1">
            <a:spLocks/>
          </p:cNvSpPr>
          <p:nvPr/>
        </p:nvSpPr>
        <p:spPr>
          <a:xfrm>
            <a:off x="4464583" y="1825625"/>
            <a:ext cx="435284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Discharge stability: N&gt;P, P2/P3&gt;P4</a:t>
            </a:r>
          </a:p>
          <a:p>
            <a:r>
              <a:rPr lang="en-US" sz="2000"/>
              <a:t>Leakage control: N1/N2</a:t>
            </a:r>
            <a:r>
              <a:rPr lang="zh-CN" altLang="en-US" sz="2000"/>
              <a:t>↓</a:t>
            </a:r>
            <a:endParaRPr lang="en-US" sz="2000"/>
          </a:p>
        </p:txBody>
      </p:sp>
      <p:sp>
        <p:nvSpPr>
          <p:cNvPr id="12" name="Content Placeholder 2">
            <a:extLst>
              <a:ext uri="{FF2B5EF4-FFF2-40B4-BE49-F238E27FC236}">
                <a16:creationId xmlns:a16="http://schemas.microsoft.com/office/drawing/2014/main" id="{DACA0A67-CA71-4242-9AAB-24FEFFB05AC8}"/>
              </a:ext>
            </a:extLst>
          </p:cNvPr>
          <p:cNvSpPr txBox="1">
            <a:spLocks/>
          </p:cNvSpPr>
          <p:nvPr/>
        </p:nvSpPr>
        <p:spPr>
          <a:xfrm>
            <a:off x="8397776" y="1825625"/>
            <a:ext cx="308665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Current mirror: P1=P2</a:t>
            </a:r>
          </a:p>
          <a:p>
            <a:r>
              <a:rPr lang="en-US" sz="2000"/>
              <a:t>Power control: N1</a:t>
            </a:r>
            <a:r>
              <a:rPr lang="zh-CN" altLang="en-US" sz="2000"/>
              <a:t> ↓</a:t>
            </a:r>
            <a:endParaRPr lang="en-US" sz="2000"/>
          </a:p>
          <a:p>
            <a:r>
              <a:rPr lang="en-US" sz="2000"/>
              <a:t>High to low: N2&gt;P2</a:t>
            </a:r>
          </a:p>
        </p:txBody>
      </p:sp>
    </p:spTree>
    <p:extLst>
      <p:ext uri="{BB962C8B-B14F-4D97-AF65-F5344CB8AC3E}">
        <p14:creationId xmlns:p14="http://schemas.microsoft.com/office/powerpoint/2010/main" val="180872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III-c. Design Considerations (Cycles)</a:t>
            </a:r>
          </a:p>
        </p:txBody>
      </p:sp>
      <p:pic>
        <p:nvPicPr>
          <p:cNvPr id="14" name="Content Placeholder 1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739607" y="2046191"/>
            <a:ext cx="7182685" cy="3797492"/>
          </a:xfrm>
        </p:spPr>
      </p:pic>
    </p:spTree>
    <p:extLst>
      <p:ext uri="{BB962C8B-B14F-4D97-AF65-F5344CB8AC3E}">
        <p14:creationId xmlns:p14="http://schemas.microsoft.com/office/powerpoint/2010/main" val="121281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III-d. Show at least one operation for your custom block with baseline processor </a:t>
            </a:r>
          </a:p>
        </p:txBody>
      </p:sp>
      <p:sp>
        <p:nvSpPr>
          <p:cNvPr id="3" name="Content Placeholder 2"/>
          <p:cNvSpPr>
            <a:spLocks noGrp="1"/>
          </p:cNvSpPr>
          <p:nvPr>
            <p:ph idx="1"/>
          </p:nvPr>
        </p:nvSpPr>
        <p:spPr/>
        <p:txBody>
          <a:bodyPr/>
          <a:lstStyle/>
          <a:p>
            <a:endParaRPr lang="en-US"/>
          </a:p>
        </p:txBody>
      </p:sp>
      <p:pic>
        <p:nvPicPr>
          <p:cNvPr id="5" name="圖片 7">
            <a:extLst>
              <a:ext uri="{FF2B5EF4-FFF2-40B4-BE49-F238E27FC236}">
                <a16:creationId xmlns:a16="http://schemas.microsoft.com/office/drawing/2014/main" id="{6A09DD20-B0AC-4586-980C-2AEF9D55E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00" y="3973066"/>
            <a:ext cx="10278799" cy="1785929"/>
          </a:xfrm>
          <a:prstGeom prst="rect">
            <a:avLst/>
          </a:prstGeom>
        </p:spPr>
      </p:pic>
      <p:pic>
        <p:nvPicPr>
          <p:cNvPr id="6" name="圖片 9">
            <a:extLst>
              <a:ext uri="{FF2B5EF4-FFF2-40B4-BE49-F238E27FC236}">
                <a16:creationId xmlns:a16="http://schemas.microsoft.com/office/drawing/2014/main" id="{3BEFAEA2-6417-4F6D-9569-82CC814846C1}"/>
              </a:ext>
            </a:extLst>
          </p:cNvPr>
          <p:cNvPicPr>
            <a:picLocks noChangeAspect="1"/>
          </p:cNvPicPr>
          <p:nvPr/>
        </p:nvPicPr>
        <p:blipFill>
          <a:blip r:embed="rId4"/>
          <a:stretch>
            <a:fillRect/>
          </a:stretch>
        </p:blipFill>
        <p:spPr>
          <a:xfrm>
            <a:off x="4773686" y="1864177"/>
            <a:ext cx="6141964" cy="2061292"/>
          </a:xfrm>
          <a:prstGeom prst="rect">
            <a:avLst/>
          </a:prstGeom>
        </p:spPr>
      </p:pic>
      <p:sp>
        <p:nvSpPr>
          <p:cNvPr id="7" name="右大括弧 10">
            <a:extLst>
              <a:ext uri="{FF2B5EF4-FFF2-40B4-BE49-F238E27FC236}">
                <a16:creationId xmlns:a16="http://schemas.microsoft.com/office/drawing/2014/main" id="{DD611709-E8EF-4FA1-9330-1C5A182C3515}"/>
              </a:ext>
            </a:extLst>
          </p:cNvPr>
          <p:cNvSpPr/>
          <p:nvPr/>
        </p:nvSpPr>
        <p:spPr>
          <a:xfrm rot="5400000">
            <a:off x="5868097" y="4974957"/>
            <a:ext cx="166951" cy="1749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8" name="右大括弧 11">
            <a:extLst>
              <a:ext uri="{FF2B5EF4-FFF2-40B4-BE49-F238E27FC236}">
                <a16:creationId xmlns:a16="http://schemas.microsoft.com/office/drawing/2014/main" id="{7562454B-20A6-4D66-96A5-3EA6A6AE3636}"/>
              </a:ext>
            </a:extLst>
          </p:cNvPr>
          <p:cNvSpPr/>
          <p:nvPr/>
        </p:nvSpPr>
        <p:spPr>
          <a:xfrm rot="5400000">
            <a:off x="8461857" y="4145035"/>
            <a:ext cx="173967" cy="34018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9" name="右大括弧 12">
            <a:extLst>
              <a:ext uri="{FF2B5EF4-FFF2-40B4-BE49-F238E27FC236}">
                <a16:creationId xmlns:a16="http://schemas.microsoft.com/office/drawing/2014/main" id="{980477F6-7C99-45CD-8ADE-61D4DC2EFD78}"/>
              </a:ext>
            </a:extLst>
          </p:cNvPr>
          <p:cNvSpPr/>
          <p:nvPr/>
        </p:nvSpPr>
        <p:spPr>
          <a:xfrm rot="5400000">
            <a:off x="10625966" y="5412820"/>
            <a:ext cx="165756" cy="8745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0" name="右大括弧 13">
            <a:extLst>
              <a:ext uri="{FF2B5EF4-FFF2-40B4-BE49-F238E27FC236}">
                <a16:creationId xmlns:a16="http://schemas.microsoft.com/office/drawing/2014/main" id="{715AF02A-F30F-4BF1-82C7-7CC74F191048}"/>
              </a:ext>
            </a:extLst>
          </p:cNvPr>
          <p:cNvSpPr/>
          <p:nvPr/>
        </p:nvSpPr>
        <p:spPr>
          <a:xfrm rot="5400000">
            <a:off x="5868097" y="4974960"/>
            <a:ext cx="166951" cy="1749056"/>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1" name="右大括弧 14">
            <a:extLst>
              <a:ext uri="{FF2B5EF4-FFF2-40B4-BE49-F238E27FC236}">
                <a16:creationId xmlns:a16="http://schemas.microsoft.com/office/drawing/2014/main" id="{F78FEBB2-60AD-48CC-AC4B-FD74B6DC68A0}"/>
              </a:ext>
            </a:extLst>
          </p:cNvPr>
          <p:cNvSpPr/>
          <p:nvPr/>
        </p:nvSpPr>
        <p:spPr>
          <a:xfrm rot="5400000">
            <a:off x="8461857" y="4145036"/>
            <a:ext cx="173967" cy="3401889"/>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2" name="右大括弧 15">
            <a:extLst>
              <a:ext uri="{FF2B5EF4-FFF2-40B4-BE49-F238E27FC236}">
                <a16:creationId xmlns:a16="http://schemas.microsoft.com/office/drawing/2014/main" id="{78CE1499-6543-4750-8167-6D36BEBDFF73}"/>
              </a:ext>
            </a:extLst>
          </p:cNvPr>
          <p:cNvSpPr/>
          <p:nvPr/>
        </p:nvSpPr>
        <p:spPr>
          <a:xfrm rot="5400000">
            <a:off x="10625966" y="5412822"/>
            <a:ext cx="165756" cy="874529"/>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 name="文字方塊 16">
            <a:extLst>
              <a:ext uri="{FF2B5EF4-FFF2-40B4-BE49-F238E27FC236}">
                <a16:creationId xmlns:a16="http://schemas.microsoft.com/office/drawing/2014/main" id="{56A14335-876A-4FD4-93E8-C0B8D2DAA6C6}"/>
              </a:ext>
            </a:extLst>
          </p:cNvPr>
          <p:cNvSpPr txBox="1"/>
          <p:nvPr/>
        </p:nvSpPr>
        <p:spPr>
          <a:xfrm>
            <a:off x="5221470" y="5854189"/>
            <a:ext cx="1749057" cy="369332"/>
          </a:xfrm>
          <a:prstGeom prst="rect">
            <a:avLst/>
          </a:prstGeom>
          <a:noFill/>
        </p:spPr>
        <p:txBody>
          <a:bodyPr wrap="square" rtlCol="0">
            <a:spAutoFit/>
          </a:bodyPr>
          <a:lstStyle/>
          <a:p>
            <a:r>
              <a:rPr lang="en-US" altLang="zh-TW">
                <a:solidFill>
                  <a:srgbClr val="FF0000"/>
                </a:solidFill>
              </a:rPr>
              <a:t>store to SRAM</a:t>
            </a:r>
            <a:endParaRPr lang="zh-TW" altLang="en-US">
              <a:solidFill>
                <a:srgbClr val="FF0000"/>
              </a:solidFill>
            </a:endParaRPr>
          </a:p>
        </p:txBody>
      </p:sp>
      <p:sp>
        <p:nvSpPr>
          <p:cNvPr id="14" name="文字方塊 17">
            <a:extLst>
              <a:ext uri="{FF2B5EF4-FFF2-40B4-BE49-F238E27FC236}">
                <a16:creationId xmlns:a16="http://schemas.microsoft.com/office/drawing/2014/main" id="{4FF716F6-BADC-4C47-A7C8-B1FF19471B59}"/>
              </a:ext>
            </a:extLst>
          </p:cNvPr>
          <p:cNvSpPr txBox="1"/>
          <p:nvPr/>
        </p:nvSpPr>
        <p:spPr>
          <a:xfrm>
            <a:off x="9881354" y="5854189"/>
            <a:ext cx="1749057" cy="369332"/>
          </a:xfrm>
          <a:prstGeom prst="rect">
            <a:avLst/>
          </a:prstGeom>
          <a:noFill/>
        </p:spPr>
        <p:txBody>
          <a:bodyPr wrap="square" rtlCol="0">
            <a:spAutoFit/>
          </a:bodyPr>
          <a:lstStyle/>
          <a:p>
            <a:r>
              <a:rPr lang="en-US" altLang="zh-TW">
                <a:solidFill>
                  <a:srgbClr val="FF0000"/>
                </a:solidFill>
              </a:rPr>
              <a:t>load from SRAM</a:t>
            </a:r>
            <a:endParaRPr lang="zh-TW" altLang="en-US">
              <a:solidFill>
                <a:srgbClr val="FF0000"/>
              </a:solidFill>
            </a:endParaRPr>
          </a:p>
        </p:txBody>
      </p:sp>
      <p:sp>
        <p:nvSpPr>
          <p:cNvPr id="15" name="文字方塊 18">
            <a:extLst>
              <a:ext uri="{FF2B5EF4-FFF2-40B4-BE49-F238E27FC236}">
                <a16:creationId xmlns:a16="http://schemas.microsoft.com/office/drawing/2014/main" id="{101FE369-6E34-43BA-938B-80057E27C9E1}"/>
              </a:ext>
            </a:extLst>
          </p:cNvPr>
          <p:cNvSpPr txBox="1"/>
          <p:nvPr/>
        </p:nvSpPr>
        <p:spPr>
          <a:xfrm>
            <a:off x="7083584" y="5854189"/>
            <a:ext cx="3312930" cy="369332"/>
          </a:xfrm>
          <a:prstGeom prst="rect">
            <a:avLst/>
          </a:prstGeom>
          <a:noFill/>
        </p:spPr>
        <p:txBody>
          <a:bodyPr wrap="square" rtlCol="0">
            <a:spAutoFit/>
          </a:bodyPr>
          <a:lstStyle/>
          <a:p>
            <a:r>
              <a:rPr lang="en-US" altLang="zh-TW">
                <a:solidFill>
                  <a:srgbClr val="FF0000"/>
                </a:solidFill>
              </a:rPr>
              <a:t>In-SRAM </a:t>
            </a:r>
            <a:r>
              <a:rPr lang="en-US" altLang="zh-TW" err="1">
                <a:solidFill>
                  <a:srgbClr val="FF0000"/>
                </a:solidFill>
              </a:rPr>
              <a:t>boolean</a:t>
            </a:r>
            <a:r>
              <a:rPr lang="en-US" altLang="zh-TW">
                <a:solidFill>
                  <a:srgbClr val="FF0000"/>
                </a:solidFill>
              </a:rPr>
              <a:t> operation</a:t>
            </a:r>
            <a:endParaRPr lang="zh-TW" altLang="en-US">
              <a:solidFill>
                <a:srgbClr val="FF0000"/>
              </a:solidFill>
            </a:endParaRPr>
          </a:p>
        </p:txBody>
      </p:sp>
    </p:spTree>
    <p:extLst>
      <p:ext uri="{BB962C8B-B14F-4D97-AF65-F5344CB8AC3E}">
        <p14:creationId xmlns:p14="http://schemas.microsoft.com/office/powerpoint/2010/main" val="73300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AF608B-38B8-4FE8-80C0-0132303E3FD8}"/>
              </a:ext>
            </a:extLst>
          </p:cNvPr>
          <p:cNvSpPr>
            <a:spLocks noGrp="1"/>
          </p:cNvSpPr>
          <p:nvPr>
            <p:ph type="title"/>
          </p:nvPr>
        </p:nvSpPr>
        <p:spPr/>
        <p:txBody>
          <a:bodyPr/>
          <a:lstStyle/>
          <a:p>
            <a:r>
              <a:rPr lang="zh-TW" altLang="en-US">
                <a:ea typeface="新細明體"/>
                <a:cs typeface="Calibri Light"/>
              </a:rPr>
              <a:t>Outline</a:t>
            </a:r>
            <a:endParaRPr lang="zh-TW" altLang="en-US"/>
          </a:p>
        </p:txBody>
      </p:sp>
      <p:sp>
        <p:nvSpPr>
          <p:cNvPr id="3" name="內容版面配置區 2">
            <a:extLst>
              <a:ext uri="{FF2B5EF4-FFF2-40B4-BE49-F238E27FC236}">
                <a16:creationId xmlns:a16="http://schemas.microsoft.com/office/drawing/2014/main" id="{C5B3EEB4-00BB-40F7-831C-7F7DF4739B14}"/>
              </a:ext>
            </a:extLst>
          </p:cNvPr>
          <p:cNvSpPr>
            <a:spLocks noGrp="1"/>
          </p:cNvSpPr>
          <p:nvPr>
            <p:ph idx="1"/>
          </p:nvPr>
        </p:nvSpPr>
        <p:spPr>
          <a:xfrm>
            <a:off x="838199" y="1825625"/>
            <a:ext cx="10572933" cy="4819724"/>
          </a:xfrm>
        </p:spPr>
        <p:txBody>
          <a:bodyPr vert="horz" lIns="91440" tIns="45720" rIns="91440" bIns="45720" rtlCol="0" anchor="t">
            <a:normAutofit/>
          </a:bodyPr>
          <a:lstStyle/>
          <a:p>
            <a:pPr marL="0" indent="0">
              <a:buNone/>
            </a:pPr>
            <a:r>
              <a:rPr lang="en-US"/>
              <a:t>I. Full Processor Layout with our Custom Block </a:t>
            </a:r>
            <a:br>
              <a:rPr lang="en-US"/>
            </a:br>
            <a:r>
              <a:rPr lang="en-US"/>
              <a:t>II. Baseline Processor </a:t>
            </a:r>
            <a:br>
              <a:rPr lang="en-US"/>
            </a:br>
            <a:r>
              <a:rPr lang="en-US"/>
              <a:t>III. Instruction for the Custom Block </a:t>
            </a:r>
            <a:br>
              <a:rPr lang="en-US"/>
            </a:br>
            <a:endParaRPr lang="zh-TW" altLang="en-US">
              <a:ea typeface="新細明體"/>
            </a:endParaRPr>
          </a:p>
        </p:txBody>
      </p:sp>
    </p:spTree>
    <p:extLst>
      <p:ext uri="{BB962C8B-B14F-4D97-AF65-F5344CB8AC3E}">
        <p14:creationId xmlns:p14="http://schemas.microsoft.com/office/powerpoint/2010/main" val="38639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AF608B-38B8-4FE8-80C0-0132303E3FD8}"/>
              </a:ext>
            </a:extLst>
          </p:cNvPr>
          <p:cNvSpPr>
            <a:spLocks noGrp="1"/>
          </p:cNvSpPr>
          <p:nvPr>
            <p:ph type="title"/>
          </p:nvPr>
        </p:nvSpPr>
        <p:spPr/>
        <p:txBody>
          <a:bodyPr>
            <a:normAutofit/>
          </a:bodyPr>
          <a:lstStyle/>
          <a:p>
            <a:r>
              <a:rPr lang="en-US">
                <a:ea typeface="新細明體"/>
                <a:cs typeface="Calibri Light"/>
              </a:rPr>
              <a:t>I-a. Custom Block- DRC &amp; LVS</a:t>
            </a:r>
            <a:endParaRPr lang="en-US">
              <a:ea typeface="+mj-lt"/>
              <a:cs typeface="+mj-lt"/>
            </a:endParaRPr>
          </a:p>
          <a:p>
            <a:r>
              <a:rPr lang="en-US" altLang="zh-TW">
                <a:ea typeface="新細明體"/>
                <a:cs typeface="Calibri Light"/>
              </a:rPr>
              <a:t>I-b. Custom Block- Layout</a:t>
            </a:r>
            <a:endParaRPr lang="zh-TW" altLang="en-US">
              <a:ea typeface="新細明體"/>
              <a:cs typeface="Calibri Light"/>
            </a:endParaRPr>
          </a:p>
        </p:txBody>
      </p:sp>
      <p:sp>
        <p:nvSpPr>
          <p:cNvPr id="3" name="內容版面配置區 2">
            <a:extLst>
              <a:ext uri="{FF2B5EF4-FFF2-40B4-BE49-F238E27FC236}">
                <a16:creationId xmlns:a16="http://schemas.microsoft.com/office/drawing/2014/main" id="{C5B3EEB4-00BB-40F7-831C-7F7DF4739B14}"/>
              </a:ext>
            </a:extLst>
          </p:cNvPr>
          <p:cNvSpPr>
            <a:spLocks noGrp="1"/>
          </p:cNvSpPr>
          <p:nvPr>
            <p:ph idx="1"/>
          </p:nvPr>
        </p:nvSpPr>
        <p:spPr>
          <a:xfrm>
            <a:off x="838200" y="1825625"/>
            <a:ext cx="10515600" cy="4819724"/>
          </a:xfrm>
        </p:spPr>
        <p:txBody>
          <a:bodyPr vert="horz" lIns="91440" tIns="45720" rIns="91440" bIns="45720" rtlCol="0" anchor="t">
            <a:normAutofit/>
          </a:bodyPr>
          <a:lstStyle/>
          <a:p>
            <a:r>
              <a:rPr lang="en-US" altLang="zh-TW">
                <a:ea typeface="新細明體"/>
                <a:cs typeface="Calibri"/>
              </a:rPr>
              <a:t>Pass in DRC &amp; LVS </a:t>
            </a:r>
            <a:endParaRPr lang="en-US" altLang="zh-TW">
              <a:ea typeface="新細明體"/>
            </a:endParaRPr>
          </a:p>
          <a:p>
            <a:r>
              <a:rPr lang="en-US" altLang="zh-TW">
                <a:ea typeface="新細明體"/>
              </a:rPr>
              <a:t>Demo: Layout, DRC &amp; LVS</a:t>
            </a:r>
            <a:endParaRPr lang="zh-TW" altLang="en-US">
              <a:ea typeface="新細明體"/>
              <a:cs typeface="Calibri"/>
            </a:endParaRPr>
          </a:p>
        </p:txBody>
      </p:sp>
      <p:pic>
        <p:nvPicPr>
          <p:cNvPr id="4" name="Picture 4" descr="A picture containing graphical user interface&#10;&#10;Description automatically generated">
            <a:extLst>
              <a:ext uri="{FF2B5EF4-FFF2-40B4-BE49-F238E27FC236}">
                <a16:creationId xmlns:a16="http://schemas.microsoft.com/office/drawing/2014/main" id="{EB08E684-C73A-BD9A-6F7C-3DFE018BAADB}"/>
              </a:ext>
            </a:extLst>
          </p:cNvPr>
          <p:cNvPicPr>
            <a:picLocks noChangeAspect="1"/>
          </p:cNvPicPr>
          <p:nvPr/>
        </p:nvPicPr>
        <p:blipFill>
          <a:blip r:embed="rId3"/>
          <a:stretch>
            <a:fillRect/>
          </a:stretch>
        </p:blipFill>
        <p:spPr>
          <a:xfrm>
            <a:off x="7776055" y="418268"/>
            <a:ext cx="3692453" cy="5898528"/>
          </a:xfrm>
          <a:prstGeom prst="rect">
            <a:avLst/>
          </a:prstGeom>
        </p:spPr>
      </p:pic>
      <p:pic>
        <p:nvPicPr>
          <p:cNvPr id="5" name="Picture 5" descr="Graphical user interface, table&#10;&#10;Description automatically generated">
            <a:extLst>
              <a:ext uri="{FF2B5EF4-FFF2-40B4-BE49-F238E27FC236}">
                <a16:creationId xmlns:a16="http://schemas.microsoft.com/office/drawing/2014/main" id="{E1B022E2-A28D-94D5-556E-88175EAEB8A1}"/>
              </a:ext>
            </a:extLst>
          </p:cNvPr>
          <p:cNvPicPr>
            <a:picLocks noChangeAspect="1"/>
          </p:cNvPicPr>
          <p:nvPr/>
        </p:nvPicPr>
        <p:blipFill>
          <a:blip r:embed="rId4"/>
          <a:stretch>
            <a:fillRect/>
          </a:stretch>
        </p:blipFill>
        <p:spPr>
          <a:xfrm>
            <a:off x="840658" y="2951154"/>
            <a:ext cx="6565490" cy="3585822"/>
          </a:xfrm>
          <a:prstGeom prst="rect">
            <a:avLst/>
          </a:prstGeom>
        </p:spPr>
      </p:pic>
    </p:spTree>
    <p:extLst>
      <p:ext uri="{BB962C8B-B14F-4D97-AF65-F5344CB8AC3E}">
        <p14:creationId xmlns:p14="http://schemas.microsoft.com/office/powerpoint/2010/main" val="2806343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AF608B-38B8-4FE8-80C0-0132303E3FD8}"/>
              </a:ext>
            </a:extLst>
          </p:cNvPr>
          <p:cNvSpPr>
            <a:spLocks noGrp="1"/>
          </p:cNvSpPr>
          <p:nvPr>
            <p:ph type="title"/>
          </p:nvPr>
        </p:nvSpPr>
        <p:spPr/>
        <p:txBody>
          <a:bodyPr/>
          <a:lstStyle/>
          <a:p>
            <a:r>
              <a:rPr lang="en-US" altLang="zh-TW">
                <a:ea typeface="新細明體"/>
                <a:cs typeface="Calibri Light"/>
              </a:rPr>
              <a:t>I-c. Processor with Pads - DRC &amp; LVS</a:t>
            </a:r>
            <a:endParaRPr lang="zh-TW" altLang="en-US"/>
          </a:p>
        </p:txBody>
      </p:sp>
      <p:sp>
        <p:nvSpPr>
          <p:cNvPr id="3" name="內容版面配置區 2">
            <a:extLst>
              <a:ext uri="{FF2B5EF4-FFF2-40B4-BE49-F238E27FC236}">
                <a16:creationId xmlns:a16="http://schemas.microsoft.com/office/drawing/2014/main" id="{C5B3EEB4-00BB-40F7-831C-7F7DF4739B14}"/>
              </a:ext>
            </a:extLst>
          </p:cNvPr>
          <p:cNvSpPr>
            <a:spLocks noGrp="1"/>
          </p:cNvSpPr>
          <p:nvPr>
            <p:ph idx="1"/>
          </p:nvPr>
        </p:nvSpPr>
        <p:spPr>
          <a:xfrm>
            <a:off x="838200" y="1825625"/>
            <a:ext cx="10515600" cy="4819724"/>
          </a:xfrm>
        </p:spPr>
        <p:txBody>
          <a:bodyPr vert="horz" lIns="91440" tIns="45720" rIns="91440" bIns="45720" rtlCol="0" anchor="t">
            <a:normAutofit/>
          </a:bodyPr>
          <a:lstStyle/>
          <a:p>
            <a:r>
              <a:rPr lang="en-US" altLang="zh-TW">
                <a:ea typeface="新細明體"/>
                <a:cs typeface="Calibri Light"/>
              </a:rPr>
              <a:t>processor with pads</a:t>
            </a:r>
            <a:endParaRPr lang="en-US" altLang="zh-TW">
              <a:ea typeface="新細明體"/>
            </a:endParaRPr>
          </a:p>
        </p:txBody>
      </p:sp>
      <p:pic>
        <p:nvPicPr>
          <p:cNvPr id="4" name="Picture 4" descr="A picture containing graphical user interface&#10;&#10;Description automatically generated">
            <a:extLst>
              <a:ext uri="{FF2B5EF4-FFF2-40B4-BE49-F238E27FC236}">
                <a16:creationId xmlns:a16="http://schemas.microsoft.com/office/drawing/2014/main" id="{F9EB23C9-8067-1160-E54B-88F54AE9BBE1}"/>
              </a:ext>
            </a:extLst>
          </p:cNvPr>
          <p:cNvPicPr>
            <a:picLocks noChangeAspect="1"/>
          </p:cNvPicPr>
          <p:nvPr/>
        </p:nvPicPr>
        <p:blipFill>
          <a:blip r:embed="rId3"/>
          <a:stretch>
            <a:fillRect/>
          </a:stretch>
        </p:blipFill>
        <p:spPr>
          <a:xfrm>
            <a:off x="4355232" y="1501118"/>
            <a:ext cx="7244205" cy="4598834"/>
          </a:xfrm>
          <a:prstGeom prst="rect">
            <a:avLst/>
          </a:prstGeom>
        </p:spPr>
      </p:pic>
    </p:spTree>
    <p:extLst>
      <p:ext uri="{BB962C8B-B14F-4D97-AF65-F5344CB8AC3E}">
        <p14:creationId xmlns:p14="http://schemas.microsoft.com/office/powerpoint/2010/main" val="193273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2AF608B-38B8-4FE8-80C0-0132303E3FD8}"/>
              </a:ext>
            </a:extLst>
          </p:cNvPr>
          <p:cNvSpPr>
            <a:spLocks noGrp="1"/>
          </p:cNvSpPr>
          <p:nvPr>
            <p:ph type="title"/>
          </p:nvPr>
        </p:nvSpPr>
        <p:spPr>
          <a:xfrm>
            <a:off x="838199" y="365125"/>
            <a:ext cx="10925629" cy="1325563"/>
          </a:xfrm>
        </p:spPr>
        <p:txBody>
          <a:bodyPr/>
          <a:lstStyle/>
          <a:p>
            <a:r>
              <a:rPr lang="en-US" altLang="zh-TW">
                <a:ea typeface="新細明體"/>
                <a:cs typeface="Calibri Light"/>
              </a:rPr>
              <a:t>I-d. Processor with Pads– Layout &amp; Core Density</a:t>
            </a:r>
            <a:endParaRPr lang="zh-TW" altLang="en-US"/>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C5B3EEB4-00BB-40F7-831C-7F7DF4739B14}"/>
                  </a:ext>
                </a:extLst>
              </p:cNvPr>
              <p:cNvSpPr>
                <a:spLocks noGrp="1"/>
              </p:cNvSpPr>
              <p:nvPr>
                <p:ph idx="1"/>
              </p:nvPr>
            </p:nvSpPr>
            <p:spPr>
              <a:xfrm>
                <a:off x="838200" y="1825625"/>
                <a:ext cx="4209048" cy="4819724"/>
              </a:xfrm>
            </p:spPr>
            <p:txBody>
              <a:bodyPr vert="horz" lIns="91440" tIns="45720" rIns="91440" bIns="45720" rtlCol="0" anchor="t">
                <a:normAutofit/>
              </a:bodyPr>
              <a:lstStyle/>
              <a:p>
                <a:r>
                  <a:rPr lang="en-US" altLang="zh-TW">
                    <a:ea typeface="+mn-lt"/>
                    <a:cs typeface="+mn-lt"/>
                  </a:rPr>
                  <a:t>Total area=242901.64</a:t>
                </a:r>
                <a14:m>
                  <m:oMath xmlns:m="http://schemas.openxmlformats.org/officeDocument/2006/math">
                    <m:sSup>
                      <m:sSupPr>
                        <m:ctrlPr>
                          <a:rPr lang="en-US" altLang="zh-TW" i="1" smtClean="0">
                            <a:latin typeface="Cambria Math" panose="02040503050406030204" pitchFamily="18" charset="0"/>
                            <a:ea typeface="+mn-lt"/>
                            <a:cs typeface="+mn-lt"/>
                          </a:rPr>
                        </m:ctrlPr>
                      </m:sSupPr>
                      <m:e>
                        <m:r>
                          <a:rPr lang="zh-TW" altLang="en-US" i="1" smtClean="0">
                            <a:latin typeface="Cambria Math" panose="02040503050406030204" pitchFamily="18" charset="0"/>
                            <a:ea typeface="+mn-lt"/>
                            <a:cs typeface="+mn-lt"/>
                          </a:rPr>
                          <m:t>𝜇</m:t>
                        </m:r>
                        <m:r>
                          <a:rPr lang="en-US" altLang="zh-TW" b="0" i="1" smtClean="0">
                            <a:latin typeface="Cambria Math" panose="02040503050406030204" pitchFamily="18" charset="0"/>
                            <a:ea typeface="+mn-lt"/>
                            <a:cs typeface="+mn-lt"/>
                          </a:rPr>
                          <m:t>𝑚</m:t>
                        </m:r>
                      </m:e>
                      <m:sup>
                        <m:r>
                          <a:rPr lang="en-US" altLang="zh-TW" b="0" i="1" smtClean="0">
                            <a:latin typeface="Cambria Math" panose="02040503050406030204" pitchFamily="18" charset="0"/>
                            <a:ea typeface="+mn-lt"/>
                            <a:cs typeface="+mn-lt"/>
                          </a:rPr>
                          <m:t>2</m:t>
                        </m:r>
                      </m:sup>
                    </m:sSup>
                  </m:oMath>
                </a14:m>
                <a:endParaRPr lang="en-US" altLang="zh-TW">
                  <a:ea typeface="+mn-lt"/>
                  <a:cs typeface="+mn-lt"/>
                </a:endParaRPr>
              </a:p>
              <a:p>
                <a:r>
                  <a:rPr lang="en-US" altLang="zh-TW">
                    <a:ea typeface="新細明體"/>
                    <a:cs typeface="Calibri"/>
                  </a:rPr>
                  <a:t>Core density=0.643154</a:t>
                </a:r>
              </a:p>
              <a:p>
                <a:r>
                  <a:rPr lang="en-US" altLang="zh-TW">
                    <a:ea typeface="新細明體"/>
                    <a:cs typeface="Calibri"/>
                  </a:rPr>
                  <a:t>Yellow outline show the total area of the cells</a:t>
                </a:r>
              </a:p>
              <a:p>
                <a:r>
                  <a:rPr lang="en-US" altLang="zh-TW">
                    <a:ea typeface="+mn-lt"/>
                    <a:cs typeface="+mn-lt"/>
                  </a:rPr>
                  <a:t>Demo: Layout, </a:t>
                </a:r>
                <a:r>
                  <a:rPr lang="en-US">
                    <a:ea typeface="新細明體"/>
                  </a:rPr>
                  <a:t>DRC &amp; LVS</a:t>
                </a:r>
                <a:endParaRPr lang="zh-TW" altLang="en-US">
                  <a:ea typeface="新細明體"/>
                  <a:cs typeface="Calibri"/>
                </a:endParaRPr>
              </a:p>
              <a:p>
                <a:endParaRPr lang="en-US" altLang="zh-TW">
                  <a:ea typeface="+mn-lt"/>
                  <a:cs typeface="+mn-lt"/>
                </a:endParaRPr>
              </a:p>
            </p:txBody>
          </p:sp>
        </mc:Choice>
        <mc:Fallback>
          <p:sp>
            <p:nvSpPr>
              <p:cNvPr id="3" name="內容版面配置區 2">
                <a:extLst>
                  <a:ext uri="{FF2B5EF4-FFF2-40B4-BE49-F238E27FC236}">
                    <a16:creationId xmlns:a16="http://schemas.microsoft.com/office/drawing/2014/main" id="{C5B3EEB4-00BB-40F7-831C-7F7DF4739B14}"/>
                  </a:ext>
                </a:extLst>
              </p:cNvPr>
              <p:cNvSpPr>
                <a:spLocks noGrp="1" noRot="1" noChangeAspect="1" noMove="1" noResize="1" noEditPoints="1" noAdjustHandles="1" noChangeArrowheads="1" noChangeShapeType="1" noTextEdit="1"/>
              </p:cNvSpPr>
              <p:nvPr>
                <p:ph idx="1"/>
              </p:nvPr>
            </p:nvSpPr>
            <p:spPr>
              <a:xfrm>
                <a:off x="838200" y="1825625"/>
                <a:ext cx="4209048" cy="4819724"/>
              </a:xfrm>
              <a:blipFill>
                <a:blip r:embed="rId3"/>
                <a:stretch>
                  <a:fillRect l="-2609" t="-2023"/>
                </a:stretch>
              </a:blipFill>
            </p:spPr>
            <p:txBody>
              <a:bodyPr/>
              <a:lstStyle/>
              <a:p>
                <a:r>
                  <a:rPr lang="zh-TW" altLang="en-US">
                    <a:noFill/>
                  </a:rPr>
                  <a:t> </a:t>
                </a:r>
              </a:p>
            </p:txBody>
          </p:sp>
        </mc:Fallback>
      </mc:AlternateContent>
      <p:grpSp>
        <p:nvGrpSpPr>
          <p:cNvPr id="44" name="Group 43">
            <a:extLst>
              <a:ext uri="{FF2B5EF4-FFF2-40B4-BE49-F238E27FC236}">
                <a16:creationId xmlns:a16="http://schemas.microsoft.com/office/drawing/2014/main" id="{C2009DE8-9FBF-E100-D973-30CD073DA22F}"/>
              </a:ext>
            </a:extLst>
          </p:cNvPr>
          <p:cNvGrpSpPr/>
          <p:nvPr/>
        </p:nvGrpSpPr>
        <p:grpSpPr>
          <a:xfrm>
            <a:off x="5117276" y="1404414"/>
            <a:ext cx="4507830" cy="5325157"/>
            <a:chOff x="4894848" y="1518396"/>
            <a:chExt cx="4507830" cy="5325157"/>
          </a:xfrm>
        </p:grpSpPr>
        <p:pic>
          <p:nvPicPr>
            <p:cNvPr id="33" name="Picture 33" descr="Diagram, schematic&#10;&#10;Description automatically generated">
              <a:extLst>
                <a:ext uri="{FF2B5EF4-FFF2-40B4-BE49-F238E27FC236}">
                  <a16:creationId xmlns:a16="http://schemas.microsoft.com/office/drawing/2014/main" id="{972C487E-B99A-19E6-B187-7A63919FC34B}"/>
                </a:ext>
              </a:extLst>
            </p:cNvPr>
            <p:cNvPicPr>
              <a:picLocks noChangeAspect="1"/>
            </p:cNvPicPr>
            <p:nvPr/>
          </p:nvPicPr>
          <p:blipFill>
            <a:blip r:embed="rId4"/>
            <a:stretch>
              <a:fillRect/>
            </a:stretch>
          </p:blipFill>
          <p:spPr>
            <a:xfrm>
              <a:off x="4894848" y="1518396"/>
              <a:ext cx="4507830" cy="5325157"/>
            </a:xfrm>
            <a:prstGeom prst="rect">
              <a:avLst/>
            </a:prstGeom>
          </p:spPr>
        </p:pic>
        <p:cxnSp>
          <p:nvCxnSpPr>
            <p:cNvPr id="29" name="Straight Arrow Connector 28">
              <a:extLst>
                <a:ext uri="{FF2B5EF4-FFF2-40B4-BE49-F238E27FC236}">
                  <a16:creationId xmlns:a16="http://schemas.microsoft.com/office/drawing/2014/main" id="{929D06AD-FF57-0748-76EB-F58613D9C128}"/>
                </a:ext>
              </a:extLst>
            </p:cNvPr>
            <p:cNvCxnSpPr/>
            <p:nvPr/>
          </p:nvCxnSpPr>
          <p:spPr>
            <a:xfrm flipV="1">
              <a:off x="6867025" y="1643313"/>
              <a:ext cx="2396285" cy="10026"/>
            </a:xfrm>
            <a:prstGeom prst="straightConnector1">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11BEC47-9BE9-1444-D673-0E389F062A73}"/>
                </a:ext>
              </a:extLst>
            </p:cNvPr>
            <p:cNvCxnSpPr>
              <a:cxnSpLocks/>
            </p:cNvCxnSpPr>
            <p:nvPr/>
          </p:nvCxnSpPr>
          <p:spPr>
            <a:xfrm>
              <a:off x="7197892" y="6756734"/>
              <a:ext cx="2065418" cy="10026"/>
            </a:xfrm>
            <a:prstGeom prst="straightConnector1">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306AB39-E446-1179-7B62-F0BEA14920A0}"/>
                </a:ext>
              </a:extLst>
            </p:cNvPr>
            <p:cNvCxnSpPr>
              <a:cxnSpLocks/>
            </p:cNvCxnSpPr>
            <p:nvPr/>
          </p:nvCxnSpPr>
          <p:spPr>
            <a:xfrm flipH="1">
              <a:off x="9253284" y="1633285"/>
              <a:ext cx="10029" cy="5123448"/>
            </a:xfrm>
            <a:prstGeom prst="straightConnector1">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171F21C-FC27-0BF4-580A-C5A4D0FD4908}"/>
                </a:ext>
              </a:extLst>
            </p:cNvPr>
            <p:cNvCxnSpPr>
              <a:cxnSpLocks/>
            </p:cNvCxnSpPr>
            <p:nvPr/>
          </p:nvCxnSpPr>
          <p:spPr>
            <a:xfrm flipH="1">
              <a:off x="6867019" y="1643311"/>
              <a:ext cx="3" cy="1634290"/>
            </a:xfrm>
            <a:prstGeom prst="straightConnector1">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67BFCA-740E-BAD6-1ADF-068C104165A4}"/>
                </a:ext>
              </a:extLst>
            </p:cNvPr>
            <p:cNvCxnSpPr>
              <a:cxnSpLocks/>
            </p:cNvCxnSpPr>
            <p:nvPr/>
          </p:nvCxnSpPr>
          <p:spPr>
            <a:xfrm flipV="1">
              <a:off x="6867024" y="3277602"/>
              <a:ext cx="1363576" cy="0"/>
            </a:xfrm>
            <a:prstGeom prst="straightConnector1">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9B8B480-841F-3DE4-ECB3-11788686CFDB}"/>
                </a:ext>
              </a:extLst>
            </p:cNvPr>
            <p:cNvCxnSpPr>
              <a:cxnSpLocks/>
            </p:cNvCxnSpPr>
            <p:nvPr/>
          </p:nvCxnSpPr>
          <p:spPr>
            <a:xfrm flipH="1">
              <a:off x="8220573" y="3277600"/>
              <a:ext cx="10029" cy="381001"/>
            </a:xfrm>
            <a:prstGeom prst="straightConnector1">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8B9A9D-E33A-3B2A-05E4-D094245C2FD0}"/>
                </a:ext>
              </a:extLst>
            </p:cNvPr>
            <p:cNvCxnSpPr>
              <a:cxnSpLocks/>
            </p:cNvCxnSpPr>
            <p:nvPr/>
          </p:nvCxnSpPr>
          <p:spPr>
            <a:xfrm flipH="1">
              <a:off x="7248020" y="3648573"/>
              <a:ext cx="30081" cy="3118185"/>
            </a:xfrm>
            <a:prstGeom prst="straightConnector1">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D06E521-915A-EAA5-0C1B-10097358CBE0}"/>
                </a:ext>
              </a:extLst>
            </p:cNvPr>
            <p:cNvCxnSpPr>
              <a:cxnSpLocks/>
            </p:cNvCxnSpPr>
            <p:nvPr/>
          </p:nvCxnSpPr>
          <p:spPr>
            <a:xfrm>
              <a:off x="7258050" y="3648575"/>
              <a:ext cx="972550" cy="10026"/>
            </a:xfrm>
            <a:prstGeom prst="straightConnector1">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1D20D84-7FDA-5C55-79CF-3D6AF7AE436C}"/>
                </a:ext>
              </a:extLst>
            </p:cNvPr>
            <p:cNvCxnSpPr>
              <a:cxnSpLocks/>
            </p:cNvCxnSpPr>
            <p:nvPr/>
          </p:nvCxnSpPr>
          <p:spPr>
            <a:xfrm flipH="1">
              <a:off x="5142493" y="3648572"/>
              <a:ext cx="10029" cy="1714502"/>
            </a:xfrm>
            <a:prstGeom prst="straightConnector1">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4C8649D-D7AF-D369-3726-44FB864C70C4}"/>
                </a:ext>
              </a:extLst>
            </p:cNvPr>
            <p:cNvCxnSpPr>
              <a:cxnSpLocks/>
            </p:cNvCxnSpPr>
            <p:nvPr/>
          </p:nvCxnSpPr>
          <p:spPr>
            <a:xfrm flipH="1">
              <a:off x="6856993" y="3648572"/>
              <a:ext cx="10029" cy="1714502"/>
            </a:xfrm>
            <a:prstGeom prst="straightConnector1">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B6E9C8D-84A6-BDC8-CF60-B65863FD2DA3}"/>
                </a:ext>
              </a:extLst>
            </p:cNvPr>
            <p:cNvCxnSpPr>
              <a:cxnSpLocks/>
            </p:cNvCxnSpPr>
            <p:nvPr/>
          </p:nvCxnSpPr>
          <p:spPr>
            <a:xfrm>
              <a:off x="5142496" y="3648575"/>
              <a:ext cx="1674392" cy="10026"/>
            </a:xfrm>
            <a:prstGeom prst="straightConnector1">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126B2B7-F292-CBB4-30D0-7B334CDAFD46}"/>
                </a:ext>
              </a:extLst>
            </p:cNvPr>
            <p:cNvCxnSpPr>
              <a:cxnSpLocks/>
            </p:cNvCxnSpPr>
            <p:nvPr/>
          </p:nvCxnSpPr>
          <p:spPr>
            <a:xfrm>
              <a:off x="5142496" y="5302917"/>
              <a:ext cx="1674392" cy="10026"/>
            </a:xfrm>
            <a:prstGeom prst="straightConnector1">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grpSp>
      <p:pic>
        <p:nvPicPr>
          <p:cNvPr id="18" name="Picture 4" descr="A picture containing graphical user interface&#10;&#10;Description automatically generated">
            <a:extLst>
              <a:ext uri="{FF2B5EF4-FFF2-40B4-BE49-F238E27FC236}">
                <a16:creationId xmlns:a16="http://schemas.microsoft.com/office/drawing/2014/main" id="{F9EB23C9-8067-1160-E54B-88F54AE9BBE1}"/>
              </a:ext>
            </a:extLst>
          </p:cNvPr>
          <p:cNvPicPr>
            <a:picLocks noChangeAspect="1"/>
          </p:cNvPicPr>
          <p:nvPr/>
        </p:nvPicPr>
        <p:blipFill rotWithShape="1">
          <a:blip r:embed="rId5"/>
          <a:srcRect l="5444" t="19287" r="49091" b="3690"/>
          <a:stretch/>
        </p:blipFill>
        <p:spPr>
          <a:xfrm>
            <a:off x="10088991" y="3888420"/>
            <a:ext cx="1783009" cy="1917576"/>
          </a:xfrm>
          <a:prstGeom prst="rect">
            <a:avLst/>
          </a:prstGeom>
        </p:spPr>
      </p:pic>
      <p:cxnSp>
        <p:nvCxnSpPr>
          <p:cNvPr id="21" name="Straight Connector 20"/>
          <p:cNvCxnSpPr/>
          <p:nvPr/>
        </p:nvCxnSpPr>
        <p:spPr>
          <a:xfrm flipH="1" flipV="1">
            <a:off x="9559043" y="1404414"/>
            <a:ext cx="1088745" cy="3068858"/>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9392494" y="5335480"/>
            <a:ext cx="1239753" cy="1332724"/>
          </a:xfrm>
          <a:prstGeom prst="line">
            <a:avLst/>
          </a:prstGeom>
          <a:ln w="57150">
            <a:solidFill>
              <a:srgbClr val="92D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2403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 schematic&#10;&#10;Description automatically generated">
            <a:extLst>
              <a:ext uri="{FF2B5EF4-FFF2-40B4-BE49-F238E27FC236}">
                <a16:creationId xmlns:a16="http://schemas.microsoft.com/office/drawing/2014/main" id="{D3EB3F23-AD08-4CBC-E4F0-0F9D17EFAD6F}"/>
              </a:ext>
            </a:extLst>
          </p:cNvPr>
          <p:cNvPicPr>
            <a:picLocks noChangeAspect="1"/>
          </p:cNvPicPr>
          <p:nvPr/>
        </p:nvPicPr>
        <p:blipFill>
          <a:blip r:embed="rId3"/>
          <a:stretch>
            <a:fillRect/>
          </a:stretch>
        </p:blipFill>
        <p:spPr>
          <a:xfrm>
            <a:off x="8127169" y="1164551"/>
            <a:ext cx="3802562" cy="4876898"/>
          </a:xfrm>
          <a:prstGeom prst="rect">
            <a:avLst/>
          </a:prstGeom>
        </p:spPr>
      </p:pic>
      <p:sp>
        <p:nvSpPr>
          <p:cNvPr id="2" name="Title 1"/>
          <p:cNvSpPr>
            <a:spLocks noGrp="1"/>
          </p:cNvSpPr>
          <p:nvPr>
            <p:ph type="title"/>
          </p:nvPr>
        </p:nvSpPr>
        <p:spPr/>
        <p:txBody>
          <a:bodyPr/>
          <a:lstStyle/>
          <a:p>
            <a:r>
              <a:rPr lang="en-US"/>
              <a:t>I-e. Clock distribution </a:t>
            </a:r>
          </a:p>
        </p:txBody>
      </p:sp>
      <p:sp>
        <p:nvSpPr>
          <p:cNvPr id="3" name="Content Placeholder 2"/>
          <p:cNvSpPr>
            <a:spLocks noGrp="1"/>
          </p:cNvSpPr>
          <p:nvPr>
            <p:ph idx="1"/>
          </p:nvPr>
        </p:nvSpPr>
        <p:spPr>
          <a:xfrm>
            <a:off x="838200" y="1825625"/>
            <a:ext cx="7075605" cy="4351338"/>
          </a:xfrm>
        </p:spPr>
        <p:txBody>
          <a:bodyPr/>
          <a:lstStyle/>
          <a:p>
            <a:r>
              <a:rPr lang="en-US"/>
              <a:t>Discuss your clock tree distribution considerations</a:t>
            </a:r>
          </a:p>
          <a:p>
            <a:pPr lvl="1"/>
            <a:r>
              <a:rPr lang="en-US"/>
              <a:t>Yellow route: </a:t>
            </a:r>
            <a:r>
              <a:rPr lang="en-US" err="1"/>
              <a:t>clk</a:t>
            </a:r>
            <a:endParaRPr lang="en-US"/>
          </a:p>
          <a:p>
            <a:pPr lvl="1"/>
            <a:r>
              <a:rPr lang="en-US"/>
              <a:t>Green route: </a:t>
            </a:r>
            <a:r>
              <a:rPr lang="en-US" err="1"/>
              <a:t>clk_b</a:t>
            </a:r>
            <a:endParaRPr lang="en-US"/>
          </a:p>
          <a:p>
            <a:pPr lvl="1"/>
            <a:r>
              <a:rPr lang="en-US"/>
              <a:t>Distribution considerations: </a:t>
            </a:r>
            <a:r>
              <a:rPr lang="en-US">
                <a:solidFill>
                  <a:srgbClr val="FF0000"/>
                </a:solidFill>
              </a:rPr>
              <a:t>Improve performance</a:t>
            </a:r>
          </a:p>
          <a:p>
            <a:pPr lvl="2"/>
            <a:r>
              <a:rPr lang="en-US"/>
              <a:t>Positive skew</a:t>
            </a:r>
          </a:p>
          <a:p>
            <a:pPr lvl="2"/>
            <a:r>
              <a:rPr lang="en-US" err="1"/>
              <a:t>clk</a:t>
            </a:r>
            <a:r>
              <a:rPr lang="en-US"/>
              <a:t> routes through PC then through controller</a:t>
            </a:r>
          </a:p>
          <a:p>
            <a:pPr lvl="2"/>
            <a:r>
              <a:rPr lang="en-US" err="1"/>
              <a:t>clk_b</a:t>
            </a:r>
            <a:r>
              <a:rPr lang="en-US"/>
              <a:t> routes through IMEM then through DMEM</a:t>
            </a:r>
          </a:p>
          <a:p>
            <a:pPr lvl="1"/>
            <a:endParaRPr lang="en-US"/>
          </a:p>
          <a:p>
            <a:pPr lvl="1"/>
            <a:endParaRPr lang="en-US"/>
          </a:p>
        </p:txBody>
      </p:sp>
    </p:spTree>
    <p:extLst>
      <p:ext uri="{BB962C8B-B14F-4D97-AF65-F5344CB8AC3E}">
        <p14:creationId xmlns:p14="http://schemas.microsoft.com/office/powerpoint/2010/main" val="1155610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I-f. Power routing/rings/stripes</a:t>
            </a:r>
          </a:p>
        </p:txBody>
      </p:sp>
      <p:pic>
        <p:nvPicPr>
          <p:cNvPr id="4" name="Picture 4" descr="A picture containing diagram&#10;&#10;Description automatically generated">
            <a:extLst>
              <a:ext uri="{FF2B5EF4-FFF2-40B4-BE49-F238E27FC236}">
                <a16:creationId xmlns:a16="http://schemas.microsoft.com/office/drawing/2014/main" id="{E3CEA73B-3B5E-F5AD-832F-48B5146F2A7D}"/>
              </a:ext>
            </a:extLst>
          </p:cNvPr>
          <p:cNvPicPr>
            <a:picLocks noGrp="1" noChangeAspect="1"/>
          </p:cNvPicPr>
          <p:nvPr>
            <p:ph idx="1"/>
          </p:nvPr>
        </p:nvPicPr>
        <p:blipFill>
          <a:blip r:embed="rId3"/>
          <a:stretch>
            <a:fillRect/>
          </a:stretch>
        </p:blipFill>
        <p:spPr>
          <a:xfrm>
            <a:off x="8191357" y="969523"/>
            <a:ext cx="3822089" cy="4758568"/>
          </a:xfrm>
        </p:spPr>
      </p:pic>
      <p:cxnSp>
        <p:nvCxnSpPr>
          <p:cNvPr id="6" name="Straight Arrow Connector 5">
            <a:extLst>
              <a:ext uri="{FF2B5EF4-FFF2-40B4-BE49-F238E27FC236}">
                <a16:creationId xmlns:a16="http://schemas.microsoft.com/office/drawing/2014/main" id="{750CADE4-F1D6-77C3-49D9-2FDDD92CDBD6}"/>
              </a:ext>
            </a:extLst>
          </p:cNvPr>
          <p:cNvCxnSpPr/>
          <p:nvPr/>
        </p:nvCxnSpPr>
        <p:spPr>
          <a:xfrm>
            <a:off x="9913000" y="1058194"/>
            <a:ext cx="18361" cy="4599539"/>
          </a:xfrm>
          <a:prstGeom prst="straightConnector1">
            <a:avLst/>
          </a:prstGeom>
          <a:ln w="57150">
            <a:solidFill>
              <a:srgbClr val="CC7AFF"/>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AB4C92F-B067-5256-DC62-FE788056C918}"/>
              </a:ext>
            </a:extLst>
          </p:cNvPr>
          <p:cNvSpPr/>
          <p:nvPr/>
        </p:nvSpPr>
        <p:spPr>
          <a:xfrm>
            <a:off x="8265635" y="2890321"/>
            <a:ext cx="1533180" cy="1432192"/>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55CD37-484F-4CD0-579C-505A99B76647}"/>
              </a:ext>
            </a:extLst>
          </p:cNvPr>
          <p:cNvSpPr/>
          <p:nvPr/>
        </p:nvSpPr>
        <p:spPr>
          <a:xfrm>
            <a:off x="8265634" y="1054176"/>
            <a:ext cx="3663107" cy="1652529"/>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7F0AAE6-7B1E-8976-417B-81E4EFEB2C50}"/>
              </a:ext>
            </a:extLst>
          </p:cNvPr>
          <p:cNvSpPr/>
          <p:nvPr/>
        </p:nvSpPr>
        <p:spPr>
          <a:xfrm>
            <a:off x="8191041" y="1043848"/>
            <a:ext cx="3828358" cy="460872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38FF67AB-1BCD-64B5-98CE-CAA0AA9E992E}"/>
              </a:ext>
            </a:extLst>
          </p:cNvPr>
          <p:cNvSpPr txBox="1">
            <a:spLocks/>
          </p:cNvSpPr>
          <p:nvPr/>
        </p:nvSpPr>
        <p:spPr>
          <a:xfrm>
            <a:off x="838200" y="1825625"/>
            <a:ext cx="7283986"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Red: Power ring</a:t>
            </a:r>
            <a:endParaRPr lang="en-US">
              <a:cs typeface="Calibri"/>
            </a:endParaRPr>
          </a:p>
          <a:p>
            <a:r>
              <a:rPr lang="en-US">
                <a:cs typeface="Calibri"/>
              </a:rPr>
              <a:t>Orange: block ring of IMEM and DMEM(parts of block ring overlap the power ring)</a:t>
            </a:r>
            <a:endParaRPr lang="en-US"/>
          </a:p>
          <a:p>
            <a:r>
              <a:rPr lang="en-US">
                <a:cs typeface="Calibri"/>
              </a:rPr>
              <a:t>Violet: Power stripe</a:t>
            </a:r>
            <a:endParaRPr lang="en-US"/>
          </a:p>
          <a:p>
            <a:r>
              <a:rPr lang="en-US">
                <a:cs typeface="Calibri"/>
              </a:rPr>
              <a:t>Cyan: local power routing</a:t>
            </a:r>
            <a:endParaRPr lang="en-US"/>
          </a:p>
          <a:p>
            <a:pPr lvl="1"/>
            <a:endParaRPr lang="en-US"/>
          </a:p>
          <a:p>
            <a:pPr lvl="1"/>
            <a:endParaRPr lang="en-US"/>
          </a:p>
          <a:p>
            <a:pPr lvl="1"/>
            <a:endParaRPr lang="en-US"/>
          </a:p>
        </p:txBody>
      </p:sp>
    </p:spTree>
    <p:extLst>
      <p:ext uri="{BB962C8B-B14F-4D97-AF65-F5344CB8AC3E}">
        <p14:creationId xmlns:p14="http://schemas.microsoft.com/office/powerpoint/2010/main" val="309067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628" y="547342"/>
            <a:ext cx="11147475" cy="1325563"/>
          </a:xfrm>
        </p:spPr>
        <p:txBody>
          <a:bodyPr vert="horz" lIns="91440" tIns="45720" rIns="91440" bIns="45720" rtlCol="0" anchor="ctr">
            <a:noAutofit/>
          </a:bodyPr>
          <a:lstStyle/>
          <a:p>
            <a:r>
              <a:rPr lang="en-US" sz="3600"/>
              <a:t>I-g. Total area</a:t>
            </a:r>
            <a:br>
              <a:rPr lang="en-US" sz="3600"/>
            </a:br>
            <a:r>
              <a:rPr lang="en-US" sz="3600"/>
              <a:t>I-h. Show the number of off-chip inputs and the pads for </a:t>
            </a:r>
            <a:br>
              <a:rPr lang="en-US" sz="3600"/>
            </a:br>
            <a:r>
              <a:rPr lang="en-US" sz="3600"/>
              <a:t>the processor</a:t>
            </a:r>
            <a:endParaRPr lang="en-US" sz="3600">
              <a:cs typeface="Calibri Light"/>
            </a:endParaRPr>
          </a:p>
        </p:txBody>
      </p:sp>
      <p:sp>
        <p:nvSpPr>
          <p:cNvPr id="3" name="Content Placeholder 2"/>
          <p:cNvSpPr>
            <a:spLocks noGrp="1"/>
          </p:cNvSpPr>
          <p:nvPr>
            <p:ph idx="1"/>
          </p:nvPr>
        </p:nvSpPr>
        <p:spPr>
          <a:xfrm>
            <a:off x="669234" y="2461729"/>
            <a:ext cx="3454758" cy="4351338"/>
          </a:xfrm>
        </p:spPr>
        <p:txBody>
          <a:bodyPr>
            <a:normAutofit/>
          </a:bodyPr>
          <a:lstStyle/>
          <a:p>
            <a:r>
              <a:rPr lang="en-US" altLang="zh-CN">
                <a:cs typeface="Calibri"/>
              </a:rPr>
              <a:t>Total area</a:t>
            </a:r>
          </a:p>
          <a:p>
            <a:pPr lvl="1"/>
            <a:r>
              <a:rPr lang="en-US">
                <a:cs typeface="Calibri"/>
              </a:rPr>
              <a:t>1264*1170um</a:t>
            </a:r>
            <a:r>
              <a:rPr lang="en-US" baseline="30000">
                <a:cs typeface="Calibri"/>
              </a:rPr>
              <a:t>2</a:t>
            </a:r>
            <a:endParaRPr lang="en-US"/>
          </a:p>
          <a:p>
            <a:r>
              <a:rPr lang="en-US"/>
              <a:t>Total 7 Inputs</a:t>
            </a:r>
          </a:p>
          <a:p>
            <a:pPr lvl="1"/>
            <a:r>
              <a:rPr lang="en-US" err="1"/>
              <a:t>clk</a:t>
            </a:r>
            <a:r>
              <a:rPr lang="en-US"/>
              <a:t>, </a:t>
            </a:r>
            <a:r>
              <a:rPr lang="en-US" err="1"/>
              <a:t>clk_b</a:t>
            </a:r>
            <a:r>
              <a:rPr lang="en-US"/>
              <a:t>, </a:t>
            </a:r>
            <a:r>
              <a:rPr lang="en-US" err="1"/>
              <a:t>rst_n</a:t>
            </a:r>
            <a:endParaRPr lang="en-US"/>
          </a:p>
          <a:p>
            <a:pPr lvl="1"/>
            <a:r>
              <a:rPr lang="en-US" err="1"/>
              <a:t>scan_in</a:t>
            </a:r>
            <a:r>
              <a:rPr lang="en-US"/>
              <a:t>, </a:t>
            </a:r>
            <a:r>
              <a:rPr lang="en-US" err="1"/>
              <a:t>scan_en</a:t>
            </a:r>
            <a:endParaRPr lang="en-US"/>
          </a:p>
          <a:p>
            <a:pPr lvl="1"/>
            <a:r>
              <a:rPr lang="en-US" err="1"/>
              <a:t>Vref_IN</a:t>
            </a:r>
            <a:endParaRPr lang="en-US"/>
          </a:p>
          <a:p>
            <a:pPr lvl="1"/>
            <a:r>
              <a:rPr lang="en-US" err="1"/>
              <a:t>WL_duty</a:t>
            </a:r>
            <a:endParaRPr lang="en-US"/>
          </a:p>
          <a:p>
            <a:r>
              <a:rPr lang="en-US"/>
              <a:t>Total 1 Output</a:t>
            </a:r>
          </a:p>
          <a:p>
            <a:pPr lvl="1"/>
            <a:r>
              <a:rPr lang="en-US" err="1"/>
              <a:t>scan_out</a:t>
            </a:r>
            <a:endParaRPr lang="en-US"/>
          </a:p>
          <a:p>
            <a:endParaRPr lang="en-US"/>
          </a:p>
        </p:txBody>
      </p:sp>
      <p:pic>
        <p:nvPicPr>
          <p:cNvPr id="5" name="Picture 4" descr="A picture containing text&#10;&#10;Description automatically generated">
            <a:extLst>
              <a:ext uri="{FF2B5EF4-FFF2-40B4-BE49-F238E27FC236}">
                <a16:creationId xmlns:a16="http://schemas.microsoft.com/office/drawing/2014/main" id="{FCBF672B-E27C-4012-B210-B20E9EB44B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8086" y="1542618"/>
            <a:ext cx="4834680" cy="5223876"/>
          </a:xfrm>
          <a:prstGeom prst="rect">
            <a:avLst/>
          </a:prstGeom>
        </p:spPr>
      </p:pic>
    </p:spTree>
    <p:extLst>
      <p:ext uri="{BB962C8B-B14F-4D97-AF65-F5344CB8AC3E}">
        <p14:creationId xmlns:p14="http://schemas.microsoft.com/office/powerpoint/2010/main" val="276369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a:ea typeface="+mj-lt"/>
                <a:cs typeface="+mj-lt"/>
              </a:rPr>
              <a:t>II-a. Show the assembly code program</a:t>
            </a:r>
            <a:br>
              <a:rPr lang="en-US" sz="2800"/>
            </a:br>
            <a:r>
              <a:rPr lang="en-US" sz="2800"/>
              <a:t>II-b. How we loop the calculation for Fibonacci Numbers and exit</a:t>
            </a:r>
            <a:br>
              <a:rPr lang="en-US" sz="2800"/>
            </a:br>
            <a:r>
              <a:rPr lang="en-US" sz="2800"/>
              <a:t>II-c. Explain one cycle of the calculation, including the load and store to </a:t>
            </a:r>
            <a:r>
              <a:rPr lang="en-US" sz="2800" err="1"/>
              <a:t>RegFile</a:t>
            </a:r>
            <a:r>
              <a:rPr lang="en-US" sz="2800"/>
              <a:t> </a:t>
            </a:r>
          </a:p>
        </p:txBody>
      </p:sp>
      <p:sp>
        <p:nvSpPr>
          <p:cNvPr id="4" name="Rectangle: Rounded Corners 3">
            <a:extLst>
              <a:ext uri="{FF2B5EF4-FFF2-40B4-BE49-F238E27FC236}">
                <a16:creationId xmlns:a16="http://schemas.microsoft.com/office/drawing/2014/main" id="{3BB1A298-F849-3E08-3B2A-FC3E69754EFD}"/>
              </a:ext>
            </a:extLst>
          </p:cNvPr>
          <p:cNvSpPr/>
          <p:nvPr/>
        </p:nvSpPr>
        <p:spPr>
          <a:xfrm>
            <a:off x="275770" y="2685915"/>
            <a:ext cx="2634123" cy="3227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Calibri"/>
              </a:rPr>
              <a:t>Step1 Clear register </a:t>
            </a:r>
            <a:endParaRPr lang="en-US">
              <a:solidFill>
                <a:schemeClr val="tx1"/>
              </a:solidFill>
            </a:endParaRPr>
          </a:p>
        </p:txBody>
      </p:sp>
      <p:sp>
        <p:nvSpPr>
          <p:cNvPr id="5" name="Rectangle: Rounded Corners 3">
            <a:extLst>
              <a:ext uri="{FF2B5EF4-FFF2-40B4-BE49-F238E27FC236}">
                <a16:creationId xmlns:a16="http://schemas.microsoft.com/office/drawing/2014/main" id="{3BB1A298-F849-3E08-3B2A-FC3E69754EFD}"/>
              </a:ext>
            </a:extLst>
          </p:cNvPr>
          <p:cNvSpPr/>
          <p:nvPr/>
        </p:nvSpPr>
        <p:spPr>
          <a:xfrm>
            <a:off x="275770" y="3137161"/>
            <a:ext cx="2634123" cy="5252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Calibri"/>
              </a:rPr>
              <a:t>Step2 Initial register</a:t>
            </a:r>
          </a:p>
          <a:p>
            <a:pPr algn="ctr"/>
            <a:r>
              <a:rPr lang="en-US">
                <a:solidFill>
                  <a:schemeClr val="tx1"/>
                </a:solidFill>
                <a:cs typeface="Calibri"/>
              </a:rPr>
              <a:t>0 -&gt; R0, 1 -&gt; R1 </a:t>
            </a:r>
            <a:endParaRPr lang="en-US">
              <a:solidFill>
                <a:schemeClr val="tx1"/>
              </a:solidFill>
            </a:endParaRPr>
          </a:p>
        </p:txBody>
      </p:sp>
      <p:sp>
        <p:nvSpPr>
          <p:cNvPr id="6" name="Rectangle: Rounded Corners 3">
            <a:extLst>
              <a:ext uri="{FF2B5EF4-FFF2-40B4-BE49-F238E27FC236}">
                <a16:creationId xmlns:a16="http://schemas.microsoft.com/office/drawing/2014/main" id="{3BB1A298-F849-3E08-3B2A-FC3E69754EFD}"/>
              </a:ext>
            </a:extLst>
          </p:cNvPr>
          <p:cNvSpPr/>
          <p:nvPr/>
        </p:nvSpPr>
        <p:spPr>
          <a:xfrm>
            <a:off x="3642759" y="2685915"/>
            <a:ext cx="3790790" cy="5974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Calibri"/>
              </a:rPr>
              <a:t>Step3-1-1 Calculate </a:t>
            </a:r>
            <a:r>
              <a:rPr lang="en-US" b="1">
                <a:solidFill>
                  <a:schemeClr val="tx1"/>
                </a:solidFill>
              </a:rPr>
              <a:t>Fibonacci</a:t>
            </a:r>
          </a:p>
          <a:p>
            <a:pPr algn="ctr"/>
            <a:r>
              <a:rPr lang="en-US">
                <a:solidFill>
                  <a:schemeClr val="tx1"/>
                </a:solidFill>
                <a:cs typeface="Calibri"/>
              </a:rPr>
              <a:t>R0 + R1 -&gt; R0</a:t>
            </a:r>
            <a:endParaRPr lang="en-US">
              <a:solidFill>
                <a:schemeClr val="tx1"/>
              </a:solidFill>
            </a:endParaRPr>
          </a:p>
        </p:txBody>
      </p:sp>
      <p:sp>
        <p:nvSpPr>
          <p:cNvPr id="7" name="Rectangle: Rounded Corners 3">
            <a:extLst>
              <a:ext uri="{FF2B5EF4-FFF2-40B4-BE49-F238E27FC236}">
                <a16:creationId xmlns:a16="http://schemas.microsoft.com/office/drawing/2014/main" id="{3BB1A298-F849-3E08-3B2A-FC3E69754EFD}"/>
              </a:ext>
            </a:extLst>
          </p:cNvPr>
          <p:cNvSpPr/>
          <p:nvPr/>
        </p:nvSpPr>
        <p:spPr>
          <a:xfrm>
            <a:off x="3642759" y="4171173"/>
            <a:ext cx="3790790" cy="5974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Calibri"/>
              </a:rPr>
              <a:t>Step3-2-1 Calculate </a:t>
            </a:r>
            <a:r>
              <a:rPr lang="en-US" b="1">
                <a:solidFill>
                  <a:schemeClr val="tx1"/>
                </a:solidFill>
              </a:rPr>
              <a:t>Fibonacci</a:t>
            </a:r>
          </a:p>
          <a:p>
            <a:pPr algn="ctr"/>
            <a:r>
              <a:rPr lang="en-US">
                <a:solidFill>
                  <a:schemeClr val="tx1"/>
                </a:solidFill>
                <a:cs typeface="Calibri"/>
              </a:rPr>
              <a:t>R0 + R1 -&gt; R1</a:t>
            </a:r>
            <a:endParaRPr lang="en-US">
              <a:solidFill>
                <a:schemeClr val="tx1"/>
              </a:solidFill>
            </a:endParaRPr>
          </a:p>
        </p:txBody>
      </p:sp>
      <p:sp>
        <p:nvSpPr>
          <p:cNvPr id="8" name="Rectangle: Rounded Corners 3">
            <a:extLst>
              <a:ext uri="{FF2B5EF4-FFF2-40B4-BE49-F238E27FC236}">
                <a16:creationId xmlns:a16="http://schemas.microsoft.com/office/drawing/2014/main" id="{3BB1A298-F849-3E08-3B2A-FC3E69754EFD}"/>
              </a:ext>
            </a:extLst>
          </p:cNvPr>
          <p:cNvSpPr/>
          <p:nvPr/>
        </p:nvSpPr>
        <p:spPr>
          <a:xfrm>
            <a:off x="3642759" y="3385325"/>
            <a:ext cx="3790790" cy="5974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Calibri"/>
              </a:rPr>
              <a:t>Step3-1-2 Exit Condition</a:t>
            </a:r>
            <a:endParaRPr lang="en-US" b="1">
              <a:solidFill>
                <a:schemeClr val="tx1"/>
              </a:solidFill>
            </a:endParaRPr>
          </a:p>
          <a:p>
            <a:pPr algn="ctr"/>
            <a:r>
              <a:rPr lang="en-US">
                <a:solidFill>
                  <a:schemeClr val="tx1"/>
                </a:solidFill>
                <a:cs typeface="Calibri"/>
              </a:rPr>
              <a:t>R0 &gt; 50</a:t>
            </a:r>
            <a:endParaRPr lang="en-US">
              <a:solidFill>
                <a:schemeClr val="tx1"/>
              </a:solidFill>
            </a:endParaRPr>
          </a:p>
        </p:txBody>
      </p:sp>
      <p:sp>
        <p:nvSpPr>
          <p:cNvPr id="9" name="Rectangle: Rounded Corners 3">
            <a:extLst>
              <a:ext uri="{FF2B5EF4-FFF2-40B4-BE49-F238E27FC236}">
                <a16:creationId xmlns:a16="http://schemas.microsoft.com/office/drawing/2014/main" id="{3BB1A298-F849-3E08-3B2A-FC3E69754EFD}"/>
              </a:ext>
            </a:extLst>
          </p:cNvPr>
          <p:cNvSpPr/>
          <p:nvPr/>
        </p:nvSpPr>
        <p:spPr>
          <a:xfrm>
            <a:off x="3642759" y="4897150"/>
            <a:ext cx="3790790" cy="5974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Calibri"/>
              </a:rPr>
              <a:t>Step3-1-2 Exit Condition</a:t>
            </a:r>
            <a:endParaRPr lang="en-US" b="1">
              <a:solidFill>
                <a:schemeClr val="tx1"/>
              </a:solidFill>
            </a:endParaRPr>
          </a:p>
          <a:p>
            <a:pPr algn="ctr"/>
            <a:r>
              <a:rPr lang="en-US">
                <a:solidFill>
                  <a:schemeClr val="tx1"/>
                </a:solidFill>
                <a:cs typeface="Calibri"/>
              </a:rPr>
              <a:t>R1 &gt; 50</a:t>
            </a:r>
            <a:endParaRPr lang="en-US">
              <a:solidFill>
                <a:schemeClr val="tx1"/>
              </a:solidFill>
            </a:endParaRPr>
          </a:p>
        </p:txBody>
      </p:sp>
      <p:cxnSp>
        <p:nvCxnSpPr>
          <p:cNvPr id="11" name="Straight Arrow Connector 10"/>
          <p:cNvCxnSpPr>
            <a:stCxn id="4" idx="2"/>
            <a:endCxn id="5" idx="0"/>
          </p:cNvCxnSpPr>
          <p:nvPr/>
        </p:nvCxnSpPr>
        <p:spPr>
          <a:xfrm>
            <a:off x="1592832" y="3008645"/>
            <a:ext cx="0" cy="12851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2"/>
            <a:endCxn id="8" idx="0"/>
          </p:cNvCxnSpPr>
          <p:nvPr/>
        </p:nvCxnSpPr>
        <p:spPr>
          <a:xfrm>
            <a:off x="5538154" y="3283376"/>
            <a:ext cx="0" cy="101949"/>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8" idx="2"/>
            <a:endCxn id="7" idx="0"/>
          </p:cNvCxnSpPr>
          <p:nvPr/>
        </p:nvCxnSpPr>
        <p:spPr>
          <a:xfrm>
            <a:off x="5538154" y="3982786"/>
            <a:ext cx="0" cy="188387"/>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538154" y="3938480"/>
            <a:ext cx="578644" cy="276999"/>
          </a:xfrm>
          <a:prstGeom prst="rect">
            <a:avLst/>
          </a:prstGeom>
          <a:noFill/>
        </p:spPr>
        <p:txBody>
          <a:bodyPr wrap="square" rtlCol="0">
            <a:spAutoFit/>
          </a:bodyPr>
          <a:lstStyle/>
          <a:p>
            <a:r>
              <a:rPr lang="en-US" sz="1200" b="1">
                <a:solidFill>
                  <a:srgbClr val="FF0000"/>
                </a:solidFill>
              </a:rPr>
              <a:t>NO</a:t>
            </a:r>
          </a:p>
        </p:txBody>
      </p:sp>
      <p:cxnSp>
        <p:nvCxnSpPr>
          <p:cNvPr id="29" name="Straight Arrow Connector 28"/>
          <p:cNvCxnSpPr>
            <a:stCxn id="7" idx="2"/>
            <a:endCxn id="9" idx="0"/>
          </p:cNvCxnSpPr>
          <p:nvPr/>
        </p:nvCxnSpPr>
        <p:spPr>
          <a:xfrm>
            <a:off x="5538154" y="4768634"/>
            <a:ext cx="0" cy="12851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1"/>
            <a:endCxn id="6" idx="1"/>
          </p:cNvCxnSpPr>
          <p:nvPr/>
        </p:nvCxnSpPr>
        <p:spPr>
          <a:xfrm rot="10800000">
            <a:off x="3642759" y="2984647"/>
            <a:ext cx="12700" cy="2211235"/>
          </a:xfrm>
          <a:prstGeom prst="bentConnector3">
            <a:avLst>
              <a:gd name="adj1" fmla="val 180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366137" y="3937835"/>
            <a:ext cx="578644" cy="276999"/>
          </a:xfrm>
          <a:prstGeom prst="rect">
            <a:avLst/>
          </a:prstGeom>
          <a:noFill/>
        </p:spPr>
        <p:txBody>
          <a:bodyPr wrap="square" rtlCol="0">
            <a:spAutoFit/>
          </a:bodyPr>
          <a:lstStyle/>
          <a:p>
            <a:r>
              <a:rPr lang="en-US" sz="1200" b="1">
                <a:solidFill>
                  <a:srgbClr val="FF0000"/>
                </a:solidFill>
              </a:rPr>
              <a:t>NO</a:t>
            </a:r>
          </a:p>
        </p:txBody>
      </p:sp>
      <p:cxnSp>
        <p:nvCxnSpPr>
          <p:cNvPr id="50" name="Straight Arrow Connector 49"/>
          <p:cNvCxnSpPr>
            <a:stCxn id="9" idx="2"/>
            <a:endCxn id="53" idx="0"/>
          </p:cNvCxnSpPr>
          <p:nvPr/>
        </p:nvCxnSpPr>
        <p:spPr>
          <a:xfrm>
            <a:off x="5538154" y="5494611"/>
            <a:ext cx="0" cy="194365"/>
          </a:xfrm>
          <a:prstGeom prst="straightConnector1">
            <a:avLst/>
          </a:prstGeom>
          <a:ln w="190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517914" y="5450305"/>
            <a:ext cx="578644" cy="276999"/>
          </a:xfrm>
          <a:prstGeom prst="rect">
            <a:avLst/>
          </a:prstGeom>
          <a:noFill/>
        </p:spPr>
        <p:txBody>
          <a:bodyPr wrap="square" rtlCol="0">
            <a:spAutoFit/>
          </a:bodyPr>
          <a:lstStyle/>
          <a:p>
            <a:r>
              <a:rPr lang="en-US" sz="1200" b="1">
                <a:solidFill>
                  <a:schemeClr val="accent6"/>
                </a:solidFill>
              </a:rPr>
              <a:t>Yes</a:t>
            </a:r>
          </a:p>
        </p:txBody>
      </p:sp>
      <p:sp>
        <p:nvSpPr>
          <p:cNvPr id="53" name="Rectangle: Rounded Corners 3">
            <a:extLst>
              <a:ext uri="{FF2B5EF4-FFF2-40B4-BE49-F238E27FC236}">
                <a16:creationId xmlns:a16="http://schemas.microsoft.com/office/drawing/2014/main" id="{3BB1A298-F849-3E08-3B2A-FC3E69754EFD}"/>
              </a:ext>
            </a:extLst>
          </p:cNvPr>
          <p:cNvSpPr/>
          <p:nvPr/>
        </p:nvSpPr>
        <p:spPr>
          <a:xfrm>
            <a:off x="3642759" y="5688976"/>
            <a:ext cx="3790790" cy="3227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Calibri"/>
              </a:rPr>
              <a:t>Step3-3 DMEM max address -&gt; R2</a:t>
            </a:r>
            <a:endParaRPr lang="en-US">
              <a:solidFill>
                <a:schemeClr val="tx1"/>
              </a:solidFill>
            </a:endParaRPr>
          </a:p>
        </p:txBody>
      </p:sp>
      <p:cxnSp>
        <p:nvCxnSpPr>
          <p:cNvPr id="56" name="Elbow Connector 55"/>
          <p:cNvCxnSpPr>
            <a:stCxn id="8" idx="3"/>
            <a:endCxn id="53" idx="3"/>
          </p:cNvCxnSpPr>
          <p:nvPr/>
        </p:nvCxnSpPr>
        <p:spPr>
          <a:xfrm>
            <a:off x="7433549" y="3684056"/>
            <a:ext cx="12700" cy="2166285"/>
          </a:xfrm>
          <a:prstGeom prst="bentConnector3">
            <a:avLst>
              <a:gd name="adj1" fmla="val 1800000"/>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131527" y="5135408"/>
            <a:ext cx="578644" cy="276999"/>
          </a:xfrm>
          <a:prstGeom prst="rect">
            <a:avLst/>
          </a:prstGeom>
          <a:noFill/>
          <a:ln>
            <a:noFill/>
          </a:ln>
        </p:spPr>
        <p:txBody>
          <a:bodyPr wrap="square" rtlCol="0">
            <a:spAutoFit/>
          </a:bodyPr>
          <a:lstStyle/>
          <a:p>
            <a:r>
              <a:rPr lang="en-US" altLang="zh-TW" sz="1200" b="1">
                <a:solidFill>
                  <a:schemeClr val="accent6"/>
                </a:solidFill>
              </a:rPr>
              <a:t>Yes</a:t>
            </a:r>
            <a:endParaRPr lang="en-US" sz="1200" b="1">
              <a:solidFill>
                <a:schemeClr val="accent6"/>
              </a:solidFill>
            </a:endParaRPr>
          </a:p>
        </p:txBody>
      </p:sp>
      <p:sp>
        <p:nvSpPr>
          <p:cNvPr id="75" name="Rectangle: Rounded Corners 3">
            <a:extLst>
              <a:ext uri="{FF2B5EF4-FFF2-40B4-BE49-F238E27FC236}">
                <a16:creationId xmlns:a16="http://schemas.microsoft.com/office/drawing/2014/main" id="{3BB1A298-F849-3E08-3B2A-FC3E69754EFD}"/>
              </a:ext>
            </a:extLst>
          </p:cNvPr>
          <p:cNvSpPr/>
          <p:nvPr/>
        </p:nvSpPr>
        <p:spPr>
          <a:xfrm>
            <a:off x="8234212" y="2685915"/>
            <a:ext cx="3790790" cy="7981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Calibri"/>
              </a:rPr>
              <a:t>Step4-1 Calculate </a:t>
            </a:r>
            <a:r>
              <a:rPr lang="en-US" b="1">
                <a:solidFill>
                  <a:schemeClr val="tx1"/>
                </a:solidFill>
                <a:cs typeface="Calibri"/>
              </a:rPr>
              <a:t>times 8</a:t>
            </a:r>
            <a:endParaRPr lang="en-US" b="1">
              <a:solidFill>
                <a:schemeClr val="tx1"/>
              </a:solidFill>
            </a:endParaRPr>
          </a:p>
          <a:p>
            <a:pPr algn="ctr"/>
            <a:r>
              <a:rPr lang="en-US">
                <a:solidFill>
                  <a:schemeClr val="tx1"/>
                </a:solidFill>
                <a:cs typeface="Calibri"/>
              </a:rPr>
              <a:t>Load -&gt; R4, Left shift 3 bits, Store</a:t>
            </a:r>
          </a:p>
          <a:p>
            <a:pPr algn="ctr"/>
            <a:r>
              <a:rPr lang="en-US">
                <a:solidFill>
                  <a:schemeClr val="tx1"/>
                </a:solidFill>
                <a:cs typeface="Calibri"/>
              </a:rPr>
              <a:t>R3 ++</a:t>
            </a:r>
          </a:p>
        </p:txBody>
      </p:sp>
      <p:sp>
        <p:nvSpPr>
          <p:cNvPr id="76" name="Rectangle: Rounded Corners 3">
            <a:extLst>
              <a:ext uri="{FF2B5EF4-FFF2-40B4-BE49-F238E27FC236}">
                <a16:creationId xmlns:a16="http://schemas.microsoft.com/office/drawing/2014/main" id="{3BB1A298-F849-3E08-3B2A-FC3E69754EFD}"/>
              </a:ext>
            </a:extLst>
          </p:cNvPr>
          <p:cNvSpPr/>
          <p:nvPr/>
        </p:nvSpPr>
        <p:spPr>
          <a:xfrm>
            <a:off x="8234212" y="3599292"/>
            <a:ext cx="3790790" cy="5974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Calibri"/>
              </a:rPr>
              <a:t>Step4-2 Exit Condition</a:t>
            </a:r>
            <a:endParaRPr lang="en-US" b="1">
              <a:solidFill>
                <a:schemeClr val="tx1"/>
              </a:solidFill>
            </a:endParaRPr>
          </a:p>
          <a:p>
            <a:pPr algn="ctr"/>
            <a:r>
              <a:rPr lang="en-US">
                <a:solidFill>
                  <a:schemeClr val="tx1"/>
                </a:solidFill>
                <a:cs typeface="Calibri"/>
              </a:rPr>
              <a:t>R3 &gt; R2</a:t>
            </a:r>
            <a:endParaRPr lang="en-US">
              <a:solidFill>
                <a:schemeClr val="tx1"/>
              </a:solidFill>
            </a:endParaRPr>
          </a:p>
        </p:txBody>
      </p:sp>
      <p:cxnSp>
        <p:nvCxnSpPr>
          <p:cNvPr id="77" name="Straight Arrow Connector 76"/>
          <p:cNvCxnSpPr>
            <a:stCxn id="75" idx="2"/>
            <a:endCxn id="76" idx="0"/>
          </p:cNvCxnSpPr>
          <p:nvPr/>
        </p:nvCxnSpPr>
        <p:spPr>
          <a:xfrm>
            <a:off x="10129607" y="3484089"/>
            <a:ext cx="0" cy="115203"/>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76" idx="1"/>
            <a:endCxn id="75" idx="1"/>
          </p:cNvCxnSpPr>
          <p:nvPr/>
        </p:nvCxnSpPr>
        <p:spPr>
          <a:xfrm rot="10800000">
            <a:off x="8234212" y="3085003"/>
            <a:ext cx="12700" cy="813021"/>
          </a:xfrm>
          <a:prstGeom prst="bentConnector3">
            <a:avLst>
              <a:gd name="adj1" fmla="val 180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957590" y="3345589"/>
            <a:ext cx="578644" cy="276999"/>
          </a:xfrm>
          <a:prstGeom prst="rect">
            <a:avLst/>
          </a:prstGeom>
          <a:noFill/>
        </p:spPr>
        <p:txBody>
          <a:bodyPr wrap="square" rtlCol="0">
            <a:spAutoFit/>
          </a:bodyPr>
          <a:lstStyle/>
          <a:p>
            <a:r>
              <a:rPr lang="en-US" sz="1200" b="1">
                <a:solidFill>
                  <a:srgbClr val="FF0000"/>
                </a:solidFill>
              </a:rPr>
              <a:t>NO</a:t>
            </a:r>
          </a:p>
        </p:txBody>
      </p:sp>
      <p:cxnSp>
        <p:nvCxnSpPr>
          <p:cNvPr id="85" name="Straight Arrow Connector 84"/>
          <p:cNvCxnSpPr>
            <a:stCxn id="76" idx="2"/>
          </p:cNvCxnSpPr>
          <p:nvPr/>
        </p:nvCxnSpPr>
        <p:spPr>
          <a:xfrm>
            <a:off x="10129607" y="4196753"/>
            <a:ext cx="0" cy="173555"/>
          </a:xfrm>
          <a:prstGeom prst="straightConnector1">
            <a:avLst/>
          </a:prstGeom>
          <a:ln w="19050">
            <a:solidFill>
              <a:schemeClr val="accent6"/>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0130170" y="4147867"/>
            <a:ext cx="578644" cy="276999"/>
          </a:xfrm>
          <a:prstGeom prst="rect">
            <a:avLst/>
          </a:prstGeom>
          <a:noFill/>
        </p:spPr>
        <p:txBody>
          <a:bodyPr wrap="square" rtlCol="0">
            <a:spAutoFit/>
          </a:bodyPr>
          <a:lstStyle/>
          <a:p>
            <a:r>
              <a:rPr lang="en-US" sz="1200" b="1">
                <a:solidFill>
                  <a:schemeClr val="accent6"/>
                </a:solidFill>
              </a:rPr>
              <a:t>Yes</a:t>
            </a:r>
          </a:p>
        </p:txBody>
      </p:sp>
      <p:sp>
        <p:nvSpPr>
          <p:cNvPr id="98" name="Rectangle: Rounded Corners 3">
            <a:extLst>
              <a:ext uri="{FF2B5EF4-FFF2-40B4-BE49-F238E27FC236}">
                <a16:creationId xmlns:a16="http://schemas.microsoft.com/office/drawing/2014/main" id="{3BB1A298-F849-3E08-3B2A-FC3E69754EFD}"/>
              </a:ext>
            </a:extLst>
          </p:cNvPr>
          <p:cNvSpPr/>
          <p:nvPr/>
        </p:nvSpPr>
        <p:spPr>
          <a:xfrm>
            <a:off x="8234211" y="4364804"/>
            <a:ext cx="3790790" cy="8588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cs typeface="Calibri"/>
              </a:rPr>
              <a:t>Step5 Clear Register</a:t>
            </a:r>
            <a:endParaRPr lang="en-US" b="1">
              <a:solidFill>
                <a:schemeClr val="tx1"/>
              </a:solidFill>
            </a:endParaRPr>
          </a:p>
          <a:p>
            <a:pPr algn="ctr"/>
            <a:r>
              <a:rPr lang="en-US">
                <a:solidFill>
                  <a:schemeClr val="tx1"/>
                </a:solidFill>
                <a:cs typeface="Calibri"/>
              </a:rPr>
              <a:t>0 -&gt; R</a:t>
            </a:r>
            <a:r>
              <a:rPr lang="en-US" baseline="-25000">
                <a:solidFill>
                  <a:schemeClr val="tx1"/>
                </a:solidFill>
                <a:cs typeface="Calibri"/>
              </a:rPr>
              <a:t>n</a:t>
            </a:r>
            <a:endParaRPr lang="en-US">
              <a:solidFill>
                <a:schemeClr val="tx1"/>
              </a:solidFill>
              <a:cs typeface="Calibri"/>
            </a:endParaRPr>
          </a:p>
          <a:p>
            <a:pPr algn="ctr"/>
            <a:r>
              <a:rPr lang="en-US">
                <a:solidFill>
                  <a:schemeClr val="tx1"/>
                </a:solidFill>
                <a:cs typeface="Calibri"/>
              </a:rPr>
              <a:t>n= 0, 1, 4 </a:t>
            </a:r>
          </a:p>
        </p:txBody>
      </p:sp>
      <p:cxnSp>
        <p:nvCxnSpPr>
          <p:cNvPr id="108" name="Elbow Connector 107"/>
          <p:cNvCxnSpPr>
            <a:stCxn id="53" idx="2"/>
            <a:endCxn id="75" idx="0"/>
          </p:cNvCxnSpPr>
          <p:nvPr/>
        </p:nvCxnSpPr>
        <p:spPr>
          <a:xfrm rot="5400000" flipH="1" flipV="1">
            <a:off x="6170984" y="2053084"/>
            <a:ext cx="3325791" cy="4591453"/>
          </a:xfrm>
          <a:prstGeom prst="bentConnector5">
            <a:avLst>
              <a:gd name="adj1" fmla="val -6874"/>
              <a:gd name="adj2" fmla="val 50000"/>
              <a:gd name="adj3" fmla="val 106874"/>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Elbow Connector 115"/>
          <p:cNvCxnSpPr>
            <a:stCxn id="5" idx="2"/>
            <a:endCxn id="6" idx="0"/>
          </p:cNvCxnSpPr>
          <p:nvPr/>
        </p:nvCxnSpPr>
        <p:spPr>
          <a:xfrm rot="5400000" flipH="1" flipV="1">
            <a:off x="3077250" y="1201497"/>
            <a:ext cx="976486" cy="3945322"/>
          </a:xfrm>
          <a:prstGeom prst="bentConnector5">
            <a:avLst>
              <a:gd name="adj1" fmla="val -23410"/>
              <a:gd name="adj2" fmla="val 39912"/>
              <a:gd name="adj3" fmla="val 123410"/>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3810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1895</Words>
  <Application>Microsoft Office PowerPoint</Application>
  <PresentationFormat>寬螢幕</PresentationFormat>
  <Paragraphs>153</Paragraphs>
  <Slides>15</Slides>
  <Notes>13</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15</vt:i4>
      </vt:variant>
    </vt:vector>
  </HeadingPairs>
  <TitlesOfParts>
    <vt:vector size="20" baseType="lpstr">
      <vt:lpstr>Arial</vt:lpstr>
      <vt:lpstr>Calibri</vt:lpstr>
      <vt:lpstr>Calibri Light</vt:lpstr>
      <vt:lpstr>Cambria Math</vt:lpstr>
      <vt:lpstr>office theme</vt:lpstr>
      <vt:lpstr>EECS427 Final Demo</vt:lpstr>
      <vt:lpstr>Outline</vt:lpstr>
      <vt:lpstr>I-a. Custom Block- DRC &amp; LVS I-b. Custom Block- Layout</vt:lpstr>
      <vt:lpstr>I-c. Processor with Pads - DRC &amp; LVS</vt:lpstr>
      <vt:lpstr>I-d. Processor with Pads– Layout &amp; Core Density</vt:lpstr>
      <vt:lpstr>I-e. Clock distribution </vt:lpstr>
      <vt:lpstr>I-f. Power routing/rings/stripes</vt:lpstr>
      <vt:lpstr>I-g. Total area I-h. Show the number of off-chip inputs and the pads for  the processor</vt:lpstr>
      <vt:lpstr>II-a. Show the assembly code program II-b. How we loop the calculation for Fibonacci Numbers and exit II-c. Explain one cycle of the calculation, including the load and store to RegFile </vt:lpstr>
      <vt:lpstr>II-d. Report the max operating frequency for your baseline processor </vt:lpstr>
      <vt:lpstr>III-a. Function of our custom block</vt:lpstr>
      <vt:lpstr>III-b. How we integrate the custom block into baseline (extra instructions)</vt:lpstr>
      <vt:lpstr>III-c. Design Considerations (Sizing)</vt:lpstr>
      <vt:lpstr>III-c. Design Considerations (Cycles)</vt:lpstr>
      <vt:lpstr>III-d. Show at least one operation for your custom block with baseline processor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Lin Lee</dc:creator>
  <cp:lastModifiedBy>Ting, Yu-Sheng</cp:lastModifiedBy>
  <cp:revision>1</cp:revision>
  <dcterms:created xsi:type="dcterms:W3CDTF">2022-04-16T19:21:32Z</dcterms:created>
  <dcterms:modified xsi:type="dcterms:W3CDTF">2022-04-23T07:27:33Z</dcterms:modified>
</cp:coreProperties>
</file>