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4691"/>
  </p:normalViewPr>
  <p:slideViewPr>
    <p:cSldViewPr snapToGrid="0">
      <p:cViewPr varScale="1">
        <p:scale>
          <a:sx n="122" d="100"/>
          <a:sy n="122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3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5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>
            <a:lvl1pPr>
              <a:defRPr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5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8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9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1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5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0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>
                <a:latin typeface="Avenir Book" panose="02000503020000020003" pitchFamily="2" charset="0"/>
              </a:defRPr>
            </a:lvl1pPr>
            <a:lvl2pPr>
              <a:defRPr sz="2800">
                <a:latin typeface="Avenir Book" panose="02000503020000020003" pitchFamily="2" charset="0"/>
              </a:defRPr>
            </a:lvl2pPr>
            <a:lvl3pPr>
              <a:defRPr sz="2400">
                <a:latin typeface="Avenir Book" panose="02000503020000020003" pitchFamily="2" charset="0"/>
              </a:defRPr>
            </a:lvl3pPr>
            <a:lvl4pPr>
              <a:defRPr sz="2000">
                <a:latin typeface="Avenir Book" panose="02000503020000020003" pitchFamily="2" charset="0"/>
              </a:defRPr>
            </a:lvl4pPr>
            <a:lvl5pPr>
              <a:defRPr sz="2000">
                <a:latin typeface="Avenir Book" panose="02000503020000020003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>
                <a:latin typeface="Avenir Book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4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>
                <a:latin typeface="Avenir Book" panose="02000503020000020003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>
                <a:latin typeface="Avenir Book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7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5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purple chromosome design">
            <a:extLst>
              <a:ext uri="{FF2B5EF4-FFF2-40B4-BE49-F238E27FC236}">
                <a16:creationId xmlns:a16="http://schemas.microsoft.com/office/drawing/2014/main" id="{754D7957-4C3B-6427-3388-E9F570EE88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28" r="2" b="3032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487EA0-F093-C61A-7149-E3454B103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 fontScale="90000"/>
          </a:bodyPr>
          <a:lstStyle/>
          <a:p>
            <a:r>
              <a:rPr lang="en-US" sz="4000" dirty="0"/>
              <a:t>Analyzing and Forecasting Charge-Off and Delinquency Rates for U.S. Commercial Banks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A4C8D-369E-7624-2E28-49F14C442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rmAutofit/>
          </a:bodyPr>
          <a:lstStyle/>
          <a:p>
            <a:r>
              <a:rPr lang="en-US" sz="1800" dirty="0">
                <a:latin typeface="Avenir Book" panose="02000503020000020003" pitchFamily="2" charset="0"/>
              </a:rPr>
              <a:t>Ethan Garcia</a:t>
            </a:r>
          </a:p>
          <a:p>
            <a:r>
              <a:rPr lang="en-US" sz="1800" dirty="0">
                <a:latin typeface="Avenir Book" panose="02000503020000020003" pitchFamily="2" charset="0"/>
              </a:rPr>
              <a:t>garcie8@rpi.edu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694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08F3-DB21-505F-7CCD-74C74832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C434-CE7D-586A-E5CB-EFC5A049A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Charge-off &amp; delinquency rates are critical indicators of the banking sector’s health.</a:t>
            </a:r>
          </a:p>
          <a:p>
            <a:r>
              <a:rPr lang="en-US" dirty="0"/>
              <a:t>High rates can signal financial trouble for banks and the broader economy.</a:t>
            </a:r>
          </a:p>
          <a:p>
            <a:r>
              <a:rPr lang="en-US" dirty="0"/>
              <a:t>Hypothesis: Rising unemployment or interest rates may lead to higher delinquency rates after a short delay (a quarter or two).</a:t>
            </a:r>
          </a:p>
        </p:txBody>
      </p:sp>
    </p:spTree>
    <p:extLst>
      <p:ext uri="{BB962C8B-B14F-4D97-AF65-F5344CB8AC3E}">
        <p14:creationId xmlns:p14="http://schemas.microsoft.com/office/powerpoint/2010/main" val="181597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0834-B0A9-C9CD-1212-E0F09806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83C5-3F17-A40C-D0E0-FD2DDF957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Source:</a:t>
            </a:r>
          </a:p>
          <a:p>
            <a:pPr lvl="1"/>
            <a:r>
              <a:rPr lang="en-US" i="1" dirty="0"/>
              <a:t>Federal Reserve: Charge-Off and Delinquency Rates</a:t>
            </a:r>
            <a:r>
              <a:rPr lang="en-US" dirty="0"/>
              <a:t> (quarterly 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What’s in it?:</a:t>
            </a:r>
          </a:p>
          <a:p>
            <a:pPr lvl="1"/>
            <a:r>
              <a:rPr lang="en-US" dirty="0"/>
              <a:t>Information on different types of loans (e.g., credit cards, commercial, real estate)</a:t>
            </a:r>
          </a:p>
          <a:p>
            <a:pPr lvl="1"/>
            <a:r>
              <a:rPr lang="en-US" dirty="0"/>
              <a:t>Data spans multiple years/quarters (time-series)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Observations:</a:t>
            </a:r>
          </a:p>
          <a:p>
            <a:pPr lvl="1"/>
            <a:r>
              <a:rPr lang="en-US" dirty="0"/>
              <a:t>Data is already summarized at the national level</a:t>
            </a:r>
          </a:p>
          <a:p>
            <a:pPr lvl="1"/>
            <a:r>
              <a:rPr lang="en-US" dirty="0"/>
              <a:t>Some quarters have missing or revised values</a:t>
            </a:r>
          </a:p>
        </p:txBody>
      </p:sp>
    </p:spTree>
    <p:extLst>
      <p:ext uri="{BB962C8B-B14F-4D97-AF65-F5344CB8AC3E}">
        <p14:creationId xmlns:p14="http://schemas.microsoft.com/office/powerpoint/2010/main" val="392329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83E3-7419-26AA-179B-B783E7C4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EE26-DEBD-DCFF-9CCC-7CFBBE55C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delinquency rates over time</a:t>
            </a:r>
          </a:p>
          <a:p>
            <a:r>
              <a:rPr lang="en-US" dirty="0"/>
              <a:t>Check basic statistics (mean, range) for each loan category</a:t>
            </a:r>
          </a:p>
          <a:p>
            <a:r>
              <a:rPr lang="en-US" dirty="0"/>
              <a:t>Model Ideas:</a:t>
            </a:r>
          </a:p>
          <a:p>
            <a:pPr lvl="1"/>
            <a:r>
              <a:rPr lang="en-US" dirty="0"/>
              <a:t>Linear Regression with macro variables (e.g., unemployment)</a:t>
            </a:r>
          </a:p>
          <a:p>
            <a:pPr lvl="1"/>
            <a:r>
              <a:rPr lang="en-US" dirty="0"/>
              <a:t>Keep it straightforward (quarterly data → quarterly model)</a:t>
            </a:r>
          </a:p>
          <a:p>
            <a:r>
              <a:rPr lang="en-US" dirty="0"/>
              <a:t>What I’ll Look For:</a:t>
            </a:r>
          </a:p>
          <a:p>
            <a:pPr lvl="1"/>
            <a:r>
              <a:rPr lang="en-US" dirty="0"/>
              <a:t>Correlations between economic indicators (like unemployment) and delinquency rates.</a:t>
            </a:r>
          </a:p>
        </p:txBody>
      </p:sp>
    </p:spTree>
    <p:extLst>
      <p:ext uri="{BB962C8B-B14F-4D97-AF65-F5344CB8AC3E}">
        <p14:creationId xmlns:p14="http://schemas.microsoft.com/office/powerpoint/2010/main" val="120818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E244-4664-7C46-29F7-3D2E9C1C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895D-A2B6-3156-D7A7-AA5235AB6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the Model Helps:</a:t>
            </a:r>
          </a:p>
          <a:p>
            <a:pPr lvl="1"/>
            <a:r>
              <a:rPr lang="en-US" dirty="0"/>
              <a:t>Forecast future delinquency rates</a:t>
            </a:r>
          </a:p>
          <a:p>
            <a:pPr lvl="1"/>
            <a:r>
              <a:rPr lang="en-US" dirty="0"/>
              <a:t>Spot early signs of economic stress</a:t>
            </a:r>
          </a:p>
          <a:p>
            <a:r>
              <a:rPr lang="en-US" dirty="0"/>
              <a:t>Potential Limitations:</a:t>
            </a:r>
          </a:p>
          <a:p>
            <a:pPr lvl="1"/>
            <a:r>
              <a:rPr lang="en-US" dirty="0"/>
              <a:t>Data revisions: The Fed updates numbers over time</a:t>
            </a:r>
          </a:p>
          <a:p>
            <a:pPr lvl="1"/>
            <a:r>
              <a:rPr lang="en-US" dirty="0"/>
              <a:t>Unexpected events: Pandemics, big policy changes can disrupt patterns</a:t>
            </a:r>
          </a:p>
          <a:p>
            <a:pPr lvl="1"/>
            <a:r>
              <a:rPr lang="en-US" dirty="0"/>
              <a:t>Aggregation: Nationwide data may mask regional differences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4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CAF6-6D3C-F09F-0C7A-88913805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11AB-6D0C-8DF7-7D8B-8B8617ED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Predictions:</a:t>
            </a:r>
          </a:p>
          <a:p>
            <a:pPr lvl="1"/>
            <a:r>
              <a:rPr lang="en-US" dirty="0"/>
              <a:t>Estimate next-quarter delinquency rates for major loan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Decisions:</a:t>
            </a:r>
          </a:p>
          <a:p>
            <a:pPr lvl="1"/>
            <a:r>
              <a:rPr lang="en-US" dirty="0"/>
              <a:t>Banks: Adjust lending standards or set aside more capital if a spike is predicted</a:t>
            </a:r>
          </a:p>
          <a:p>
            <a:pPr lvl="1"/>
            <a:r>
              <a:rPr lang="en-US" dirty="0"/>
              <a:t>Policymakers: Monitor if certain loan types need closer regulation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Outcome:</a:t>
            </a:r>
          </a:p>
          <a:p>
            <a:pPr lvl="1"/>
            <a:r>
              <a:rPr lang="en-US" dirty="0"/>
              <a:t>Accurate forecasts → early warning signals for banks, better policy interventions</a:t>
            </a:r>
          </a:p>
          <a:p>
            <a:pPr lvl="1"/>
            <a:r>
              <a:rPr lang="en-US" dirty="0"/>
              <a:t>Lower risk of crisis if banks prepare for higher defaults</a:t>
            </a:r>
          </a:p>
        </p:txBody>
      </p:sp>
    </p:spTree>
    <p:extLst>
      <p:ext uri="{BB962C8B-B14F-4D97-AF65-F5344CB8AC3E}">
        <p14:creationId xmlns:p14="http://schemas.microsoft.com/office/powerpoint/2010/main" val="258632273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308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Book</vt:lpstr>
      <vt:lpstr>Calisto MT</vt:lpstr>
      <vt:lpstr>Univers Condensed</vt:lpstr>
      <vt:lpstr>ChronicleVTI</vt:lpstr>
      <vt:lpstr>Analyzing and Forecasting Charge-Off and Delinquency Rates for U.S. Commercial Banks</vt:lpstr>
      <vt:lpstr>Problem area</vt:lpstr>
      <vt:lpstr>The data</vt:lpstr>
      <vt:lpstr>Analysis Approach</vt:lpstr>
      <vt:lpstr>model</vt:lpstr>
      <vt:lpstr>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Garcia, Ethan E.</dc:creator>
  <cp:lastModifiedBy>Garcia, Ethan E.</cp:lastModifiedBy>
  <cp:revision>2</cp:revision>
  <dcterms:created xsi:type="dcterms:W3CDTF">2025-02-20T21:52:37Z</dcterms:created>
  <dcterms:modified xsi:type="dcterms:W3CDTF">2025-02-20T22:14:06Z</dcterms:modified>
</cp:coreProperties>
</file>