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3D48-18F2-48FE-8E68-1A887D31A5D3}" type="datetimeFigureOut">
              <a:rPr lang="zh-TW" altLang="en-US" smtClean="0"/>
              <a:pPr/>
              <a:t>2014/8/18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DB97-7A5D-42B8-B5E6-B3A49C52C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276373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Business and Data Access Layer among the</a:t>
            </a:r>
            <a:br>
              <a:rPr lang="en-US" altLang="zh-TW" dirty="0" smtClean="0"/>
            </a:br>
            <a:r>
              <a:rPr lang="en-US" altLang="zh-TW" dirty="0" smtClean="0"/>
              <a:t>MyAdvantech, eQuotation and </a:t>
            </a:r>
            <a:r>
              <a:rPr lang="en-US" altLang="zh-TW" dirty="0" err="1" smtClean="0"/>
              <a:t>eMarketing</a:t>
            </a:r>
            <a:r>
              <a:rPr lang="en-US" altLang="zh-TW" dirty="0" smtClean="0"/>
              <a:t> systems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Frank.Chung</a:t>
            </a:r>
          </a:p>
          <a:p>
            <a:pPr algn="r"/>
            <a:r>
              <a:rPr lang="en-US" altLang="zh-TW" dirty="0" smtClean="0"/>
              <a:t>Version : Draft 1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Business and Data Access layer </a:t>
            </a:r>
            <a:r>
              <a:rPr lang="en-US" altLang="zh-TW" dirty="0"/>
              <a:t>Architecture</a:t>
            </a:r>
          </a:p>
        </p:txBody>
      </p:sp>
      <p:sp>
        <p:nvSpPr>
          <p:cNvPr id="21" name="Rectangle 15"/>
          <p:cNvSpPr/>
          <p:nvPr/>
        </p:nvSpPr>
        <p:spPr>
          <a:xfrm>
            <a:off x="1619672" y="184482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eStore</a:t>
            </a:r>
            <a:endParaRPr lang="en-US" dirty="0"/>
          </a:p>
        </p:txBody>
      </p:sp>
      <p:grpSp>
        <p:nvGrpSpPr>
          <p:cNvPr id="60" name="群組 59"/>
          <p:cNvGrpSpPr/>
          <p:nvPr/>
        </p:nvGrpSpPr>
        <p:grpSpPr>
          <a:xfrm>
            <a:off x="755576" y="2852936"/>
            <a:ext cx="7776864" cy="1224136"/>
            <a:chOff x="755576" y="2924944"/>
            <a:chExt cx="7776864" cy="1224136"/>
          </a:xfrm>
        </p:grpSpPr>
        <p:sp>
          <p:nvSpPr>
            <p:cNvPr id="44" name="流程圖: 程序 43"/>
            <p:cNvSpPr/>
            <p:nvPr/>
          </p:nvSpPr>
          <p:spPr>
            <a:xfrm>
              <a:off x="755576" y="2924944"/>
              <a:ext cx="7776864" cy="122413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5"/>
            <p:cNvSpPr/>
            <p:nvPr/>
          </p:nvSpPr>
          <p:spPr>
            <a:xfrm rot="16200000">
              <a:off x="4499992" y="-459432"/>
              <a:ext cx="288032" cy="7344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Business Layer</a:t>
              </a:r>
              <a:endParaRPr lang="en-US" dirty="0"/>
            </a:p>
          </p:txBody>
        </p:sp>
        <p:sp>
          <p:nvSpPr>
            <p:cNvPr id="19" name="Rectangle 29"/>
            <p:cNvSpPr/>
            <p:nvPr/>
          </p:nvSpPr>
          <p:spPr>
            <a:xfrm>
              <a:off x="3131840" y="3429000"/>
              <a:ext cx="936104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20" name="Rectangle 29"/>
            <p:cNvSpPr/>
            <p:nvPr/>
          </p:nvSpPr>
          <p:spPr>
            <a:xfrm>
              <a:off x="2123728" y="3429000"/>
              <a:ext cx="936104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22" name="Rectangle 29"/>
            <p:cNvSpPr/>
            <p:nvPr/>
          </p:nvSpPr>
          <p:spPr>
            <a:xfrm>
              <a:off x="4139952" y="3429000"/>
              <a:ext cx="936104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</a:t>
              </a:r>
              <a:endParaRPr lang="en-US" dirty="0"/>
            </a:p>
          </p:txBody>
        </p:sp>
        <p:sp>
          <p:nvSpPr>
            <p:cNvPr id="24" name="Rectangle 29"/>
            <p:cNvSpPr/>
            <p:nvPr/>
          </p:nvSpPr>
          <p:spPr>
            <a:xfrm>
              <a:off x="971600" y="3429000"/>
              <a:ext cx="1080120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25" name="Rectangle 29"/>
            <p:cNvSpPr/>
            <p:nvPr/>
          </p:nvSpPr>
          <p:spPr>
            <a:xfrm>
              <a:off x="5148064" y="3429000"/>
              <a:ext cx="1008112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6228184" y="3429000"/>
              <a:ext cx="1008112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7308304" y="3429000"/>
              <a:ext cx="1008112" cy="592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</a:p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</p:grpSp>
      <p:sp>
        <p:nvSpPr>
          <p:cNvPr id="48" name="Rectangle 15"/>
          <p:cNvSpPr/>
          <p:nvPr/>
        </p:nvSpPr>
        <p:spPr>
          <a:xfrm>
            <a:off x="3563888" y="184482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MyAdvantech</a:t>
            </a:r>
            <a:endParaRPr lang="en-US" dirty="0"/>
          </a:p>
        </p:txBody>
      </p:sp>
      <p:sp>
        <p:nvSpPr>
          <p:cNvPr id="49" name="Rectangle 15"/>
          <p:cNvSpPr/>
          <p:nvPr/>
        </p:nvSpPr>
        <p:spPr>
          <a:xfrm>
            <a:off x="5508104" y="184482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eQuotation</a:t>
            </a:r>
            <a:endParaRPr lang="en-US" dirty="0"/>
          </a:p>
        </p:txBody>
      </p:sp>
      <p:sp>
        <p:nvSpPr>
          <p:cNvPr id="50" name="上-下雙向箭號 49"/>
          <p:cNvSpPr/>
          <p:nvPr/>
        </p:nvSpPr>
        <p:spPr>
          <a:xfrm>
            <a:off x="2339752" y="2492896"/>
            <a:ext cx="288032" cy="50405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上-下雙向箭號 50"/>
          <p:cNvSpPr/>
          <p:nvPr/>
        </p:nvSpPr>
        <p:spPr>
          <a:xfrm>
            <a:off x="4427984" y="2492896"/>
            <a:ext cx="288032" cy="50405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上-下雙向箭號 51"/>
          <p:cNvSpPr/>
          <p:nvPr/>
        </p:nvSpPr>
        <p:spPr>
          <a:xfrm>
            <a:off x="6300192" y="2492896"/>
            <a:ext cx="288032" cy="50405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柱 10"/>
          <p:cNvSpPr/>
          <p:nvPr/>
        </p:nvSpPr>
        <p:spPr>
          <a:xfrm>
            <a:off x="550810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PIS</a:t>
            </a:r>
            <a:endParaRPr lang="zh-TW" altLang="en-US" sz="1400" dirty="0"/>
          </a:p>
        </p:txBody>
      </p:sp>
      <p:sp>
        <p:nvSpPr>
          <p:cNvPr id="12" name="圓柱 11"/>
          <p:cNvSpPr/>
          <p:nvPr/>
        </p:nvSpPr>
        <p:spPr>
          <a:xfrm>
            <a:off x="622818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Unica</a:t>
            </a:r>
            <a:endParaRPr lang="zh-TW" altLang="en-US" sz="1400" dirty="0"/>
          </a:p>
        </p:txBody>
      </p:sp>
      <p:sp>
        <p:nvSpPr>
          <p:cNvPr id="13" name="圓柱 12"/>
          <p:cNvSpPr/>
          <p:nvPr/>
        </p:nvSpPr>
        <p:spPr>
          <a:xfrm>
            <a:off x="406794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MyA</a:t>
            </a:r>
            <a:endParaRPr lang="zh-TW" altLang="en-US" sz="1400" dirty="0"/>
          </a:p>
        </p:txBody>
      </p:sp>
      <p:sp>
        <p:nvSpPr>
          <p:cNvPr id="14" name="圓柱 13"/>
          <p:cNvSpPr/>
          <p:nvPr/>
        </p:nvSpPr>
        <p:spPr>
          <a:xfrm>
            <a:off x="2195736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PLM</a:t>
            </a:r>
            <a:endParaRPr lang="zh-TW" altLang="en-US" sz="1400" dirty="0"/>
          </a:p>
        </p:txBody>
      </p:sp>
      <p:sp>
        <p:nvSpPr>
          <p:cNvPr id="15" name="圓柱 14"/>
          <p:cNvSpPr/>
          <p:nvPr/>
        </p:nvSpPr>
        <p:spPr>
          <a:xfrm>
            <a:off x="1475656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SAP</a:t>
            </a:r>
            <a:endParaRPr lang="zh-TW" altLang="en-US" sz="1400" dirty="0"/>
          </a:p>
        </p:txBody>
      </p:sp>
      <p:sp>
        <p:nvSpPr>
          <p:cNvPr id="16" name="圓柱 15"/>
          <p:cNvSpPr/>
          <p:nvPr/>
        </p:nvSpPr>
        <p:spPr>
          <a:xfrm>
            <a:off x="3275856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Siebel</a:t>
            </a:r>
            <a:endParaRPr lang="zh-TW" altLang="en-US" sz="1400" dirty="0"/>
          </a:p>
        </p:txBody>
      </p:sp>
      <p:sp>
        <p:nvSpPr>
          <p:cNvPr id="17" name="圓柱 16"/>
          <p:cNvSpPr/>
          <p:nvPr/>
        </p:nvSpPr>
        <p:spPr>
          <a:xfrm>
            <a:off x="694826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Curation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Pool</a:t>
            </a:r>
            <a:endParaRPr lang="zh-TW" altLang="en-US" sz="1400" dirty="0"/>
          </a:p>
        </p:txBody>
      </p:sp>
      <p:sp>
        <p:nvSpPr>
          <p:cNvPr id="18" name="圓柱 17"/>
          <p:cNvSpPr/>
          <p:nvPr/>
        </p:nvSpPr>
        <p:spPr>
          <a:xfrm>
            <a:off x="766834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eC</a:t>
            </a:r>
            <a:endParaRPr lang="zh-TW" altLang="en-US" sz="1400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55576" y="4437112"/>
            <a:ext cx="7776864" cy="1080120"/>
            <a:chOff x="755576" y="4437112"/>
            <a:chExt cx="7776864" cy="1080120"/>
          </a:xfrm>
        </p:grpSpPr>
        <p:sp>
          <p:nvSpPr>
            <p:cNvPr id="46" name="矩形 45"/>
            <p:cNvSpPr/>
            <p:nvPr/>
          </p:nvSpPr>
          <p:spPr>
            <a:xfrm>
              <a:off x="755576" y="4437112"/>
              <a:ext cx="7776864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31"/>
            <p:cNvSpPr/>
            <p:nvPr/>
          </p:nvSpPr>
          <p:spPr>
            <a:xfrm>
              <a:off x="971600" y="4941168"/>
              <a:ext cx="864096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SAP API</a:t>
              </a:r>
              <a:endParaRPr lang="en-US" sz="1400" dirty="0"/>
            </a:p>
          </p:txBody>
        </p:sp>
        <p:sp>
          <p:nvSpPr>
            <p:cNvPr id="7" name="Rectangle 31"/>
            <p:cNvSpPr/>
            <p:nvPr/>
          </p:nvSpPr>
          <p:spPr>
            <a:xfrm>
              <a:off x="2915816" y="4941168"/>
              <a:ext cx="720080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Siebel </a:t>
              </a:r>
            </a:p>
            <a:p>
              <a:pPr algn="ctr"/>
              <a:r>
                <a:rPr lang="en-US" sz="1400" dirty="0" smtClean="0"/>
                <a:t>WS</a:t>
              </a:r>
              <a:endParaRPr lang="en-US" sz="1400" dirty="0"/>
            </a:p>
          </p:txBody>
        </p:sp>
        <p:sp>
          <p:nvSpPr>
            <p:cNvPr id="23" name="Rectangle 35"/>
            <p:cNvSpPr/>
            <p:nvPr/>
          </p:nvSpPr>
          <p:spPr>
            <a:xfrm rot="16200000">
              <a:off x="4499992" y="1052736"/>
              <a:ext cx="288032" cy="73448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Data Access Layer</a:t>
              </a:r>
              <a:endParaRPr lang="en-US" dirty="0"/>
            </a:p>
          </p:txBody>
        </p:sp>
        <p:sp>
          <p:nvSpPr>
            <p:cNvPr id="28" name="Rectangle 31"/>
            <p:cNvSpPr/>
            <p:nvPr/>
          </p:nvSpPr>
          <p:spPr>
            <a:xfrm>
              <a:off x="3707904" y="4941168"/>
              <a:ext cx="4608512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MSSQL DB Access</a:t>
              </a:r>
              <a:endParaRPr lang="en-US" sz="1400" dirty="0"/>
            </a:p>
          </p:txBody>
        </p:sp>
        <p:sp>
          <p:nvSpPr>
            <p:cNvPr id="29" name="Rectangle 31"/>
            <p:cNvSpPr/>
            <p:nvPr/>
          </p:nvSpPr>
          <p:spPr>
            <a:xfrm>
              <a:off x="1907704" y="4941168"/>
              <a:ext cx="936104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Oracle DB </a:t>
              </a:r>
            </a:p>
            <a:p>
              <a:pPr algn="ctr"/>
              <a:r>
                <a:rPr lang="en-US" sz="1400" dirty="0" smtClean="0"/>
                <a:t>Access</a:t>
              </a:r>
              <a:endParaRPr lang="en-US" sz="1400" dirty="0"/>
            </a:p>
          </p:txBody>
        </p:sp>
      </p:grpSp>
      <p:sp>
        <p:nvSpPr>
          <p:cNvPr id="30" name="向下箭號 29"/>
          <p:cNvSpPr/>
          <p:nvPr/>
        </p:nvSpPr>
        <p:spPr>
          <a:xfrm>
            <a:off x="1475656" y="5373216"/>
            <a:ext cx="216024" cy="2880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上-下雙向箭號 32"/>
          <p:cNvSpPr/>
          <p:nvPr/>
        </p:nvSpPr>
        <p:spPr>
          <a:xfrm>
            <a:off x="5724128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上-下雙向箭號 33"/>
          <p:cNvSpPr/>
          <p:nvPr/>
        </p:nvSpPr>
        <p:spPr>
          <a:xfrm>
            <a:off x="6444208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上-下雙向箭號 34"/>
          <p:cNvSpPr/>
          <p:nvPr/>
        </p:nvSpPr>
        <p:spPr>
          <a:xfrm>
            <a:off x="7164288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上-下雙向箭號 35"/>
          <p:cNvSpPr/>
          <p:nvPr/>
        </p:nvSpPr>
        <p:spPr>
          <a:xfrm>
            <a:off x="7884368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上箭號 37"/>
          <p:cNvSpPr/>
          <p:nvPr/>
        </p:nvSpPr>
        <p:spPr>
          <a:xfrm>
            <a:off x="1907704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上箭號 39"/>
          <p:cNvSpPr/>
          <p:nvPr/>
        </p:nvSpPr>
        <p:spPr>
          <a:xfrm>
            <a:off x="3707904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柱 53"/>
          <p:cNvSpPr/>
          <p:nvPr/>
        </p:nvSpPr>
        <p:spPr>
          <a:xfrm>
            <a:off x="478802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eQ</a:t>
            </a:r>
            <a:endParaRPr lang="zh-TW" altLang="en-US" sz="1400" dirty="0"/>
          </a:p>
        </p:txBody>
      </p:sp>
      <p:sp>
        <p:nvSpPr>
          <p:cNvPr id="56" name="向上箭號 55"/>
          <p:cNvSpPr/>
          <p:nvPr/>
        </p:nvSpPr>
        <p:spPr>
          <a:xfrm>
            <a:off x="2483768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上-下雙向箭號 56"/>
          <p:cNvSpPr/>
          <p:nvPr/>
        </p:nvSpPr>
        <p:spPr>
          <a:xfrm>
            <a:off x="5004048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上-下雙向箭號 57"/>
          <p:cNvSpPr/>
          <p:nvPr/>
        </p:nvSpPr>
        <p:spPr>
          <a:xfrm>
            <a:off x="4283968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上-下雙向箭號 58"/>
          <p:cNvSpPr/>
          <p:nvPr/>
        </p:nvSpPr>
        <p:spPr>
          <a:xfrm>
            <a:off x="3347864" y="5373216"/>
            <a:ext cx="216024" cy="36004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上-下雙向箭號 52"/>
          <p:cNvSpPr/>
          <p:nvPr/>
        </p:nvSpPr>
        <p:spPr>
          <a:xfrm>
            <a:off x="4427984" y="4077072"/>
            <a:ext cx="288032" cy="50405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New Quote-Pick Account</a:t>
            </a:r>
            <a:endParaRPr lang="zh-TW" altLang="en-US" dirty="0"/>
          </a:p>
        </p:txBody>
      </p:sp>
      <p:sp>
        <p:nvSpPr>
          <p:cNvPr id="23" name="圓柱 22"/>
          <p:cNvSpPr/>
          <p:nvPr/>
        </p:nvSpPr>
        <p:spPr>
          <a:xfrm>
            <a:off x="3491880" y="5733256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Siebel</a:t>
            </a:r>
            <a:endParaRPr lang="zh-TW" altLang="en-US" sz="1400" dirty="0"/>
          </a:p>
        </p:txBody>
      </p:sp>
      <p:sp>
        <p:nvSpPr>
          <p:cNvPr id="25" name="Rectangle 29"/>
          <p:cNvSpPr/>
          <p:nvPr/>
        </p:nvSpPr>
        <p:spPr>
          <a:xfrm>
            <a:off x="1619672" y="3068960"/>
            <a:ext cx="1584176" cy="66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1153012" cy="1094234"/>
          </a:xfrm>
          <a:prstGeom prst="rect">
            <a:avLst/>
          </a:prstGeom>
          <a:noFill/>
        </p:spPr>
      </p:pic>
      <p:grpSp>
        <p:nvGrpSpPr>
          <p:cNvPr id="27" name="群組 26"/>
          <p:cNvGrpSpPr/>
          <p:nvPr/>
        </p:nvGrpSpPr>
        <p:grpSpPr>
          <a:xfrm>
            <a:off x="755576" y="4437112"/>
            <a:ext cx="7776864" cy="1080120"/>
            <a:chOff x="755576" y="4437112"/>
            <a:chExt cx="7776864" cy="1080120"/>
          </a:xfrm>
        </p:grpSpPr>
        <p:sp>
          <p:nvSpPr>
            <p:cNvPr id="28" name="矩形 27"/>
            <p:cNvSpPr/>
            <p:nvPr/>
          </p:nvSpPr>
          <p:spPr>
            <a:xfrm>
              <a:off x="755576" y="4437112"/>
              <a:ext cx="7776864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Rectangle 31"/>
            <p:cNvSpPr/>
            <p:nvPr/>
          </p:nvSpPr>
          <p:spPr>
            <a:xfrm>
              <a:off x="971600" y="4941168"/>
              <a:ext cx="864096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SAP API</a:t>
              </a:r>
              <a:endParaRPr lang="en-US" sz="1400" dirty="0"/>
            </a:p>
          </p:txBody>
        </p:sp>
        <p:sp>
          <p:nvSpPr>
            <p:cNvPr id="30" name="Rectangle 31"/>
            <p:cNvSpPr/>
            <p:nvPr/>
          </p:nvSpPr>
          <p:spPr>
            <a:xfrm>
              <a:off x="2915816" y="4941168"/>
              <a:ext cx="720080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Siebel </a:t>
              </a:r>
            </a:p>
            <a:p>
              <a:pPr algn="ctr"/>
              <a:r>
                <a:rPr lang="en-US" sz="1400" dirty="0" smtClean="0"/>
                <a:t>WS</a:t>
              </a:r>
              <a:endParaRPr lang="en-US" sz="1400" dirty="0"/>
            </a:p>
          </p:txBody>
        </p:sp>
        <p:sp>
          <p:nvSpPr>
            <p:cNvPr id="31" name="Rectangle 35"/>
            <p:cNvSpPr/>
            <p:nvPr/>
          </p:nvSpPr>
          <p:spPr>
            <a:xfrm rot="16200000">
              <a:off x="4499992" y="1052736"/>
              <a:ext cx="288032" cy="73448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Data Access Layer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07904" y="4941168"/>
              <a:ext cx="4608512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MSSQL DB Access</a:t>
              </a:r>
              <a:endParaRPr lang="en-US" sz="1400" dirty="0"/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907704" y="4941168"/>
              <a:ext cx="93610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Oracle DB </a:t>
              </a:r>
            </a:p>
            <a:p>
              <a:pPr algn="ctr"/>
              <a:r>
                <a:rPr lang="en-US" sz="1400" dirty="0" smtClean="0"/>
                <a:t>Access</a:t>
              </a:r>
              <a:endParaRPr lang="en-US" sz="1400" dirty="0"/>
            </a:p>
          </p:txBody>
        </p:sp>
      </p:grpSp>
      <p:sp>
        <p:nvSpPr>
          <p:cNvPr id="35" name="向下箭號 34"/>
          <p:cNvSpPr/>
          <p:nvPr/>
        </p:nvSpPr>
        <p:spPr>
          <a:xfrm>
            <a:off x="2123728" y="249289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柱 35"/>
          <p:cNvSpPr/>
          <p:nvPr/>
        </p:nvSpPr>
        <p:spPr>
          <a:xfrm>
            <a:off x="4211960" y="5733256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MyA</a:t>
            </a:r>
            <a:endParaRPr lang="zh-TW" altLang="en-US" sz="1400" dirty="0"/>
          </a:p>
        </p:txBody>
      </p:sp>
      <p:sp>
        <p:nvSpPr>
          <p:cNvPr id="37" name="向上箭號 36"/>
          <p:cNvSpPr/>
          <p:nvPr/>
        </p:nvSpPr>
        <p:spPr>
          <a:xfrm>
            <a:off x="3707904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上箭號 37"/>
          <p:cNvSpPr/>
          <p:nvPr/>
        </p:nvSpPr>
        <p:spPr>
          <a:xfrm>
            <a:off x="4427984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Rectangle 15"/>
          <p:cNvSpPr/>
          <p:nvPr/>
        </p:nvSpPr>
        <p:spPr>
          <a:xfrm>
            <a:off x="1619672" y="177281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eQuotation</a:t>
            </a:r>
          </a:p>
          <a:p>
            <a:pPr algn="ctr"/>
            <a:r>
              <a:rPr lang="en-US" dirty="0" smtClean="0"/>
              <a:t>Quote Master</a:t>
            </a:r>
            <a:endParaRPr 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2123728" y="378904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Rectangle 29"/>
          <p:cNvSpPr/>
          <p:nvPr/>
        </p:nvSpPr>
        <p:spPr>
          <a:xfrm>
            <a:off x="3707904" y="1772816"/>
            <a:ext cx="936104" cy="66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44" name="Rectangle 31"/>
          <p:cNvSpPr/>
          <p:nvPr/>
        </p:nvSpPr>
        <p:spPr>
          <a:xfrm>
            <a:off x="3707904" y="3140968"/>
            <a:ext cx="93610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</a:t>
            </a:r>
          </a:p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45" name="向上箭號 44"/>
          <p:cNvSpPr/>
          <p:nvPr/>
        </p:nvSpPr>
        <p:spPr>
          <a:xfrm>
            <a:off x="3995936" y="3789040"/>
            <a:ext cx="43204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上箭號 45"/>
          <p:cNvSpPr/>
          <p:nvPr/>
        </p:nvSpPr>
        <p:spPr>
          <a:xfrm>
            <a:off x="3995936" y="2492896"/>
            <a:ext cx="43204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Rectangle 31"/>
          <p:cNvSpPr/>
          <p:nvPr/>
        </p:nvSpPr>
        <p:spPr>
          <a:xfrm>
            <a:off x="5508104" y="1772816"/>
            <a:ext cx="1008112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Quote </a:t>
            </a:r>
          </a:p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48" name="向下箭號 47"/>
          <p:cNvSpPr/>
          <p:nvPr/>
        </p:nvSpPr>
        <p:spPr>
          <a:xfrm rot="16200000">
            <a:off x="4860032" y="184482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15"/>
          <p:cNvSpPr/>
          <p:nvPr/>
        </p:nvSpPr>
        <p:spPr>
          <a:xfrm>
            <a:off x="7308304" y="177281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eQuotation</a:t>
            </a:r>
          </a:p>
          <a:p>
            <a:pPr algn="ctr"/>
            <a:r>
              <a:rPr lang="en-US" dirty="0" smtClean="0"/>
              <a:t>Quote Detail</a:t>
            </a:r>
            <a:endParaRPr lang="en-US" dirty="0"/>
          </a:p>
        </p:txBody>
      </p:sp>
      <p:sp>
        <p:nvSpPr>
          <p:cNvPr id="50" name="向下箭號 49"/>
          <p:cNvSpPr/>
          <p:nvPr/>
        </p:nvSpPr>
        <p:spPr>
          <a:xfrm rot="16200000">
            <a:off x="6660232" y="184482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New Quote-Pick Product</a:t>
            </a:r>
            <a:endParaRPr lang="zh-TW" altLang="en-US" dirty="0"/>
          </a:p>
        </p:txBody>
      </p:sp>
      <p:sp>
        <p:nvSpPr>
          <p:cNvPr id="5" name="Rectangle 29"/>
          <p:cNvSpPr/>
          <p:nvPr/>
        </p:nvSpPr>
        <p:spPr>
          <a:xfrm>
            <a:off x="1763688" y="3140968"/>
            <a:ext cx="1080120" cy="592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</a:t>
            </a:r>
            <a:endParaRPr lang="en-US" dirty="0"/>
          </a:p>
        </p:txBody>
      </p:sp>
      <p:pic>
        <p:nvPicPr>
          <p:cNvPr id="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1153012" cy="1094234"/>
          </a:xfrm>
          <a:prstGeom prst="rect">
            <a:avLst/>
          </a:prstGeom>
          <a:noFill/>
        </p:spPr>
      </p:pic>
      <p:grpSp>
        <p:nvGrpSpPr>
          <p:cNvPr id="7" name="群組 6"/>
          <p:cNvGrpSpPr/>
          <p:nvPr/>
        </p:nvGrpSpPr>
        <p:grpSpPr>
          <a:xfrm>
            <a:off x="755576" y="4437112"/>
            <a:ext cx="7776864" cy="1080120"/>
            <a:chOff x="755576" y="4437112"/>
            <a:chExt cx="7776864" cy="1080120"/>
          </a:xfrm>
        </p:grpSpPr>
        <p:sp>
          <p:nvSpPr>
            <p:cNvPr id="8" name="矩形 7"/>
            <p:cNvSpPr/>
            <p:nvPr/>
          </p:nvSpPr>
          <p:spPr>
            <a:xfrm>
              <a:off x="755576" y="4437112"/>
              <a:ext cx="7776864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31"/>
            <p:cNvSpPr/>
            <p:nvPr/>
          </p:nvSpPr>
          <p:spPr>
            <a:xfrm>
              <a:off x="971600" y="4941168"/>
              <a:ext cx="864096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SAP API</a:t>
              </a:r>
              <a:endParaRPr lang="en-US" sz="1400" dirty="0"/>
            </a:p>
          </p:txBody>
        </p:sp>
        <p:sp>
          <p:nvSpPr>
            <p:cNvPr id="10" name="Rectangle 31"/>
            <p:cNvSpPr/>
            <p:nvPr/>
          </p:nvSpPr>
          <p:spPr>
            <a:xfrm>
              <a:off x="2915816" y="4941168"/>
              <a:ext cx="720080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Siebel </a:t>
              </a:r>
            </a:p>
            <a:p>
              <a:pPr algn="ctr"/>
              <a:r>
                <a:rPr lang="en-US" sz="1400" dirty="0" smtClean="0"/>
                <a:t>WS</a:t>
              </a:r>
              <a:endParaRPr lang="en-US" sz="1400" dirty="0"/>
            </a:p>
          </p:txBody>
        </p:sp>
        <p:sp>
          <p:nvSpPr>
            <p:cNvPr id="11" name="Rectangle 35"/>
            <p:cNvSpPr/>
            <p:nvPr/>
          </p:nvSpPr>
          <p:spPr>
            <a:xfrm rot="16200000">
              <a:off x="4499992" y="1052736"/>
              <a:ext cx="288032" cy="73448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Data Access Layer</a:t>
              </a:r>
              <a:endParaRPr lang="en-US" dirty="0"/>
            </a:p>
          </p:txBody>
        </p:sp>
        <p:sp>
          <p:nvSpPr>
            <p:cNvPr id="12" name="Rectangle 31"/>
            <p:cNvSpPr/>
            <p:nvPr/>
          </p:nvSpPr>
          <p:spPr>
            <a:xfrm>
              <a:off x="3707904" y="4941168"/>
              <a:ext cx="460851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MSSQL DB Access</a:t>
              </a:r>
              <a:endParaRPr lang="en-US" sz="1400" dirty="0"/>
            </a:p>
          </p:txBody>
        </p:sp>
        <p:sp>
          <p:nvSpPr>
            <p:cNvPr id="13" name="Rectangle 31"/>
            <p:cNvSpPr/>
            <p:nvPr/>
          </p:nvSpPr>
          <p:spPr>
            <a:xfrm>
              <a:off x="1907704" y="4941168"/>
              <a:ext cx="936104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Oracle DB </a:t>
              </a:r>
            </a:p>
            <a:p>
              <a:pPr algn="ctr"/>
              <a:r>
                <a:rPr lang="en-US" sz="1400" dirty="0" smtClean="0"/>
                <a:t>Access</a:t>
              </a:r>
              <a:endParaRPr lang="en-US" sz="1400" dirty="0"/>
            </a:p>
          </p:txBody>
        </p:sp>
      </p:grpSp>
      <p:sp>
        <p:nvSpPr>
          <p:cNvPr id="14" name="向下箭號 13"/>
          <p:cNvSpPr/>
          <p:nvPr/>
        </p:nvSpPr>
        <p:spPr>
          <a:xfrm>
            <a:off x="2123728" y="249289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5"/>
          <p:cNvSpPr/>
          <p:nvPr/>
        </p:nvSpPr>
        <p:spPr>
          <a:xfrm>
            <a:off x="1619672" y="177281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eQuotation</a:t>
            </a:r>
          </a:p>
          <a:p>
            <a:pPr algn="ctr"/>
            <a:r>
              <a:rPr lang="en-US" dirty="0" smtClean="0"/>
              <a:t>Quote </a:t>
            </a:r>
            <a:r>
              <a:rPr lang="en-US" altLang="zh-TW" dirty="0" smtClean="0"/>
              <a:t>Detail</a:t>
            </a:r>
            <a:endParaRPr lang="en-US" dirty="0"/>
          </a:p>
        </p:txBody>
      </p:sp>
      <p:sp>
        <p:nvSpPr>
          <p:cNvPr id="19" name="向下箭號 18"/>
          <p:cNvSpPr/>
          <p:nvPr/>
        </p:nvSpPr>
        <p:spPr>
          <a:xfrm>
            <a:off x="2123728" y="378904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29"/>
          <p:cNvSpPr/>
          <p:nvPr/>
        </p:nvSpPr>
        <p:spPr>
          <a:xfrm>
            <a:off x="3707904" y="1772816"/>
            <a:ext cx="1944216" cy="66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21" name="Rectangle 31"/>
          <p:cNvSpPr/>
          <p:nvPr/>
        </p:nvSpPr>
        <p:spPr>
          <a:xfrm>
            <a:off x="3707904" y="3140968"/>
            <a:ext cx="93610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</a:p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22" name="向上箭號 21"/>
          <p:cNvSpPr/>
          <p:nvPr/>
        </p:nvSpPr>
        <p:spPr>
          <a:xfrm>
            <a:off x="3995936" y="3789040"/>
            <a:ext cx="43204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上箭號 22"/>
          <p:cNvSpPr/>
          <p:nvPr/>
        </p:nvSpPr>
        <p:spPr>
          <a:xfrm>
            <a:off x="3995936" y="2492896"/>
            <a:ext cx="43204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31"/>
          <p:cNvSpPr/>
          <p:nvPr/>
        </p:nvSpPr>
        <p:spPr>
          <a:xfrm>
            <a:off x="4860032" y="3140968"/>
            <a:ext cx="100811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Quote </a:t>
            </a:r>
          </a:p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26" name="Rectangle 15"/>
          <p:cNvSpPr/>
          <p:nvPr/>
        </p:nvSpPr>
        <p:spPr>
          <a:xfrm>
            <a:off x="6876256" y="1700808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eQuotation</a:t>
            </a:r>
          </a:p>
          <a:p>
            <a:pPr algn="ctr"/>
            <a:r>
              <a:rPr lang="en-US" dirty="0" smtClean="0"/>
              <a:t>Preview &amp; Save</a:t>
            </a:r>
            <a:endParaRPr lang="en-US" dirty="0"/>
          </a:p>
        </p:txBody>
      </p:sp>
      <p:sp>
        <p:nvSpPr>
          <p:cNvPr id="27" name="向下箭號 26"/>
          <p:cNvSpPr/>
          <p:nvPr/>
        </p:nvSpPr>
        <p:spPr>
          <a:xfrm rot="16200000">
            <a:off x="6084168" y="184482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柱 27"/>
          <p:cNvSpPr/>
          <p:nvPr/>
        </p:nvSpPr>
        <p:spPr>
          <a:xfrm>
            <a:off x="1475656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SAP</a:t>
            </a:r>
            <a:endParaRPr lang="zh-TW" altLang="en-US" sz="1400" dirty="0"/>
          </a:p>
        </p:txBody>
      </p:sp>
      <p:sp>
        <p:nvSpPr>
          <p:cNvPr id="30" name="向上箭號 29"/>
          <p:cNvSpPr/>
          <p:nvPr/>
        </p:nvSpPr>
        <p:spPr>
          <a:xfrm>
            <a:off x="1907704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上箭號 30"/>
          <p:cNvSpPr/>
          <p:nvPr/>
        </p:nvSpPr>
        <p:spPr>
          <a:xfrm>
            <a:off x="5220072" y="2492896"/>
            <a:ext cx="43204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上箭號 31"/>
          <p:cNvSpPr/>
          <p:nvPr/>
        </p:nvSpPr>
        <p:spPr>
          <a:xfrm>
            <a:off x="1547664" y="5373216"/>
            <a:ext cx="216024" cy="28803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向右箭號 33"/>
          <p:cNvSpPr/>
          <p:nvPr/>
        </p:nvSpPr>
        <p:spPr>
          <a:xfrm rot="5400000">
            <a:off x="3311992" y="555281"/>
            <a:ext cx="359773" cy="1872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New Quote-Preview &amp; Save</a:t>
            </a:r>
            <a:endParaRPr lang="zh-TW" altLang="en-US" dirty="0"/>
          </a:p>
        </p:txBody>
      </p:sp>
      <p:pic>
        <p:nvPicPr>
          <p:cNvPr id="5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1153012" cy="1094234"/>
          </a:xfrm>
          <a:prstGeom prst="rect">
            <a:avLst/>
          </a:prstGeom>
          <a:noFill/>
        </p:spPr>
      </p:pic>
      <p:grpSp>
        <p:nvGrpSpPr>
          <p:cNvPr id="6" name="群組 5"/>
          <p:cNvGrpSpPr/>
          <p:nvPr/>
        </p:nvGrpSpPr>
        <p:grpSpPr>
          <a:xfrm>
            <a:off x="755576" y="4437112"/>
            <a:ext cx="7776864" cy="1080120"/>
            <a:chOff x="755576" y="4437112"/>
            <a:chExt cx="7776864" cy="1080120"/>
          </a:xfrm>
        </p:grpSpPr>
        <p:sp>
          <p:nvSpPr>
            <p:cNvPr id="7" name="矩形 6"/>
            <p:cNvSpPr/>
            <p:nvPr/>
          </p:nvSpPr>
          <p:spPr>
            <a:xfrm>
              <a:off x="755576" y="4437112"/>
              <a:ext cx="7776864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31"/>
            <p:cNvSpPr/>
            <p:nvPr/>
          </p:nvSpPr>
          <p:spPr>
            <a:xfrm>
              <a:off x="971600" y="4941168"/>
              <a:ext cx="864096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SAP API</a:t>
              </a:r>
              <a:endParaRPr lang="en-US" sz="1400" dirty="0"/>
            </a:p>
          </p:txBody>
        </p:sp>
        <p:sp>
          <p:nvSpPr>
            <p:cNvPr id="9" name="Rectangle 31"/>
            <p:cNvSpPr/>
            <p:nvPr/>
          </p:nvSpPr>
          <p:spPr>
            <a:xfrm>
              <a:off x="2915816" y="4941168"/>
              <a:ext cx="720080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Siebel </a:t>
              </a:r>
            </a:p>
            <a:p>
              <a:pPr algn="ctr"/>
              <a:r>
                <a:rPr lang="en-US" sz="1400" dirty="0" smtClean="0"/>
                <a:t>WS</a:t>
              </a:r>
              <a:endParaRPr lang="en-US" sz="1400" dirty="0"/>
            </a:p>
          </p:txBody>
        </p:sp>
        <p:sp>
          <p:nvSpPr>
            <p:cNvPr id="10" name="Rectangle 35"/>
            <p:cNvSpPr/>
            <p:nvPr/>
          </p:nvSpPr>
          <p:spPr>
            <a:xfrm rot="16200000">
              <a:off x="4499992" y="1052736"/>
              <a:ext cx="288032" cy="73448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Data Access Layer</a:t>
              </a:r>
              <a:endParaRPr lang="en-US" dirty="0"/>
            </a:p>
          </p:txBody>
        </p:sp>
        <p:sp>
          <p:nvSpPr>
            <p:cNvPr id="11" name="Rectangle 31"/>
            <p:cNvSpPr/>
            <p:nvPr/>
          </p:nvSpPr>
          <p:spPr>
            <a:xfrm>
              <a:off x="3707904" y="4941168"/>
              <a:ext cx="4608512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MSSQL DB Access</a:t>
              </a:r>
              <a:endParaRPr lang="en-US" sz="1400" dirty="0"/>
            </a:p>
          </p:txBody>
        </p:sp>
        <p:sp>
          <p:nvSpPr>
            <p:cNvPr id="12" name="Rectangle 31"/>
            <p:cNvSpPr/>
            <p:nvPr/>
          </p:nvSpPr>
          <p:spPr>
            <a:xfrm>
              <a:off x="1907704" y="4941168"/>
              <a:ext cx="93610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Oracle DB </a:t>
              </a:r>
            </a:p>
            <a:p>
              <a:pPr algn="ctr"/>
              <a:r>
                <a:rPr lang="en-US" sz="1400" dirty="0" smtClean="0"/>
                <a:t>Access</a:t>
              </a:r>
              <a:endParaRPr lang="en-US" sz="1400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2123728" y="249289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2123728" y="378904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29"/>
          <p:cNvSpPr/>
          <p:nvPr/>
        </p:nvSpPr>
        <p:spPr>
          <a:xfrm>
            <a:off x="1403648" y="3068960"/>
            <a:ext cx="1944216" cy="66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27" name="Rectangle 15"/>
          <p:cNvSpPr/>
          <p:nvPr/>
        </p:nvSpPr>
        <p:spPr>
          <a:xfrm>
            <a:off x="1619672" y="1556792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eQuotation</a:t>
            </a:r>
          </a:p>
          <a:p>
            <a:pPr algn="ctr"/>
            <a:r>
              <a:rPr lang="en-US" dirty="0" smtClean="0"/>
              <a:t>Preview &amp; Save</a:t>
            </a:r>
            <a:endParaRPr lang="en-US" dirty="0"/>
          </a:p>
        </p:txBody>
      </p:sp>
      <p:sp>
        <p:nvSpPr>
          <p:cNvPr id="29" name="Rectangle 31"/>
          <p:cNvSpPr/>
          <p:nvPr/>
        </p:nvSpPr>
        <p:spPr>
          <a:xfrm>
            <a:off x="4067944" y="1556792"/>
            <a:ext cx="1008112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Quote (Includes Parts)</a:t>
            </a:r>
          </a:p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30" name="向下箭號 29"/>
          <p:cNvSpPr/>
          <p:nvPr/>
        </p:nvSpPr>
        <p:spPr>
          <a:xfrm rot="2425291">
            <a:off x="3555068" y="263622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 rot="5400000">
            <a:off x="3419872" y="162880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柱 31"/>
          <p:cNvSpPr/>
          <p:nvPr/>
        </p:nvSpPr>
        <p:spPr>
          <a:xfrm>
            <a:off x="3275856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Siebel</a:t>
            </a:r>
            <a:endParaRPr lang="zh-TW" altLang="en-US" sz="1400" dirty="0"/>
          </a:p>
        </p:txBody>
      </p:sp>
      <p:sp>
        <p:nvSpPr>
          <p:cNvPr id="34" name="圓柱 33"/>
          <p:cNvSpPr/>
          <p:nvPr/>
        </p:nvSpPr>
        <p:spPr>
          <a:xfrm>
            <a:off x="4788024" y="5661248"/>
            <a:ext cx="648072" cy="7200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eQ</a:t>
            </a:r>
            <a:endParaRPr lang="zh-TW" altLang="en-US" sz="1400" dirty="0"/>
          </a:p>
        </p:txBody>
      </p:sp>
      <p:sp>
        <p:nvSpPr>
          <p:cNvPr id="37" name="向下箭號 36"/>
          <p:cNvSpPr/>
          <p:nvPr/>
        </p:nvSpPr>
        <p:spPr>
          <a:xfrm>
            <a:off x="3347864" y="5445224"/>
            <a:ext cx="216024" cy="2880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>
            <a:off x="5004048" y="5445224"/>
            <a:ext cx="216024" cy="2880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143</Words>
  <Application>Microsoft Office PowerPoint</Application>
  <PresentationFormat>如螢幕大小 (4:3)</PresentationFormat>
  <Paragraphs>87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 Business and Data Access Layer among the MyAdvantech, eQuotation and eMarketing systems</vt:lpstr>
      <vt:lpstr>Business and Data Access layer Architecture</vt:lpstr>
      <vt:lpstr>Create New Quote-Pick Account</vt:lpstr>
      <vt:lpstr>Create New Quote-Pick Product</vt:lpstr>
      <vt:lpstr>Create New Quote-Preview &amp; Save</vt:lpstr>
    </vt:vector>
  </TitlesOfParts>
  <Company>Advantech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Frank.Chung</dc:creator>
  <cp:lastModifiedBy>Frank.Chung</cp:lastModifiedBy>
  <cp:revision>71</cp:revision>
  <dcterms:created xsi:type="dcterms:W3CDTF">2014-07-30T06:10:30Z</dcterms:created>
  <dcterms:modified xsi:type="dcterms:W3CDTF">2014-08-18T06:57:14Z</dcterms:modified>
</cp:coreProperties>
</file>