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6" r:id="rId8"/>
    <p:sldId id="264" r:id="rId9"/>
    <p:sldId id="267" r:id="rId10"/>
    <p:sldId id="263" r:id="rId11"/>
    <p:sldId id="265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書" id="{C45AA4BF-9970-4354-94EE-DBE022777A86}">
          <p14:sldIdLst>
            <p14:sldId id="256"/>
            <p14:sldId id="262"/>
            <p14:sldId id="257"/>
            <p14:sldId id="258"/>
            <p14:sldId id="259"/>
            <p14:sldId id="260"/>
          </p14:sldIdLst>
        </p14:section>
        <p14:section name="開発ツール情報" id="{AD2D1142-AC66-44A3-97EA-33AB0D76F83A}">
          <p14:sldIdLst>
            <p14:sldId id="266"/>
            <p14:sldId id="264"/>
            <p14:sldId id="267"/>
            <p14:sldId id="263"/>
          </p14:sldIdLst>
        </p14:section>
        <p14:section name="機能拡張" id="{605C89EC-4B04-4EA3-8FE5-19FCE4528963}">
          <p14:sldIdLst>
            <p14:sldId id="265"/>
          </p14:sldIdLst>
        </p14:section>
        <p14:section name="Version管理" id="{3C911D04-510D-45A8-A2BC-57662B8EA261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528E3-2E6C-A5E6-C920-D1F0C143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EE22B-2C43-1212-CA50-C322BA8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AB428-0964-21A2-161A-1D1889A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7677-45CE-CFA9-A294-B01A50A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397FA-E596-F0AC-1A5D-9DD3761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B39A6-3786-40BC-169D-7CF6156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AEA5-9D1A-8F86-B8AB-27F0C725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BC593-4A84-33F5-32C5-5B106115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64289-1A0A-365F-D801-4F36E7D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4A13-09F9-3FF3-9425-B0182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91DF17-44F9-41C3-B652-EC5CD6C9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AC2AF-22A8-5CEF-F36C-B73DB229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7DD2D-CD90-8D4B-419A-EC7FF93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0C10C-6B55-C448-6067-1D794F2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1FBF-7301-7609-1219-6BE69326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4EE95-1083-055C-599A-9B7A342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2FE8-1F29-1873-8D46-355F9CB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86BD9-BCC3-1437-5751-CE0B24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9F532-0446-3423-C773-5151BFF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AB48D-D0E0-9231-9C3A-FE1A3C4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29214-104A-7A01-97C9-DEF3315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30756-6838-A974-FF29-42B93FEF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29A29-3953-3EE3-F54E-EF7BB8C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1E270-3137-6DCC-AB08-6B39C4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E809-8E09-849F-F750-81F8042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3B3CD-4511-D7F5-2864-22F2888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8F5-D589-BF9E-3180-86D3AD90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C2FBF-6FDB-A600-80CF-2BA57400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0BAE0-325A-26CC-E3D2-28DBB37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FEDFE-7FFC-0AF4-CFD1-CD0C8BC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09512-D665-2AC2-9803-62F2C64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BE2AE-E8EE-DED7-FBF3-ED62E62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F6429-E69F-BEF9-823A-E6E4C950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DCACF-8FAB-CC3C-8810-78963FCD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339183-B53B-41DF-F50A-7B048AC7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387B7-CBBB-3A71-2420-9249504F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1E1C7-0138-7476-30C8-316AF4F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0A6BB5-E222-7130-0D31-3EAE719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E2B46-CFC3-6BB0-5748-F04DE3D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6C4A1-F91A-9A3D-F5BB-1E819B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A95E3-EAF7-DB28-74B9-85FF3FB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3129-EAEB-5B69-B507-2116935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3E167F-A8E4-241F-C1C7-82EFFB42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B800F-DD32-1D6A-100B-2CAF157F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73F0B8-7900-10DE-4F84-AC53E1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4B53A-F157-DB2D-3AAC-1628759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6467-78F5-A2D1-42E0-1FC88D9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F982A-90F1-153B-C919-FBD4246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2A870-33F2-2A9A-2325-3DAF5C4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6E01A-6C7D-CD5C-FBE9-DF43540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AF67E-7343-B37A-7892-CF91D00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AAE7E9-012F-A402-D22C-AD813F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F917-B055-D20D-E5A5-28703793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2E4A7-3CC6-2AB3-CFC3-7B7321DB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325F-BD56-1B85-5355-9A7448EB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AAE2D-795B-D9D5-BFFD-AD62675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042F6-5713-F9FE-5050-F313AF4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D1DB9-ABAC-2014-82B9-8C0E362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C0F87-FF47-7B4A-387D-71B7CB5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FBAF-31B3-9723-3C6A-09F6D9EE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32AD-4983-79A2-503B-3EC2938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3CB-7A62-4457-A96D-3526769D7D3F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25EE-41DF-AF68-7915-1A509A91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F875-A2EB-C2D7-A61C-6C43721A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path.com/bootcamp/learning_git_sourcetree.html" TargetMode="External"/><Relationship Id="rId2" Type="http://schemas.openxmlformats.org/officeDocument/2006/relationships/hyperlink" Target="https://sukkiri.jp/technologies/devtools/git/sourcetree_wi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ja/git-tutori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8EBB-A873-20D5-8A7E-3E4E41EC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OurBudgets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C76EC-2FA3-1E58-2575-39863506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86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1B9A6-CB5D-FA2F-0B8B-73B0B12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SourceTree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EE15-2956-F34F-B61F-8954A769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j-lt"/>
              </a:rPr>
              <a:t>BitBucket</a:t>
            </a:r>
            <a:r>
              <a:rPr kumimoji="1" lang="ja-JP" altLang="en-US" dirty="0">
                <a:latin typeface="+mj-lt"/>
              </a:rPr>
              <a:t>アカウントが必要（ないなら作成が必須）</a:t>
            </a:r>
            <a:endParaRPr kumimoji="1"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インストール手順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https://sukkiri.jp/technologies/devtools/git/sourcetree_win.html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使い方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3"/>
              </a:rPr>
              <a:t>https://tracpath.com/bootcamp/learning_git_sourcetree.html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48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7ED6-E0CA-2891-25CF-DED60BF8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F5B02-B90C-5D16-221B-E333627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収入、支出の種類ごとの表示ができるようにする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プログラム内のサーバのシミュレートではなく</a:t>
            </a:r>
            <a:br>
              <a:rPr kumimoji="1" lang="en-US" altLang="ja-JP" dirty="0"/>
            </a:br>
            <a:r>
              <a:rPr kumimoji="1" lang="ja-JP" altLang="en-US" dirty="0"/>
              <a:t>実際のサーバでデータ管理する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96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Version0.1.0.0</a:t>
            </a:r>
          </a:p>
          <a:p>
            <a:r>
              <a:rPr lang="en-US" altLang="ja-JP" dirty="0">
                <a:latin typeface="+mj-lt"/>
              </a:rPr>
              <a:t>Version0.2.0.0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スライドセクションの追加、既定の英字入力フォントの変更、開発環境の追加、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バージョン情報の追加、</a:t>
            </a:r>
            <a:r>
              <a:rPr lang="en-US" altLang="ja-JP" dirty="0">
                <a:latin typeface="+mj-lt"/>
              </a:rPr>
              <a:t>UML</a:t>
            </a:r>
            <a:r>
              <a:rPr lang="ja-JP" altLang="en-US" dirty="0">
                <a:latin typeface="+mj-lt"/>
              </a:rPr>
              <a:t>のリスト化、</a:t>
            </a:r>
            <a:r>
              <a:rPr lang="en-US" altLang="ja-JP" dirty="0">
                <a:latin typeface="+mj-lt"/>
              </a:rPr>
              <a:t>Microsoft Visual Studio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 err="1">
                <a:latin typeface="+mj-lt"/>
              </a:rPr>
              <a:t>Github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SourceTree</a:t>
            </a:r>
            <a:r>
              <a:rPr lang="ja-JP" altLang="en-US" dirty="0">
                <a:latin typeface="+mj-lt"/>
              </a:rPr>
              <a:t>の追加、拡張予定の追加、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>
                <a:latin typeface="+mj-lt"/>
              </a:rPr>
              <a:t>開発図の追加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F0E50-7C0D-F2C0-1F8C-59B7634A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8FA51-AD3A-F58F-271C-373D78E8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プログラム開発ソフト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</a:rPr>
              <a:t>Microsoft Visual Studio</a:t>
            </a:r>
          </a:p>
          <a:p>
            <a:r>
              <a:rPr lang="ja-JP" altLang="en-US" dirty="0">
                <a:latin typeface="+mj-lt"/>
              </a:rPr>
              <a:t>使用言語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C#</a:t>
            </a:r>
          </a:p>
          <a:p>
            <a:r>
              <a:rPr lang="en-US" altLang="ja-JP" dirty="0">
                <a:latin typeface="+mj-lt"/>
              </a:rPr>
              <a:t>UI</a:t>
            </a:r>
            <a:r>
              <a:rPr lang="ja-JP" altLang="en-US" dirty="0">
                <a:latin typeface="+mj-lt"/>
              </a:rPr>
              <a:t>開発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Xamal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</a:t>
            </a:r>
            <a:r>
              <a:rPr kumimoji="1" lang="ja-JP" altLang="en-US" dirty="0">
                <a:latin typeface="+mj-lt"/>
              </a:rPr>
              <a:t>管理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Github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78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11E1-4C8F-A785-0357-766933E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317D0-96AC-8619-6A2E-D00812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ユーザーモデル図</a:t>
            </a:r>
            <a:endParaRPr kumimoji="1" lang="en-US" altLang="ja-JP" dirty="0"/>
          </a:p>
          <a:p>
            <a:r>
              <a:rPr kumimoji="1" lang="en-US" altLang="ja-JP" dirty="0">
                <a:latin typeface="+mj-lt"/>
              </a:rPr>
              <a:t>Use Case Diagram</a:t>
            </a:r>
          </a:p>
          <a:p>
            <a:r>
              <a:rPr lang="en-US" altLang="ja-JP" dirty="0">
                <a:latin typeface="+mj-lt"/>
              </a:rPr>
              <a:t>Class Diagram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3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D1D8-2A1A-7715-EBEF-C12CD49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08948901-B7EB-D8B2-582A-1AA58591621F}"/>
              </a:ext>
            </a:extLst>
          </p:cNvPr>
          <p:cNvSpPr/>
          <p:nvPr/>
        </p:nvSpPr>
        <p:spPr>
          <a:xfrm>
            <a:off x="8749718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68DB79EF-8EEE-59C6-B30D-770D80388345}"/>
              </a:ext>
            </a:extLst>
          </p:cNvPr>
          <p:cNvSpPr/>
          <p:nvPr/>
        </p:nvSpPr>
        <p:spPr>
          <a:xfrm>
            <a:off x="2325149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19693A-5AA6-D1C0-403B-5700EB32192C}"/>
              </a:ext>
            </a:extLst>
          </p:cNvPr>
          <p:cNvSpPr txBox="1"/>
          <p:nvPr/>
        </p:nvSpPr>
        <p:spPr>
          <a:xfrm>
            <a:off x="8623883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user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3A19AD-5E3E-7AC7-8F51-221B7D37CD58}"/>
              </a:ext>
            </a:extLst>
          </p:cNvPr>
          <p:cNvSpPr txBox="1"/>
          <p:nvPr/>
        </p:nvSpPr>
        <p:spPr>
          <a:xfrm>
            <a:off x="2299982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server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687586-8FD8-DC22-AC46-7D941889BCFD}"/>
              </a:ext>
            </a:extLst>
          </p:cNvPr>
          <p:cNvCxnSpPr/>
          <p:nvPr/>
        </p:nvCxnSpPr>
        <p:spPr>
          <a:xfrm>
            <a:off x="4160939" y="3691156"/>
            <a:ext cx="371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387C53-DDCC-FACF-198E-9DE27025B87F}"/>
              </a:ext>
            </a:extLst>
          </p:cNvPr>
          <p:cNvSpPr txBox="1"/>
          <p:nvPr/>
        </p:nvSpPr>
        <p:spPr>
          <a:xfrm>
            <a:off x="4643305" y="213692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家計簿管理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F7648B-7C22-922D-1540-1D4307ECEFBD}"/>
              </a:ext>
            </a:extLst>
          </p:cNvPr>
          <p:cNvSpPr txBox="1"/>
          <p:nvPr/>
        </p:nvSpPr>
        <p:spPr>
          <a:xfrm>
            <a:off x="4269996" y="2506256"/>
            <a:ext cx="347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sz="1400" dirty="0"/>
              <a:t>→収入、支出情報の集積、分類、</a:t>
            </a:r>
            <a:r>
              <a:rPr lang="ja-JP" altLang="en-US" sz="1400" u="sng" dirty="0">
                <a:solidFill>
                  <a:srgbClr val="FF0000"/>
                </a:solidFill>
              </a:rPr>
              <a:t>分析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→将来的には複数の金種（口座、カード、電子マネー）の管理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91B77-3D4B-E635-3C6B-1C357A49E87C}"/>
              </a:ext>
            </a:extLst>
          </p:cNvPr>
          <p:cNvSpPr txBox="1"/>
          <p:nvPr/>
        </p:nvSpPr>
        <p:spPr>
          <a:xfrm>
            <a:off x="6096000" y="2434949"/>
            <a:ext cx="41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グラフなどで明示化</a:t>
            </a:r>
          </a:p>
        </p:txBody>
      </p:sp>
    </p:spTree>
    <p:extLst>
      <p:ext uri="{BB962C8B-B14F-4D97-AF65-F5344CB8AC3E}">
        <p14:creationId xmlns:p14="http://schemas.microsoft.com/office/powerpoint/2010/main" val="8098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5A08-0093-C5EA-0ED1-8492C2B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E56C92-C6EC-B995-4D55-1D875E1CDD06}"/>
              </a:ext>
            </a:extLst>
          </p:cNvPr>
          <p:cNvGrpSpPr/>
          <p:nvPr/>
        </p:nvGrpSpPr>
        <p:grpSpPr>
          <a:xfrm>
            <a:off x="2299982" y="2722011"/>
            <a:ext cx="7498359" cy="1808044"/>
            <a:chOff x="2299982" y="2722011"/>
            <a:chExt cx="7498359" cy="18080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E0AF13-24C9-F19F-7E3F-81E24F2289D7}"/>
                </a:ext>
              </a:extLst>
            </p:cNvPr>
            <p:cNvGrpSpPr/>
            <p:nvPr/>
          </p:nvGrpSpPr>
          <p:grpSpPr>
            <a:xfrm>
              <a:off x="8724551" y="2722011"/>
              <a:ext cx="1073790" cy="1808044"/>
              <a:chOff x="8724551" y="2722011"/>
              <a:chExt cx="1073790" cy="1808044"/>
            </a:xfrm>
          </p:grpSpPr>
          <p:sp>
            <p:nvSpPr>
              <p:cNvPr id="4" name="スマイル 3">
                <a:extLst>
                  <a:ext uri="{FF2B5EF4-FFF2-40B4-BE49-F238E27FC236}">
                    <a16:creationId xmlns:a16="http://schemas.microsoft.com/office/drawing/2014/main" id="{CF1785AA-B187-10EA-5987-445678E58586}"/>
                  </a:ext>
                </a:extLst>
              </p:cNvPr>
              <p:cNvSpPr/>
              <p:nvPr/>
            </p:nvSpPr>
            <p:spPr>
              <a:xfrm>
                <a:off x="8749718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0B3FE89-BF09-8A57-033D-547F2B719BE5}"/>
                  </a:ext>
                </a:extLst>
              </p:cNvPr>
              <p:cNvSpPr txBox="1"/>
              <p:nvPr/>
            </p:nvSpPr>
            <p:spPr>
              <a:xfrm>
                <a:off x="8724551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user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E55289-0673-3E60-20E5-5993F85E52AF}"/>
                </a:ext>
              </a:extLst>
            </p:cNvPr>
            <p:cNvGrpSpPr/>
            <p:nvPr/>
          </p:nvGrpSpPr>
          <p:grpSpPr>
            <a:xfrm>
              <a:off x="2299982" y="2722011"/>
              <a:ext cx="1073790" cy="1808044"/>
              <a:chOff x="2299982" y="2722011"/>
              <a:chExt cx="1073790" cy="1808044"/>
            </a:xfrm>
          </p:grpSpPr>
          <p:sp>
            <p:nvSpPr>
              <p:cNvPr id="5" name="スマイル 4">
                <a:extLst>
                  <a:ext uri="{FF2B5EF4-FFF2-40B4-BE49-F238E27FC236}">
                    <a16:creationId xmlns:a16="http://schemas.microsoft.com/office/drawing/2014/main" id="{4523FBC2-0282-BA9F-5042-8B16B9F25C23}"/>
                  </a:ext>
                </a:extLst>
              </p:cNvPr>
              <p:cNvSpPr/>
              <p:nvPr/>
            </p:nvSpPr>
            <p:spPr>
              <a:xfrm>
                <a:off x="2325149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F9928E-E425-88AA-C5D4-7D04AC18EC89}"/>
                  </a:ext>
                </a:extLst>
              </p:cNvPr>
              <p:cNvSpPr txBox="1"/>
              <p:nvPr/>
            </p:nvSpPr>
            <p:spPr>
              <a:xfrm>
                <a:off x="2299982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server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5B89F74-F084-0BE2-2943-D5FB5F5CE297}"/>
                </a:ext>
              </a:extLst>
            </p:cNvPr>
            <p:cNvCxnSpPr/>
            <p:nvPr/>
          </p:nvCxnSpPr>
          <p:spPr>
            <a:xfrm>
              <a:off x="4160939" y="3691156"/>
              <a:ext cx="371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89CC2-0DA7-8824-A25A-18F99AEFDED4}"/>
              </a:ext>
            </a:extLst>
          </p:cNvPr>
          <p:cNvSpPr txBox="1"/>
          <p:nvPr/>
        </p:nvSpPr>
        <p:spPr>
          <a:xfrm>
            <a:off x="7989115" y="197345"/>
            <a:ext cx="4202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dirty="0"/>
              <a:t>→収入、支出情報の集積、分類、</a:t>
            </a:r>
            <a:r>
              <a:rPr lang="ja-JP" altLang="en-US" u="sng" dirty="0">
                <a:solidFill>
                  <a:srgbClr val="FF0000"/>
                </a:solidFill>
              </a:rPr>
              <a:t>分析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7900A70-4151-268C-FA0A-1C958BEA4648}"/>
              </a:ext>
            </a:extLst>
          </p:cNvPr>
          <p:cNvGrpSpPr/>
          <p:nvPr/>
        </p:nvGrpSpPr>
        <p:grpSpPr>
          <a:xfrm>
            <a:off x="4246228" y="4530055"/>
            <a:ext cx="1476463" cy="868263"/>
            <a:chOff x="4160939" y="4039300"/>
            <a:chExt cx="1476463" cy="8682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1601AD1-9BD3-0F53-D6EE-488DDF263ED6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収入情報の入力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EE55A-6A11-3BA4-0F48-9671199B3B14}"/>
                </a:ext>
              </a:extLst>
            </p:cNvPr>
            <p:cNvSpPr/>
            <p:nvPr/>
          </p:nvSpPr>
          <p:spPr>
            <a:xfrm>
              <a:off x="4160939" y="4370665"/>
              <a:ext cx="1476463" cy="536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・収入元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・収入種類</a:t>
              </a:r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03C180-A723-DE8A-EA61-EADBB69FE3B6}"/>
              </a:ext>
            </a:extLst>
          </p:cNvPr>
          <p:cNvCxnSpPr/>
          <p:nvPr/>
        </p:nvCxnSpPr>
        <p:spPr>
          <a:xfrm>
            <a:off x="4160938" y="4313339"/>
            <a:ext cx="37163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EDCA8B4-D864-A1EF-D307-BA9ED935379F}"/>
              </a:ext>
            </a:extLst>
          </p:cNvPr>
          <p:cNvGrpSpPr/>
          <p:nvPr/>
        </p:nvGrpSpPr>
        <p:grpSpPr>
          <a:xfrm>
            <a:off x="5933813" y="4530055"/>
            <a:ext cx="1476463" cy="868263"/>
            <a:chOff x="4160939" y="4039300"/>
            <a:chExt cx="1476463" cy="868263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81B7D9E-2863-BB9E-9655-772D67D1832B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支出情報の入力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50D8DA2-7E5D-FA8C-5FF9-0F9111E49B4F}"/>
                </a:ext>
              </a:extLst>
            </p:cNvPr>
            <p:cNvSpPr/>
            <p:nvPr/>
          </p:nvSpPr>
          <p:spPr>
            <a:xfrm>
              <a:off x="4160939" y="4370665"/>
              <a:ext cx="1476463" cy="536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・支出種類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7E062D0-7CBC-8864-5EBF-13A642C38346}"/>
              </a:ext>
            </a:extLst>
          </p:cNvPr>
          <p:cNvGrpSpPr/>
          <p:nvPr/>
        </p:nvGrpSpPr>
        <p:grpSpPr>
          <a:xfrm>
            <a:off x="5068348" y="2170854"/>
            <a:ext cx="1476463" cy="1272723"/>
            <a:chOff x="4160939" y="4039300"/>
            <a:chExt cx="1476463" cy="127272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32091C-5789-2710-086B-7073AF2A7658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収支情報の表示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CFDCA01-22D1-7A42-6A1E-37ACCA79731E}"/>
                </a:ext>
              </a:extLst>
            </p:cNvPr>
            <p:cNvSpPr/>
            <p:nvPr/>
          </p:nvSpPr>
          <p:spPr>
            <a:xfrm>
              <a:off x="4160939" y="4370664"/>
              <a:ext cx="1476463" cy="941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・収支の表示区間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→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1W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M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Y</a:t>
              </a: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・収入の合計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・支出の合計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・グラフ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・収支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C62285-E036-92D3-C86D-FD0D925D5869}"/>
              </a:ext>
            </a:extLst>
          </p:cNvPr>
          <p:cNvSpPr txBox="1"/>
          <p:nvPr/>
        </p:nvSpPr>
        <p:spPr>
          <a:xfrm>
            <a:off x="7905575" y="1011456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・将来的には収入、支出の種類ごとの表示ができるように</a:t>
            </a:r>
            <a:endParaRPr kumimoji="1" lang="en-US" altLang="ja-JP" dirty="0"/>
          </a:p>
          <a:p>
            <a:r>
              <a:rPr lang="ja-JP" altLang="en-US" dirty="0"/>
              <a:t>・将来的にはプログラム内のサーバのシミュレートではなく実際のサーバでデータ管理する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16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1FA2-13ED-C869-2863-999B7167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FD210C8-0C0F-268B-3770-C6CF1CB18561}"/>
              </a:ext>
            </a:extLst>
          </p:cNvPr>
          <p:cNvGrpSpPr/>
          <p:nvPr/>
        </p:nvGrpSpPr>
        <p:grpSpPr>
          <a:xfrm>
            <a:off x="3969388" y="2132434"/>
            <a:ext cx="1476464" cy="1136841"/>
            <a:chOff x="3440883" y="3091548"/>
            <a:chExt cx="1476464" cy="66828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FF3D84B-820E-4E44-9C51-C295C772508D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364927"/>
              <a:chOff x="4160939" y="4221763"/>
              <a:chExt cx="1476463" cy="364927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58FE1BE-20D7-A040-BBA6-9D3B008643F8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User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E876CC-8D82-90F9-E702-1003D635DBD4}"/>
                  </a:ext>
                </a:extLst>
              </p:cNvPr>
              <p:cNvSpPr/>
              <p:nvPr/>
            </p:nvSpPr>
            <p:spPr>
              <a:xfrm>
                <a:off x="4160939" y="4370665"/>
                <a:ext cx="1476463" cy="2160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587EB7-07AE-0834-4EFB-C875C395594F}"/>
                </a:ext>
              </a:extLst>
            </p:cNvPr>
            <p:cNvSpPr/>
            <p:nvPr/>
          </p:nvSpPr>
          <p:spPr>
            <a:xfrm>
              <a:off x="3440883" y="3456475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SetIncome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SetExpense</a:t>
              </a:r>
              <a:endParaRPr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GetBudget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36E10D-72E3-B716-27EB-FAB7D7A2708C}"/>
              </a:ext>
            </a:extLst>
          </p:cNvPr>
          <p:cNvGrpSpPr/>
          <p:nvPr/>
        </p:nvGrpSpPr>
        <p:grpSpPr>
          <a:xfrm>
            <a:off x="7836717" y="2132433"/>
            <a:ext cx="1476464" cy="764628"/>
            <a:chOff x="3440883" y="3091548"/>
            <a:chExt cx="1476464" cy="44948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090372-B898-56F3-A4D0-3D5375E8686F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297804"/>
              <a:chOff x="4160939" y="4221763"/>
              <a:chExt cx="1476463" cy="297804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0CBC83F-452A-C6F1-E1F1-D33DF80AD228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Server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D991D38-6932-4570-4490-EBE30B76EBB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489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UserBudget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790272-4FEC-D172-9E18-564966FD2D9C}"/>
                </a:ext>
              </a:extLst>
            </p:cNvPr>
            <p:cNvSpPr/>
            <p:nvPr/>
          </p:nvSpPr>
          <p:spPr>
            <a:xfrm>
              <a:off x="3440883" y="3391460"/>
              <a:ext cx="1476463" cy="149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GetUserBudget</a:t>
              </a:r>
              <a:endParaRPr lang="en-US" altLang="ja-JP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0878FD-31C4-6444-3890-17532AF65D2E}"/>
              </a:ext>
            </a:extLst>
          </p:cNvPr>
          <p:cNvGrpSpPr/>
          <p:nvPr/>
        </p:nvGrpSpPr>
        <p:grpSpPr>
          <a:xfrm>
            <a:off x="5757643" y="789379"/>
            <a:ext cx="1476463" cy="1088614"/>
            <a:chOff x="3440884" y="3091548"/>
            <a:chExt cx="1476463" cy="63993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556900C-6287-F0C3-4C85-14F6FE94CC35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68708"/>
              <a:chOff x="4160939" y="4221763"/>
              <a:chExt cx="1476463" cy="468708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B8B6BA8-37CE-69BB-BEEC-566811D6CE2B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OurBudgets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E3FBDD-DAEC-B13B-C598-51D0DE4E1CDD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319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-User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-Server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71DABBF-FED6-B42B-050A-0E68D55B6852}"/>
                </a:ext>
              </a:extLst>
            </p:cNvPr>
            <p:cNvSpPr/>
            <p:nvPr/>
          </p:nvSpPr>
          <p:spPr>
            <a:xfrm>
              <a:off x="3440884" y="3560256"/>
              <a:ext cx="1476463" cy="171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+main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83E5C66-F267-3959-127F-212A8B887CA2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4707621" y="1877993"/>
            <a:ext cx="1788254" cy="2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3C15E-C2A0-626A-BD4D-41EE2E7BC770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495875" y="1877993"/>
            <a:ext cx="2079075" cy="2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772919E-E566-B344-FA39-86E9B36A09A2}"/>
              </a:ext>
            </a:extLst>
          </p:cNvPr>
          <p:cNvGrpSpPr/>
          <p:nvPr/>
        </p:nvGrpSpPr>
        <p:grpSpPr>
          <a:xfrm>
            <a:off x="7836717" y="3085432"/>
            <a:ext cx="1476463" cy="1550335"/>
            <a:chOff x="3440884" y="3091548"/>
            <a:chExt cx="1476463" cy="91135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A073CDB-246B-4D14-2A9E-7501DF51C77D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0CC8EC6-39E9-B48D-6BD0-E74F7FC41F30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UserBudget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DC76882-B127-FEDA-2320-6147F86094FB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UserIncome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UserExpense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1785529-4866-D703-4E78-50B197079D0E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SetUserIncome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SetUserExpens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e</a:t>
              </a:r>
              <a:endParaRPr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LoadBudget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DC1D22-F40E-0577-D2EC-DA5C84D5DC8E}"/>
              </a:ext>
            </a:extLst>
          </p:cNvPr>
          <p:cNvGrpSpPr/>
          <p:nvPr/>
        </p:nvGrpSpPr>
        <p:grpSpPr>
          <a:xfrm>
            <a:off x="6360254" y="4900691"/>
            <a:ext cx="1476463" cy="1550335"/>
            <a:chOff x="3440884" y="3091548"/>
            <a:chExt cx="1476463" cy="911359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9069AC-4915-FBF3-54BE-56FE140666D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B8C3F7B-EBE3-80C3-FCA3-A7EAC45E59EE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UserIncome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C88660C-5600-0283-2EA1-12C62BFF2D36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F006F2-9C3F-67B4-3B91-A41031AFC6A4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UserIncome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SendIncome</a:t>
              </a:r>
              <a:endParaRPr lang="en-US" altLang="ja-JP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397914C-504A-DA79-B545-1458AFD1998F}"/>
              </a:ext>
            </a:extLst>
          </p:cNvPr>
          <p:cNvGrpSpPr/>
          <p:nvPr/>
        </p:nvGrpSpPr>
        <p:grpSpPr>
          <a:xfrm>
            <a:off x="9371903" y="4893792"/>
            <a:ext cx="1476463" cy="1550335"/>
            <a:chOff x="3440884" y="3091548"/>
            <a:chExt cx="1476463" cy="91135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9B305A8-95D1-38D6-07C4-04F81ABDBD5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858C4E-A4DB-1C02-5BF1-F4267018C3A1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UserExpense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06C61218-D2FB-23E0-4F1B-A2F161C43B2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2DED75F-BCAF-AD54-3E24-308089D4E291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UserExpense</a:t>
              </a:r>
              <a:endParaRPr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SendExpense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F0E68E-5DB0-7BB1-CED7-55B0DBBC88B8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8574949" y="2897061"/>
            <a:ext cx="0" cy="18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FEF0C00-B574-3D03-B12B-AC44E74E7412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8574949" y="4635767"/>
            <a:ext cx="1535186" cy="25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F535E11-B294-5224-D6E9-B118382F2F3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98486" y="4635767"/>
            <a:ext cx="1476463" cy="26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2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52ED4-B4CE-C984-92FC-8DCBBEAA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Visual Studio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364AC-9C1C-2656-FD3C-89DF7F2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04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DC5C2-E95C-BBC2-B739-0F0462D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B3543-510D-A758-8D02-9C87553F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復習サイト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https://backlog.com/ja/git-tutorial/</a:t>
            </a:r>
            <a:endParaRPr lang="en-US" altLang="ja-JP" dirty="0">
              <a:latin typeface="+mj-lt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86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89D33-B960-5616-E33E-15787127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開発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E8FCBF-BA5F-3ED6-0390-89FBF23D6AA6}"/>
              </a:ext>
            </a:extLst>
          </p:cNvPr>
          <p:cNvSpPr/>
          <p:nvPr/>
        </p:nvSpPr>
        <p:spPr>
          <a:xfrm>
            <a:off x="2709644" y="1266736"/>
            <a:ext cx="4939506" cy="552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07E522-C870-5071-F0E8-88E2FFC4B953}"/>
              </a:ext>
            </a:extLst>
          </p:cNvPr>
          <p:cNvSpPr/>
          <p:nvPr/>
        </p:nvSpPr>
        <p:spPr>
          <a:xfrm>
            <a:off x="2986481" y="150163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aster_ver1</a:t>
            </a:r>
            <a:endParaRPr kumimoji="1" lang="ja-JP" altLang="en-US" sz="11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9EA098F-ABC2-DB53-85B0-A35F0A003B54}"/>
              </a:ext>
            </a:extLst>
          </p:cNvPr>
          <p:cNvSpPr/>
          <p:nvPr/>
        </p:nvSpPr>
        <p:spPr>
          <a:xfrm>
            <a:off x="2986481" y="5512616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aster_ver2</a:t>
            </a:r>
            <a:endParaRPr kumimoji="1" lang="ja-JP" altLang="en-US" sz="11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87D837-C063-3583-CD51-D15B92D82E74}"/>
              </a:ext>
            </a:extLst>
          </p:cNvPr>
          <p:cNvSpPr/>
          <p:nvPr/>
        </p:nvSpPr>
        <p:spPr>
          <a:xfrm>
            <a:off x="4338507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dev1_ver1</a:t>
            </a:r>
            <a:endParaRPr kumimoji="1" lang="ja-JP" altLang="en-US" sz="11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6497DF-6EDC-4D90-804C-842F0F87E283}"/>
              </a:ext>
            </a:extLst>
          </p:cNvPr>
          <p:cNvSpPr/>
          <p:nvPr/>
        </p:nvSpPr>
        <p:spPr>
          <a:xfrm>
            <a:off x="4338507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dev1_ver2</a:t>
            </a:r>
            <a:endParaRPr kumimoji="1" lang="ja-JP" altLang="en-US" sz="11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8074D10-884A-9479-6DF2-54EBDC1D36B4}"/>
              </a:ext>
            </a:extLst>
          </p:cNvPr>
          <p:cNvSpPr/>
          <p:nvPr/>
        </p:nvSpPr>
        <p:spPr>
          <a:xfrm>
            <a:off x="5938008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_ver1</a:t>
            </a:r>
            <a:endParaRPr kumimoji="1" lang="ja-JP" altLang="en-US" sz="11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90BABC4-81ED-83D8-2CAF-FC77E3E510BF}"/>
              </a:ext>
            </a:extLst>
          </p:cNvPr>
          <p:cNvSpPr/>
          <p:nvPr/>
        </p:nvSpPr>
        <p:spPr>
          <a:xfrm>
            <a:off x="5938008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_ver2</a:t>
            </a:r>
            <a:endParaRPr kumimoji="1" lang="ja-JP" altLang="en-US" sz="11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8EA6965-298B-6092-49B5-3ECFD40549A6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074869" y="2495142"/>
            <a:ext cx="901201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EDBCBF3-B1DE-21E9-4370-995FC5269C91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074869" y="2495142"/>
            <a:ext cx="2500702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DD410D-6126-82BE-7026-76CB983EE8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976070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939DF36-1444-069C-66EB-82278350CCC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75571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3E12DD-C6F9-01B1-0981-CBCDE3A00580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 flipH="1">
            <a:off x="4074869" y="5360912"/>
            <a:ext cx="2500702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97ACBC4-CD0A-478F-8735-8D0082C046D2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4074869" y="5360912"/>
            <a:ext cx="901201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7E85249-3D93-6514-F1C3-CB57C000472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624044" y="2665602"/>
            <a:ext cx="0" cy="2847014"/>
          </a:xfrm>
          <a:prstGeom prst="line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404</Words>
  <Application>Microsoft Office PowerPoint</Application>
  <PresentationFormat>ワイド画面</PresentationFormat>
  <Paragraphs>105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Office テーマ</vt:lpstr>
      <vt:lpstr>OurBudgets</vt:lpstr>
      <vt:lpstr>開発環境</vt:lpstr>
      <vt:lpstr>UML</vt:lpstr>
      <vt:lpstr>ユーザーモデル</vt:lpstr>
      <vt:lpstr>Use Case Diagram</vt:lpstr>
      <vt:lpstr>Class Diagram</vt:lpstr>
      <vt:lpstr>Microsoft Visual Studio</vt:lpstr>
      <vt:lpstr>GitHub</vt:lpstr>
      <vt:lpstr>Git開発</vt:lpstr>
      <vt:lpstr>SourceTree</vt:lpstr>
      <vt:lpstr>拡張予定</vt:lpstr>
      <vt:lpstr>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Masaya</dc:creator>
  <cp:lastModifiedBy>SUZUKI Masaya</cp:lastModifiedBy>
  <cp:revision>7</cp:revision>
  <dcterms:created xsi:type="dcterms:W3CDTF">2023-01-24T10:44:16Z</dcterms:created>
  <dcterms:modified xsi:type="dcterms:W3CDTF">2023-01-25T12:02:11Z</dcterms:modified>
</cp:coreProperties>
</file>