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70" r:id="rId6"/>
    <p:sldId id="269" r:id="rId7"/>
    <p:sldId id="271" r:id="rId8"/>
    <p:sldId id="272" r:id="rId9"/>
    <p:sldId id="273" r:id="rId10"/>
    <p:sldId id="259" r:id="rId11"/>
    <p:sldId id="260" r:id="rId12"/>
    <p:sldId id="268" r:id="rId13"/>
    <p:sldId id="266" r:id="rId14"/>
    <p:sldId id="264" r:id="rId15"/>
    <p:sldId id="267" r:id="rId16"/>
    <p:sldId id="263" r:id="rId17"/>
    <p:sldId id="265" r:id="rId18"/>
    <p:sldId id="261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仕様書" id="{C45AA4BF-9970-4354-94EE-DBE022777A86}">
          <p14:sldIdLst>
            <p14:sldId id="256"/>
            <p14:sldId id="262"/>
            <p14:sldId id="257"/>
            <p14:sldId id="258"/>
            <p14:sldId id="270"/>
            <p14:sldId id="269"/>
            <p14:sldId id="271"/>
            <p14:sldId id="272"/>
            <p14:sldId id="273"/>
            <p14:sldId id="259"/>
            <p14:sldId id="260"/>
          </p14:sldIdLst>
        </p14:section>
        <p14:section name="開発ツール情報" id="{AD2D1142-AC66-44A3-97EA-33AB0D76F83A}">
          <p14:sldIdLst>
            <p14:sldId id="268"/>
            <p14:sldId id="266"/>
            <p14:sldId id="264"/>
            <p14:sldId id="267"/>
            <p14:sldId id="263"/>
          </p14:sldIdLst>
        </p14:section>
        <p14:section name="機能拡張" id="{605C89EC-4B04-4EA3-8FE5-19FCE4528963}">
          <p14:sldIdLst>
            <p14:sldId id="265"/>
          </p14:sldIdLst>
        </p14:section>
        <p14:section name="Version管理" id="{3C911D04-510D-45A8-A2BC-57662B8EA261}">
          <p14:sldIdLst>
            <p14:sldId id="261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528E3-2E6C-A5E6-C920-D1F0C143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9EE22B-2C43-1212-CA50-C322BA87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AB428-0964-21A2-161A-1D1889A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97677-45CE-CFA9-A294-B01A50A9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F397FA-E596-F0AC-1A5D-9DD3761F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6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1B39A6-3786-40BC-169D-7CF61569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E8AEA5-9D1A-8F86-B8AB-27F0C7254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BC593-4A84-33F5-32C5-5B106115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64289-1A0A-365F-D801-4F36E7DD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E4A13-09F9-3FF3-9425-B0182BA8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9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91DF17-44F9-41C3-B652-EC5CD6C9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5AC2AF-22A8-5CEF-F36C-B73DB2292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7DD2D-CD90-8D4B-419A-EC7FF93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0C10C-6B55-C448-6067-1D794F24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711FBF-7301-7609-1219-6BE69326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4EE95-1083-055C-599A-9B7A342E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E2FE8-1F29-1873-8D46-355F9CBA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086BD9-BCC3-1437-5751-CE0B2477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09F532-0446-3423-C773-5151BFF0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AB48D-D0E0-9231-9C3A-FE1A3C40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5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29214-104A-7A01-97C9-DEF3315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C30756-6838-A974-FF29-42B93FEF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829A29-3953-3EE3-F54E-EF7BB8C8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1E270-3137-6DCC-AB08-6B39C4A4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EE809-8E09-849F-F750-81F80426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3B3CD-4511-D7F5-2864-22F28886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3DF8F5-D589-BF9E-3180-86D3AD90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9C2FBF-6FDB-A600-80CF-2BA57400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C0BAE0-325A-26CC-E3D2-28DBB376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4FEDFE-7FFC-0AF4-CFD1-CD0C8BCB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909512-D665-2AC2-9803-62F2C642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09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BE2AE-E8EE-DED7-FBF3-ED62E628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9F6429-E69F-BEF9-823A-E6E4C950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7DCACF-8FAB-CC3C-8810-78963FCD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339183-B53B-41DF-F50A-7B048AC7F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A387B7-CBBB-3A71-2420-9249504F4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A1E1C7-0138-7476-30C8-316AF4FE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0A6BB5-E222-7130-0D31-3EAE719D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4E2B46-CFC3-6BB0-5748-F04DE3D9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6C4A1-F91A-9A3D-F5BB-1E819BCD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4A95E3-EAF7-DB28-74B9-85FF3FBA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A03129-EAEB-5B69-B507-21169350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3E167F-A8E4-241F-C1C7-82EFFB42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5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FB800F-DD32-1D6A-100B-2CAF157F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73F0B8-7900-10DE-4F84-AC53E101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44B53A-F157-DB2D-3AAC-16287598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31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D6467-78F5-A2D1-42E0-1FC88D90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F982A-90F1-153B-C919-FBD4246E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B2A870-33F2-2A9A-2325-3DAF5C4D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A6E01A-6C7D-CD5C-FBE9-DF43540A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AF67E-7343-B37A-7892-CF91D001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AAE7E9-012F-A402-D22C-AD813FB9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61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CF917-B055-D20D-E5A5-28703793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22E4A7-3CC6-2AB3-CFC3-7B7321DB5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0325F-BD56-1B85-5355-9A7448EB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AAE2D-795B-D9D5-BFFD-AD626756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042F6-5713-F9FE-5050-F313AF40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AD1DB9-ABAC-2014-82B9-8C0E3625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3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9C0F87-FF47-7B4A-387D-71B7CB53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C9FBAF-31B3-9723-3C6A-09F6D9EE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E32AD-4983-79A2-503B-3EC293827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D3CB-7A62-4457-A96D-3526769D7D3F}" type="datetimeFigureOut">
              <a:rPr kumimoji="1" lang="ja-JP" altLang="en-US" smtClean="0"/>
              <a:t>2023/1/27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3025EE-41DF-AF68-7915-1A509A91B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AF875-A2EB-C2D7-A61C-6C43721AD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F656-F183-4E5F-B590-E85F457A4E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96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zmb/articles/054ba4189244a5" TargetMode="External"/><Relationship Id="rId2" Type="http://schemas.openxmlformats.org/officeDocument/2006/relationships/hyperlink" Target="https://backlog.com/ja/git-tutoria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cpath.com/bootcamp/learning_git_sourcetree.html" TargetMode="External"/><Relationship Id="rId2" Type="http://schemas.openxmlformats.org/officeDocument/2006/relationships/hyperlink" Target="https://sukkiri.jp/technologies/devtools/git/sourcetree_wi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8EBB-A873-20D5-8A7E-3E4E41ECB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OurBudgets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BC76EC-2FA3-1E58-2575-39863506F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86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95A08-0093-C5EA-0ED1-8492C2BA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Use</a:t>
            </a:r>
            <a:r>
              <a:rPr kumimoji="1" lang="ja-JP" altLang="en-US" dirty="0"/>
              <a:t> </a:t>
            </a:r>
            <a:r>
              <a:rPr kumimoji="1" lang="en-US" altLang="ja-JP" dirty="0"/>
              <a:t>Case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0E56C92-C6EC-B995-4D55-1D875E1CDD06}"/>
              </a:ext>
            </a:extLst>
          </p:cNvPr>
          <p:cNvGrpSpPr/>
          <p:nvPr/>
        </p:nvGrpSpPr>
        <p:grpSpPr>
          <a:xfrm>
            <a:off x="2299982" y="2722011"/>
            <a:ext cx="7498359" cy="1808044"/>
            <a:chOff x="2299982" y="2722011"/>
            <a:chExt cx="7498359" cy="1808044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7E0AF13-24C9-F19F-7E3F-81E24F2289D7}"/>
                </a:ext>
              </a:extLst>
            </p:cNvPr>
            <p:cNvGrpSpPr/>
            <p:nvPr/>
          </p:nvGrpSpPr>
          <p:grpSpPr>
            <a:xfrm>
              <a:off x="8724551" y="2722011"/>
              <a:ext cx="1073790" cy="1808044"/>
              <a:chOff x="8724551" y="2722011"/>
              <a:chExt cx="1073790" cy="1808044"/>
            </a:xfrm>
          </p:grpSpPr>
          <p:sp>
            <p:nvSpPr>
              <p:cNvPr id="4" name="スマイル 3">
                <a:extLst>
                  <a:ext uri="{FF2B5EF4-FFF2-40B4-BE49-F238E27FC236}">
                    <a16:creationId xmlns:a16="http://schemas.microsoft.com/office/drawing/2014/main" id="{CF1785AA-B187-10EA-5987-445678E58586}"/>
                  </a:ext>
                </a:extLst>
              </p:cNvPr>
              <p:cNvSpPr/>
              <p:nvPr/>
            </p:nvSpPr>
            <p:spPr>
              <a:xfrm>
                <a:off x="8749718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0B3FE89-BF09-8A57-033D-547F2B719BE5}"/>
                  </a:ext>
                </a:extLst>
              </p:cNvPr>
              <p:cNvSpPr txBox="1"/>
              <p:nvPr/>
            </p:nvSpPr>
            <p:spPr>
              <a:xfrm>
                <a:off x="8724551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+mj-lt"/>
                  </a:rPr>
                  <a:t>user</a:t>
                </a:r>
                <a:endParaRPr kumimoji="1" lang="ja-JP" altLang="en-US" dirty="0">
                  <a:latin typeface="+mj-lt"/>
                </a:endParaRP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E4E55289-0673-3E60-20E5-5993F85E52AF}"/>
                </a:ext>
              </a:extLst>
            </p:cNvPr>
            <p:cNvGrpSpPr/>
            <p:nvPr/>
          </p:nvGrpSpPr>
          <p:grpSpPr>
            <a:xfrm>
              <a:off x="2299982" y="2722011"/>
              <a:ext cx="1073790" cy="1808044"/>
              <a:chOff x="2299982" y="2722011"/>
              <a:chExt cx="1073790" cy="1808044"/>
            </a:xfrm>
          </p:grpSpPr>
          <p:sp>
            <p:nvSpPr>
              <p:cNvPr id="5" name="スマイル 4">
                <a:extLst>
                  <a:ext uri="{FF2B5EF4-FFF2-40B4-BE49-F238E27FC236}">
                    <a16:creationId xmlns:a16="http://schemas.microsoft.com/office/drawing/2014/main" id="{4523FBC2-0282-BA9F-5042-8B16B9F25C23}"/>
                  </a:ext>
                </a:extLst>
              </p:cNvPr>
              <p:cNvSpPr/>
              <p:nvPr/>
            </p:nvSpPr>
            <p:spPr>
              <a:xfrm>
                <a:off x="2325149" y="3548543"/>
                <a:ext cx="1048623" cy="981512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5F9928E-E425-88AA-C5D4-7D04AC18EC89}"/>
                  </a:ext>
                </a:extLst>
              </p:cNvPr>
              <p:cNvSpPr txBox="1"/>
              <p:nvPr/>
            </p:nvSpPr>
            <p:spPr>
              <a:xfrm>
                <a:off x="2299982" y="2722011"/>
                <a:ext cx="107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+mj-lt"/>
                  </a:rPr>
                  <a:t>server</a:t>
                </a:r>
                <a:endParaRPr kumimoji="1" lang="ja-JP" altLang="en-US" dirty="0">
                  <a:latin typeface="+mj-lt"/>
                </a:endParaRPr>
              </a:p>
            </p:txBody>
          </p:sp>
        </p:grp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5B89F74-F084-0BE2-2943-D5FB5F5CE297}"/>
                </a:ext>
              </a:extLst>
            </p:cNvPr>
            <p:cNvCxnSpPr/>
            <p:nvPr/>
          </p:nvCxnSpPr>
          <p:spPr>
            <a:xfrm>
              <a:off x="4160939" y="3691156"/>
              <a:ext cx="37163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B89CC2-0DA7-8824-A25A-18F99AEFDED4}"/>
              </a:ext>
            </a:extLst>
          </p:cNvPr>
          <p:cNvSpPr txBox="1"/>
          <p:nvPr/>
        </p:nvSpPr>
        <p:spPr>
          <a:xfrm>
            <a:off x="7989115" y="197345"/>
            <a:ext cx="42028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dirty="0"/>
              <a:t>→収入、支出情報の集積、分類、</a:t>
            </a:r>
            <a:r>
              <a:rPr lang="ja-JP" altLang="en-US" u="sng" dirty="0">
                <a:solidFill>
                  <a:srgbClr val="FF0000"/>
                </a:solidFill>
              </a:rPr>
              <a:t>分析</a:t>
            </a:r>
            <a:endParaRPr lang="en-US" altLang="ja-JP" u="sng" dirty="0">
              <a:solidFill>
                <a:srgbClr val="FF0000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7900A70-4151-268C-FA0A-1C958BEA4648}"/>
              </a:ext>
            </a:extLst>
          </p:cNvPr>
          <p:cNvGrpSpPr/>
          <p:nvPr/>
        </p:nvGrpSpPr>
        <p:grpSpPr>
          <a:xfrm>
            <a:off x="4246228" y="4530055"/>
            <a:ext cx="1476463" cy="973123"/>
            <a:chOff x="4160939" y="4039300"/>
            <a:chExt cx="1476463" cy="97312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1601AD1-9BD3-0F53-D6EE-488DDF263ED6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収入情報の入力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2EE55A-6A11-3BA4-0F48-9671199B3B14}"/>
                </a:ext>
              </a:extLst>
            </p:cNvPr>
            <p:cNvSpPr/>
            <p:nvPr/>
          </p:nvSpPr>
          <p:spPr>
            <a:xfrm>
              <a:off x="4160939" y="4370665"/>
              <a:ext cx="1476463" cy="6417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・収入元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・収入種類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・日付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D03C180-A723-DE8A-EA61-EADBB69FE3B6}"/>
              </a:ext>
            </a:extLst>
          </p:cNvPr>
          <p:cNvCxnSpPr/>
          <p:nvPr/>
        </p:nvCxnSpPr>
        <p:spPr>
          <a:xfrm>
            <a:off x="4160938" y="4313339"/>
            <a:ext cx="371632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EDCA8B4-D864-A1EF-D307-BA9ED935379F}"/>
              </a:ext>
            </a:extLst>
          </p:cNvPr>
          <p:cNvGrpSpPr/>
          <p:nvPr/>
        </p:nvGrpSpPr>
        <p:grpSpPr>
          <a:xfrm>
            <a:off x="5933813" y="4530055"/>
            <a:ext cx="1476463" cy="973121"/>
            <a:chOff x="4160939" y="4039300"/>
            <a:chExt cx="1476463" cy="97312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81B7D9E-2863-BB9E-9655-772D67D1832B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chemeClr val="tx1"/>
                  </a:solidFill>
                </a:rPr>
                <a:t>支出情報の入力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50D8DA2-7E5D-FA8C-5FF9-0F9111E49B4F}"/>
                </a:ext>
              </a:extLst>
            </p:cNvPr>
            <p:cNvSpPr/>
            <p:nvPr/>
          </p:nvSpPr>
          <p:spPr>
            <a:xfrm>
              <a:off x="4160939" y="4370664"/>
              <a:ext cx="1476463" cy="6417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・金額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・支出種類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・日付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7E062D0-7CBC-8864-5EBF-13A642C38346}"/>
              </a:ext>
            </a:extLst>
          </p:cNvPr>
          <p:cNvGrpSpPr/>
          <p:nvPr/>
        </p:nvGrpSpPr>
        <p:grpSpPr>
          <a:xfrm>
            <a:off x="5068348" y="2170854"/>
            <a:ext cx="1476463" cy="1272723"/>
            <a:chOff x="4160939" y="4039300"/>
            <a:chExt cx="1476463" cy="1272723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932091C-5789-2710-086B-7073AF2A7658}"/>
                </a:ext>
              </a:extLst>
            </p:cNvPr>
            <p:cNvSpPr/>
            <p:nvPr/>
          </p:nvSpPr>
          <p:spPr>
            <a:xfrm>
              <a:off x="4160939" y="4039300"/>
              <a:ext cx="1476463" cy="3313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</a:rPr>
                <a:t>収支情報の表示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CFDCA01-22D1-7A42-6A1E-37ACCA79731E}"/>
                </a:ext>
              </a:extLst>
            </p:cNvPr>
            <p:cNvSpPr/>
            <p:nvPr/>
          </p:nvSpPr>
          <p:spPr>
            <a:xfrm>
              <a:off x="4160939" y="4370664"/>
              <a:ext cx="1476463" cy="9413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000" dirty="0">
                  <a:solidFill>
                    <a:schemeClr val="tx1"/>
                  </a:solidFill>
                </a:rPr>
                <a:t>・収支の表示区間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　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→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1W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M</a:t>
              </a:r>
              <a:r>
                <a:rPr kumimoji="1" lang="ja-JP" altLang="en-US" sz="1000" dirty="0">
                  <a:solidFill>
                    <a:schemeClr val="tx1"/>
                  </a:solidFill>
                </a:rPr>
                <a:t>、１</a:t>
              </a:r>
              <a:r>
                <a:rPr kumimoji="1" lang="en-US" altLang="ja-JP" sz="1000" dirty="0">
                  <a:solidFill>
                    <a:schemeClr val="tx1"/>
                  </a:solidFill>
                </a:rPr>
                <a:t>Y</a:t>
              </a: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・収入の合計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・支出の合計</a:t>
              </a:r>
              <a:endParaRPr lang="en-US" altLang="ja-JP" sz="1000" dirty="0">
                <a:solidFill>
                  <a:schemeClr val="tx1"/>
                </a:solidFill>
              </a:endParaRPr>
            </a:p>
            <a:p>
              <a:r>
                <a:rPr kumimoji="1" lang="ja-JP" altLang="en-US" sz="1000" dirty="0">
                  <a:solidFill>
                    <a:schemeClr val="tx1"/>
                  </a:solidFill>
                </a:rPr>
                <a:t>・グラフ</a:t>
              </a:r>
              <a:endParaRPr kumimoji="1" lang="en-US" altLang="ja-JP" sz="1000" dirty="0">
                <a:solidFill>
                  <a:schemeClr val="tx1"/>
                </a:solidFill>
              </a:endParaRPr>
            </a:p>
            <a:p>
              <a:r>
                <a:rPr lang="ja-JP" altLang="en-US" sz="1000" dirty="0">
                  <a:solidFill>
                    <a:schemeClr val="tx1"/>
                  </a:solidFill>
                </a:rPr>
                <a:t>・収支</a:t>
              </a:r>
              <a:endParaRPr kumimoji="1" lang="ja-JP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4C62285-E036-92D3-C86D-FD0D925D5869}"/>
              </a:ext>
            </a:extLst>
          </p:cNvPr>
          <p:cNvSpPr txBox="1"/>
          <p:nvPr/>
        </p:nvSpPr>
        <p:spPr>
          <a:xfrm>
            <a:off x="7905575" y="1011456"/>
            <a:ext cx="386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・将来的には収入、支出の種類ごとの表示ができるように</a:t>
            </a:r>
            <a:endParaRPr kumimoji="1" lang="en-US" altLang="ja-JP" dirty="0"/>
          </a:p>
          <a:p>
            <a:r>
              <a:rPr lang="ja-JP" altLang="en-US" dirty="0"/>
              <a:t>・将来的にはプログラム内のサーバのシミュレートではなく実際のサーバでデータ管理する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16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126A8EF-5900-B2D9-3A83-8F877A3B3C98}"/>
              </a:ext>
            </a:extLst>
          </p:cNvPr>
          <p:cNvSpPr txBox="1"/>
          <p:nvPr/>
        </p:nvSpPr>
        <p:spPr>
          <a:xfrm>
            <a:off x="7245962" y="2418818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68" name="フローチャート: 判断 67">
            <a:extLst>
              <a:ext uri="{FF2B5EF4-FFF2-40B4-BE49-F238E27FC236}">
                <a16:creationId xmlns:a16="http://schemas.microsoft.com/office/drawing/2014/main" id="{1BCE6CEB-5618-9792-2AD6-9D939E3D3493}"/>
              </a:ext>
            </a:extLst>
          </p:cNvPr>
          <p:cNvSpPr/>
          <p:nvPr/>
        </p:nvSpPr>
        <p:spPr>
          <a:xfrm>
            <a:off x="7212566" y="2486175"/>
            <a:ext cx="93590" cy="170549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071FA2-13ED-C869-2863-999B7167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-25487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Class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FD210C8-0C0F-268B-3770-C6CF1CB18561}"/>
              </a:ext>
            </a:extLst>
          </p:cNvPr>
          <p:cNvGrpSpPr/>
          <p:nvPr/>
        </p:nvGrpSpPr>
        <p:grpSpPr>
          <a:xfrm>
            <a:off x="73390" y="1639316"/>
            <a:ext cx="4486715" cy="912886"/>
            <a:chOff x="3440884" y="3139327"/>
            <a:chExt cx="1476463" cy="536637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FF3D84B-820E-4E44-9C51-C295C772508D}"/>
                </a:ext>
              </a:extLst>
            </p:cNvPr>
            <p:cNvGrpSpPr/>
            <p:nvPr/>
          </p:nvGrpSpPr>
          <p:grpSpPr>
            <a:xfrm>
              <a:off x="3440884" y="3139327"/>
              <a:ext cx="1476463" cy="274949"/>
              <a:chOff x="4160939" y="4269542"/>
              <a:chExt cx="1476463" cy="274949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58FE1BE-20D7-A040-BBA6-9D3B008643F8}"/>
                  </a:ext>
                </a:extLst>
              </p:cNvPr>
              <p:cNvSpPr/>
              <p:nvPr/>
            </p:nvSpPr>
            <p:spPr>
              <a:xfrm>
                <a:off x="4160939" y="4269542"/>
                <a:ext cx="1476463" cy="101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  <a:latin typeface="+mj-lt"/>
                  </a:rPr>
                  <a:t>User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2E876CC-8D82-90F9-E702-1003D635DBD4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1738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</a:t>
                </a:r>
                <a:r>
                  <a:rPr lang="ja-JP" altLang="en-US" sz="1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UserId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UserName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C587EB7-07AE-0834-4EFB-C875C395594F}"/>
                </a:ext>
              </a:extLst>
            </p:cNvPr>
            <p:cNvSpPr/>
            <p:nvPr/>
          </p:nvSpPr>
          <p:spPr>
            <a:xfrm>
              <a:off x="3440884" y="3413436"/>
              <a:ext cx="1476463" cy="2625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SetIncome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income : int, kind : string,</a:t>
              </a:r>
              <a:r>
                <a:rPr kumimoji="1" lang="ja-JP" altLang="en-US" sz="10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date : 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string, source : string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SetExpense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expense : int, kind : string, date : string, payee : string)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GetBudget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(time : char, result : char) : int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F36E10D-72E3-B716-27EB-FAB7D7A2708C}"/>
              </a:ext>
            </a:extLst>
          </p:cNvPr>
          <p:cNvGrpSpPr/>
          <p:nvPr/>
        </p:nvGrpSpPr>
        <p:grpSpPr>
          <a:xfrm>
            <a:off x="4748359" y="1631086"/>
            <a:ext cx="4997044" cy="838128"/>
            <a:chOff x="3440876" y="3180110"/>
            <a:chExt cx="1476471" cy="492691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0F090372-B898-56F3-A4D0-3D5375E8686F}"/>
                </a:ext>
              </a:extLst>
            </p:cNvPr>
            <p:cNvGrpSpPr/>
            <p:nvPr/>
          </p:nvGrpSpPr>
          <p:grpSpPr>
            <a:xfrm>
              <a:off x="3440876" y="3180110"/>
              <a:ext cx="1476471" cy="209242"/>
              <a:chOff x="4160931" y="4310325"/>
              <a:chExt cx="1476471" cy="209242"/>
            </a:xfrm>
          </p:grpSpPr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0CBC83F-452A-C6F1-E1F1-D33DF80AD228}"/>
                  </a:ext>
                </a:extLst>
              </p:cNvPr>
              <p:cNvSpPr/>
              <p:nvPr/>
            </p:nvSpPr>
            <p:spPr>
              <a:xfrm>
                <a:off x="4160931" y="4310325"/>
                <a:ext cx="1476463" cy="1011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>
                    <a:solidFill>
                      <a:schemeClr val="tx1"/>
                    </a:solidFill>
                    <a:latin typeface="+mj-lt"/>
                  </a:rPr>
                  <a:t>Server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D991D38-6932-4570-4490-EBE30B76EBB3}"/>
                  </a:ext>
                </a:extLst>
              </p:cNvPr>
              <p:cNvSpPr/>
              <p:nvPr/>
            </p:nvSpPr>
            <p:spPr>
              <a:xfrm>
                <a:off x="4160939" y="4407970"/>
                <a:ext cx="1476463" cy="1115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6790272-4FEC-D172-9E18-564966FD2D9C}"/>
                </a:ext>
              </a:extLst>
            </p:cNvPr>
            <p:cNvSpPr/>
            <p:nvPr/>
          </p:nvSpPr>
          <p:spPr>
            <a:xfrm>
              <a:off x="3440883" y="3391459"/>
              <a:ext cx="1476463" cy="2813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SendUserBudget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time : char)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RecieveUserIncome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income : int, kind : string, date : string, source : string)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RecieveUserExpense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userid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 : string, expense : int, kind : string, date : string, payee : string)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B0878FD-31C4-6444-3890-17532AF65D2E}"/>
              </a:ext>
            </a:extLst>
          </p:cNvPr>
          <p:cNvGrpSpPr/>
          <p:nvPr/>
        </p:nvGrpSpPr>
        <p:grpSpPr>
          <a:xfrm>
            <a:off x="3926047" y="762375"/>
            <a:ext cx="1476463" cy="434614"/>
            <a:chOff x="3440884" y="3267485"/>
            <a:chExt cx="1476463" cy="255487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5556900C-6287-F0C3-4C85-14F6FE94CC35}"/>
                </a:ext>
              </a:extLst>
            </p:cNvPr>
            <p:cNvGrpSpPr/>
            <p:nvPr/>
          </p:nvGrpSpPr>
          <p:grpSpPr>
            <a:xfrm>
              <a:off x="3440884" y="3267485"/>
              <a:ext cx="1476463" cy="160640"/>
              <a:chOff x="4160939" y="4397700"/>
              <a:chExt cx="1476463" cy="16064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7B8B6BA8-37CE-69BB-BEEC-566811D6CE2B}"/>
                  </a:ext>
                </a:extLst>
              </p:cNvPr>
              <p:cNvSpPr/>
              <p:nvPr/>
            </p:nvSpPr>
            <p:spPr>
              <a:xfrm>
                <a:off x="4160939" y="4397700"/>
                <a:ext cx="1476463" cy="8649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OurBudgets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2E3FBDD-DAEC-B13B-C598-51D0DE4E1CDD}"/>
                  </a:ext>
                </a:extLst>
              </p:cNvPr>
              <p:cNvSpPr/>
              <p:nvPr/>
            </p:nvSpPr>
            <p:spPr>
              <a:xfrm>
                <a:off x="4160939" y="4484195"/>
                <a:ext cx="1476463" cy="741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+ Today : string</a:t>
                </a: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71DABBF-FED6-B42B-050A-0E68D55B6852}"/>
                </a:ext>
              </a:extLst>
            </p:cNvPr>
            <p:cNvSpPr/>
            <p:nvPr/>
          </p:nvSpPr>
          <p:spPr>
            <a:xfrm>
              <a:off x="3440884" y="3433299"/>
              <a:ext cx="1476463" cy="896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main()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83E5C66-F267-3959-127F-212A8B887CA2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2316748" y="1196989"/>
            <a:ext cx="2347531" cy="4423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F93C15E-C2A0-626A-BD4D-41EE2E7BC770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4664279" y="1196989"/>
            <a:ext cx="2582589" cy="434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772919E-E566-B344-FA39-86E9B36A09A2}"/>
              </a:ext>
            </a:extLst>
          </p:cNvPr>
          <p:cNvGrpSpPr/>
          <p:nvPr/>
        </p:nvGrpSpPr>
        <p:grpSpPr>
          <a:xfrm>
            <a:off x="4044272" y="2886968"/>
            <a:ext cx="3951230" cy="907351"/>
            <a:chOff x="3440877" y="3132494"/>
            <a:chExt cx="1476470" cy="533383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A073CDB-246B-4D14-2A9E-7501DF51C77D}"/>
                </a:ext>
              </a:extLst>
            </p:cNvPr>
            <p:cNvGrpSpPr/>
            <p:nvPr/>
          </p:nvGrpSpPr>
          <p:grpSpPr>
            <a:xfrm>
              <a:off x="3440884" y="3132494"/>
              <a:ext cx="1476463" cy="273698"/>
              <a:chOff x="4160939" y="4262709"/>
              <a:chExt cx="1476463" cy="273698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0CC8EC6-39E9-B48D-6BD0-E74F7FC41F30}"/>
                  </a:ext>
                </a:extLst>
              </p:cNvPr>
              <p:cNvSpPr/>
              <p:nvPr/>
            </p:nvSpPr>
            <p:spPr>
              <a:xfrm>
                <a:off x="4160939" y="4262709"/>
                <a:ext cx="1476463" cy="1079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UserBudget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DC76882-B127-FEDA-2320-6147F86094FB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1657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UserId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UserName</a:t>
                </a:r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 : string</a:t>
                </a:r>
              </a:p>
            </p:txBody>
          </p: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1785529-4866-D703-4E78-50B197079D0E}"/>
                </a:ext>
              </a:extLst>
            </p:cNvPr>
            <p:cNvSpPr/>
            <p:nvPr/>
          </p:nvSpPr>
          <p:spPr>
            <a:xfrm>
              <a:off x="3440877" y="3410299"/>
              <a:ext cx="1476463" cy="2555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SetUserIncome</a:t>
              </a:r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(income : int, kind : string, date : string, source : string)</a:t>
              </a:r>
            </a:p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SetUserExpens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(expense : int, kind : string, date : string, payee : string)</a:t>
              </a: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LoadBudget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(time : char)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ADC1D22-F40E-0577-D2EC-DA5C84D5DC8E}"/>
              </a:ext>
            </a:extLst>
          </p:cNvPr>
          <p:cNvGrpSpPr/>
          <p:nvPr/>
        </p:nvGrpSpPr>
        <p:grpSpPr>
          <a:xfrm>
            <a:off x="1054680" y="4509315"/>
            <a:ext cx="3869413" cy="1197462"/>
            <a:chOff x="3439547" y="3091548"/>
            <a:chExt cx="1477800" cy="703924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6C9069AC-4915-FBF3-54BE-56FE140666D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490344"/>
              <a:chOff x="4160939" y="4221763"/>
              <a:chExt cx="1476463" cy="490344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6B8C3F7B-EBE3-80C3-FCA3-A7EAC45E59EE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UserIncome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C88660C-5600-0283-2EA1-12C62BFF2D36}"/>
                  </a:ext>
                </a:extLst>
              </p:cNvPr>
              <p:cNvSpPr/>
              <p:nvPr/>
            </p:nvSpPr>
            <p:spPr>
              <a:xfrm>
                <a:off x="4160939" y="4367716"/>
                <a:ext cx="1476463" cy="3443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IncomeDate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IncomeValue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IncomeKind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IncomeSource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6F006F2-9C3F-67B4-3B91-A41031AFC6A4}"/>
                </a:ext>
              </a:extLst>
            </p:cNvPr>
            <p:cNvSpPr/>
            <p:nvPr/>
          </p:nvSpPr>
          <p:spPr>
            <a:xfrm>
              <a:off x="3439547" y="3583687"/>
              <a:ext cx="1476463" cy="2117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kumimoji="1" lang="en-US" altLang="ja-JP" sz="1000" dirty="0" err="1">
                  <a:solidFill>
                    <a:schemeClr val="tx1"/>
                  </a:solidFill>
                  <a:latin typeface="+mj-lt"/>
                </a:rPr>
                <a:t>UserIncome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(income : int, kind : string, date : string, source : string)</a:t>
              </a:r>
              <a:endParaRPr kumimoji="1"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GetIncome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(time : char)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A397914C-504A-DA79-B545-1458AFD1998F}"/>
              </a:ext>
            </a:extLst>
          </p:cNvPr>
          <p:cNvGrpSpPr/>
          <p:nvPr/>
        </p:nvGrpSpPr>
        <p:grpSpPr>
          <a:xfrm>
            <a:off x="5897810" y="4505340"/>
            <a:ext cx="4299362" cy="1201771"/>
            <a:chOff x="3440884" y="3091548"/>
            <a:chExt cx="1476463" cy="706457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39B305A8-95D1-38D6-07C4-04F81ABDBD5B}"/>
                </a:ext>
              </a:extLst>
            </p:cNvPr>
            <p:cNvGrpSpPr/>
            <p:nvPr/>
          </p:nvGrpSpPr>
          <p:grpSpPr>
            <a:xfrm>
              <a:off x="3440884" y="3091548"/>
              <a:ext cx="1476463" cy="493294"/>
              <a:chOff x="4160939" y="4221763"/>
              <a:chExt cx="1476463" cy="493294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C3858C4E-A4DB-1C02-5BF1-F4267018C3A1}"/>
                  </a:ext>
                </a:extLst>
              </p:cNvPr>
              <p:cNvSpPr/>
              <p:nvPr/>
            </p:nvSpPr>
            <p:spPr>
              <a:xfrm>
                <a:off x="4160939" y="4221763"/>
                <a:ext cx="1476463" cy="1489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00" dirty="0" err="1">
                    <a:solidFill>
                      <a:schemeClr val="tx1"/>
                    </a:solidFill>
                    <a:latin typeface="+mj-lt"/>
                  </a:rPr>
                  <a:t>UserExpense</a:t>
                </a:r>
                <a:endParaRPr kumimoji="1" lang="ja-JP" altLang="en-US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06C61218-D2FB-23E0-4F1B-A2F161C43B23}"/>
                  </a:ext>
                </a:extLst>
              </p:cNvPr>
              <p:cNvSpPr/>
              <p:nvPr/>
            </p:nvSpPr>
            <p:spPr>
              <a:xfrm>
                <a:off x="4160939" y="4370666"/>
                <a:ext cx="1476463" cy="34439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ExpenseValue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ExpenseKind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ExpenseDate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altLang="ja-JP" sz="1000" dirty="0">
                    <a:solidFill>
                      <a:schemeClr val="tx1"/>
                    </a:solidFill>
                    <a:latin typeface="+mj-lt"/>
                  </a:rPr>
                  <a:t>- </a:t>
                </a:r>
                <a:r>
                  <a:rPr lang="en-US" altLang="ja-JP" sz="1000" dirty="0" err="1">
                    <a:solidFill>
                      <a:schemeClr val="tx1"/>
                    </a:solidFill>
                    <a:latin typeface="+mj-lt"/>
                  </a:rPr>
                  <a:t>ExpensePayee</a:t>
                </a:r>
                <a:endParaRPr lang="en-US" altLang="ja-JP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2DED75F-BCAF-AD54-3E24-308089D4E291}"/>
                </a:ext>
              </a:extLst>
            </p:cNvPr>
            <p:cNvSpPr/>
            <p:nvPr/>
          </p:nvSpPr>
          <p:spPr>
            <a:xfrm>
              <a:off x="3440884" y="3584843"/>
              <a:ext cx="1476463" cy="2131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UserExpense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(expense : int, kind : string, date : string, payee : string)</a:t>
              </a:r>
              <a:endParaRPr kumimoji="1" lang="en-US" altLang="ja-JP" sz="1000" dirty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+ </a:t>
              </a:r>
              <a:r>
                <a:rPr lang="en-US" altLang="ja-JP" sz="1000" dirty="0" err="1">
                  <a:solidFill>
                    <a:schemeClr val="tx1"/>
                  </a:solidFill>
                  <a:latin typeface="+mj-lt"/>
                </a:rPr>
                <a:t>GetExpense</a:t>
              </a:r>
              <a:r>
                <a:rPr lang="en-US" altLang="ja-JP" sz="1000" dirty="0">
                  <a:solidFill>
                    <a:schemeClr val="tx1"/>
                  </a:solidFill>
                  <a:latin typeface="+mj-lt"/>
                </a:rPr>
                <a:t>(time : char)</a:t>
              </a:r>
              <a:endParaRPr kumimoji="1" lang="ja-JP" altLang="en-US" sz="10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8F956C-CCB7-0437-00AE-05DB2B210207}"/>
              </a:ext>
            </a:extLst>
          </p:cNvPr>
          <p:cNvSpPr txBox="1"/>
          <p:nvPr/>
        </p:nvSpPr>
        <p:spPr>
          <a:xfrm>
            <a:off x="9060110" y="203778"/>
            <a:ext cx="290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リクエストされた情報のみを通信しそれ以外の秘匿する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3F5A495-D19A-1BB6-FA69-94E12065CD21}"/>
              </a:ext>
            </a:extLst>
          </p:cNvPr>
          <p:cNvGrpSpPr/>
          <p:nvPr/>
        </p:nvGrpSpPr>
        <p:grpSpPr>
          <a:xfrm>
            <a:off x="9856406" y="1914938"/>
            <a:ext cx="1839255" cy="1151353"/>
            <a:chOff x="9856406" y="1914938"/>
            <a:chExt cx="1839255" cy="1151353"/>
          </a:xfrm>
        </p:grpSpPr>
        <p:pic>
          <p:nvPicPr>
            <p:cNvPr id="23" name="図 22" descr="テーブル&#10;&#10;自動的に生成された説明">
              <a:extLst>
                <a:ext uri="{FF2B5EF4-FFF2-40B4-BE49-F238E27FC236}">
                  <a16:creationId xmlns:a16="http://schemas.microsoft.com/office/drawing/2014/main" id="{4D5ECBA7-8573-CE07-7E75-E686F8CE1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6406" y="2108974"/>
              <a:ext cx="1839255" cy="957317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B698513-76FB-E7D8-0767-80EAAB91BE90}"/>
                </a:ext>
              </a:extLst>
            </p:cNvPr>
            <p:cNvSpPr txBox="1"/>
            <p:nvPr/>
          </p:nvSpPr>
          <p:spPr>
            <a:xfrm>
              <a:off x="10197172" y="1914938"/>
              <a:ext cx="13023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クラス同士の関係</a:t>
              </a:r>
              <a:endParaRPr kumimoji="1" lang="ja-JP" altLang="en-US" sz="1000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35851AE-C08C-7A56-18E8-A46063525D63}"/>
              </a:ext>
            </a:extLst>
          </p:cNvPr>
          <p:cNvGrpSpPr/>
          <p:nvPr/>
        </p:nvGrpSpPr>
        <p:grpSpPr>
          <a:xfrm>
            <a:off x="9792094" y="820651"/>
            <a:ext cx="1302388" cy="929913"/>
            <a:chOff x="9792094" y="820651"/>
            <a:chExt cx="1302388" cy="929913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7E40164-22BB-F391-3F6E-2F5F0DEBF670}"/>
                </a:ext>
              </a:extLst>
            </p:cNvPr>
            <p:cNvSpPr txBox="1"/>
            <p:nvPr/>
          </p:nvSpPr>
          <p:spPr>
            <a:xfrm>
              <a:off x="9915786" y="1042678"/>
              <a:ext cx="788565" cy="707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/>
                <a:t>+:public</a:t>
              </a:r>
            </a:p>
            <a:p>
              <a:r>
                <a:rPr lang="en-US" altLang="ja-JP" sz="1000" dirty="0"/>
                <a:t>-:private</a:t>
              </a:r>
            </a:p>
            <a:p>
              <a:r>
                <a:rPr kumimoji="1" lang="en-US" altLang="ja-JP" sz="1000" dirty="0"/>
                <a:t>#:protected</a:t>
              </a:r>
            </a:p>
            <a:p>
              <a:r>
                <a:rPr kumimoji="1" lang="en-US" altLang="ja-JP" sz="1000" dirty="0"/>
                <a:t>~:package</a:t>
              </a:r>
              <a:endParaRPr kumimoji="1" lang="ja-JP" altLang="en-US" sz="10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3FFB1985-B586-0A97-D487-E723C0F5B7EE}"/>
                </a:ext>
              </a:extLst>
            </p:cNvPr>
            <p:cNvSpPr txBox="1"/>
            <p:nvPr/>
          </p:nvSpPr>
          <p:spPr>
            <a:xfrm>
              <a:off x="9792094" y="820651"/>
              <a:ext cx="13023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アクセス修飾子</a:t>
              </a:r>
              <a:endParaRPr kumimoji="1" lang="ja-JP" altLang="en-US" sz="1000" dirty="0"/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D4716B-0315-5CCA-A8E9-FDED0F423BD7}"/>
              </a:ext>
            </a:extLst>
          </p:cNvPr>
          <p:cNvSpPr txBox="1"/>
          <p:nvPr/>
        </p:nvSpPr>
        <p:spPr>
          <a:xfrm>
            <a:off x="10111835" y="3049876"/>
            <a:ext cx="1302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/>
              <a:t>多重度</a:t>
            </a:r>
            <a:endParaRPr kumimoji="1" lang="ja-JP" altLang="en-US" sz="1000" dirty="0"/>
          </a:p>
        </p:txBody>
      </p:sp>
      <p:pic>
        <p:nvPicPr>
          <p:cNvPr id="48" name="図 47" descr="テーブル&#10;&#10;自動的に生成された説明">
            <a:extLst>
              <a:ext uri="{FF2B5EF4-FFF2-40B4-BE49-F238E27FC236}">
                <a16:creationId xmlns:a16="http://schemas.microsoft.com/office/drawing/2014/main" id="{7363CE02-B762-FBBE-4865-4564BE1A3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398" y="3271110"/>
            <a:ext cx="1865263" cy="77574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C899157-6F94-9033-D7E4-1568D1131C4B}"/>
              </a:ext>
            </a:extLst>
          </p:cNvPr>
          <p:cNvSpPr txBox="1"/>
          <p:nvPr/>
        </p:nvSpPr>
        <p:spPr>
          <a:xfrm>
            <a:off x="385894" y="6492875"/>
            <a:ext cx="855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クラス図の書き方：</a:t>
            </a:r>
            <a:r>
              <a:rPr lang="en-US" altLang="ja-JP" dirty="0"/>
              <a:t>https://www.itsenka.com/contents/development/uml/class.html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77443D-3646-CDD9-41C9-760EB7046B80}"/>
              </a:ext>
            </a:extLst>
          </p:cNvPr>
          <p:cNvSpPr txBox="1"/>
          <p:nvPr/>
        </p:nvSpPr>
        <p:spPr>
          <a:xfrm>
            <a:off x="10572766" y="4560126"/>
            <a:ext cx="112289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string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UserId</a:t>
            </a:r>
            <a:endParaRPr kumimoji="1" lang="en-US" altLang="ja-JP" sz="1000" dirty="0"/>
          </a:p>
          <a:p>
            <a:r>
              <a:rPr lang="en-US" altLang="ja-JP" sz="1000" dirty="0"/>
              <a:t>string </a:t>
            </a:r>
            <a:r>
              <a:rPr kumimoji="1" lang="en-US" altLang="ja-JP" sz="1000" dirty="0"/>
              <a:t> </a:t>
            </a:r>
            <a:r>
              <a:rPr kumimoji="1" lang="en-US" altLang="ja-JP" sz="1000" dirty="0" err="1"/>
              <a:t>UserName</a:t>
            </a:r>
            <a:endParaRPr kumimoji="1" lang="en-US" altLang="ja-JP" sz="1000" dirty="0"/>
          </a:p>
          <a:p>
            <a:r>
              <a:rPr lang="en-US" altLang="ja-JP" sz="1000" dirty="0"/>
              <a:t>string Kind</a:t>
            </a:r>
          </a:p>
          <a:p>
            <a:r>
              <a:rPr lang="en-US" altLang="ja-JP" sz="1000" dirty="0"/>
              <a:t>string Date</a:t>
            </a:r>
          </a:p>
          <a:p>
            <a:r>
              <a:rPr lang="en-US" altLang="ja-JP" sz="1000" dirty="0"/>
              <a:t>string source</a:t>
            </a:r>
          </a:p>
          <a:p>
            <a:r>
              <a:rPr lang="en-US" altLang="ja-JP" sz="1000" dirty="0"/>
              <a:t>string payee</a:t>
            </a:r>
          </a:p>
          <a:p>
            <a:r>
              <a:rPr lang="en-US" altLang="ja-JP" sz="1000" dirty="0"/>
              <a:t>int Income</a:t>
            </a:r>
          </a:p>
          <a:p>
            <a:r>
              <a:rPr kumimoji="1" lang="en-US" altLang="ja-JP" sz="1000" dirty="0"/>
              <a:t>int Expense</a:t>
            </a:r>
          </a:p>
          <a:p>
            <a:r>
              <a:rPr kumimoji="1" lang="en-US" altLang="ja-JP" sz="1000" dirty="0"/>
              <a:t>char Time</a:t>
            </a:r>
          </a:p>
          <a:p>
            <a:r>
              <a:rPr kumimoji="1" lang="en-US" altLang="ja-JP" sz="1000" dirty="0"/>
              <a:t>char Result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3DD0666-D6E6-6AB6-01F5-72757515697D}"/>
              </a:ext>
            </a:extLst>
          </p:cNvPr>
          <p:cNvSpPr txBox="1"/>
          <p:nvPr/>
        </p:nvSpPr>
        <p:spPr>
          <a:xfrm>
            <a:off x="3595890" y="1092003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03224F6-2206-E8E9-1A75-0F3159710379}"/>
              </a:ext>
            </a:extLst>
          </p:cNvPr>
          <p:cNvSpPr txBox="1"/>
          <p:nvPr/>
        </p:nvSpPr>
        <p:spPr>
          <a:xfrm>
            <a:off x="2075033" y="1328083"/>
            <a:ext cx="5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1…</a:t>
            </a:r>
            <a:r>
              <a:rPr lang="en-US" altLang="ja-JP" sz="1200" dirty="0"/>
              <a:t>*</a:t>
            </a:r>
            <a:endParaRPr kumimoji="1" lang="ja-JP" altLang="en-US" sz="12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E120983-B209-4BE8-4850-8D49971B547B}"/>
              </a:ext>
            </a:extLst>
          </p:cNvPr>
          <p:cNvSpPr txBox="1"/>
          <p:nvPr/>
        </p:nvSpPr>
        <p:spPr>
          <a:xfrm>
            <a:off x="5436339" y="1100362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57A778-523B-DBEA-3AD4-AA465AE6ED63}"/>
              </a:ext>
            </a:extLst>
          </p:cNvPr>
          <p:cNvSpPr txBox="1"/>
          <p:nvPr/>
        </p:nvSpPr>
        <p:spPr>
          <a:xfrm>
            <a:off x="5528501" y="2647207"/>
            <a:ext cx="5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0</a:t>
            </a:r>
            <a:r>
              <a:rPr kumimoji="1" lang="en-US" altLang="ja-JP" sz="1200" dirty="0"/>
              <a:t>…*</a:t>
            </a:r>
            <a:endParaRPr kumimoji="1" lang="ja-JP" altLang="en-US" sz="12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6C43BA2-891A-21DF-92AC-79D4A3F5EBBB}"/>
              </a:ext>
            </a:extLst>
          </p:cNvPr>
          <p:cNvSpPr txBox="1"/>
          <p:nvPr/>
        </p:nvSpPr>
        <p:spPr>
          <a:xfrm>
            <a:off x="2820255" y="3848523"/>
            <a:ext cx="5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0</a:t>
            </a:r>
            <a:r>
              <a:rPr kumimoji="1" lang="en-US" altLang="ja-JP" sz="1200" dirty="0"/>
              <a:t>…*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27AD21D-E3B4-96FE-0C30-0DE8C81DF7F3}"/>
              </a:ext>
            </a:extLst>
          </p:cNvPr>
          <p:cNvSpPr txBox="1"/>
          <p:nvPr/>
        </p:nvSpPr>
        <p:spPr>
          <a:xfrm>
            <a:off x="8289098" y="4210662"/>
            <a:ext cx="508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0</a:t>
            </a:r>
            <a:r>
              <a:rPr kumimoji="1" lang="en-US" altLang="ja-JP" sz="1200" dirty="0"/>
              <a:t>…*</a:t>
            </a:r>
            <a:endParaRPr kumimoji="1" lang="ja-JP" altLang="en-US" sz="12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D9D14E5-3665-B0CB-A144-F217E12901B8}"/>
              </a:ext>
            </a:extLst>
          </p:cNvPr>
          <p:cNvSpPr txBox="1"/>
          <p:nvPr/>
        </p:nvSpPr>
        <p:spPr>
          <a:xfrm>
            <a:off x="6488306" y="3779713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B487C24-C874-3CD5-35A8-6399D1662FCC}"/>
              </a:ext>
            </a:extLst>
          </p:cNvPr>
          <p:cNvSpPr txBox="1"/>
          <p:nvPr/>
        </p:nvSpPr>
        <p:spPr>
          <a:xfrm>
            <a:off x="5241111" y="3786666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60" name="フローチャート: 判断 59">
            <a:extLst>
              <a:ext uri="{FF2B5EF4-FFF2-40B4-BE49-F238E27FC236}">
                <a16:creationId xmlns:a16="http://schemas.microsoft.com/office/drawing/2014/main" id="{1FCB0EBB-8C75-C179-B754-F5BFD93377EF}"/>
              </a:ext>
            </a:extLst>
          </p:cNvPr>
          <p:cNvSpPr/>
          <p:nvPr/>
        </p:nvSpPr>
        <p:spPr>
          <a:xfrm>
            <a:off x="5197327" y="3799977"/>
            <a:ext cx="93590" cy="17054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73A06D72-F817-D9C6-C852-56B235D95C6B}"/>
              </a:ext>
            </a:extLst>
          </p:cNvPr>
          <p:cNvCxnSpPr>
            <a:stCxn id="33" idx="0"/>
            <a:endCxn id="60" idx="2"/>
          </p:cNvCxnSpPr>
          <p:nvPr/>
        </p:nvCxnSpPr>
        <p:spPr>
          <a:xfrm rot="5400000" flipH="1" flipV="1">
            <a:off x="3848235" y="3113429"/>
            <a:ext cx="538789" cy="2252985"/>
          </a:xfrm>
          <a:prstGeom prst="bentConnector3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: 判断 62">
            <a:extLst>
              <a:ext uri="{FF2B5EF4-FFF2-40B4-BE49-F238E27FC236}">
                <a16:creationId xmlns:a16="http://schemas.microsoft.com/office/drawing/2014/main" id="{97AB1EB3-4B92-81C5-651B-5BE50D069AEE}"/>
              </a:ext>
            </a:extLst>
          </p:cNvPr>
          <p:cNvSpPr/>
          <p:nvPr/>
        </p:nvSpPr>
        <p:spPr>
          <a:xfrm>
            <a:off x="6683144" y="3794319"/>
            <a:ext cx="93590" cy="17054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8503295B-FC73-7D05-2107-81675908084C}"/>
              </a:ext>
            </a:extLst>
          </p:cNvPr>
          <p:cNvCxnSpPr>
            <a:cxnSpLocks/>
            <a:stCxn id="38" idx="0"/>
            <a:endCxn id="63" idx="2"/>
          </p:cNvCxnSpPr>
          <p:nvPr/>
        </p:nvCxnSpPr>
        <p:spPr>
          <a:xfrm rot="16200000" flipV="1">
            <a:off x="7118479" y="3576328"/>
            <a:ext cx="540472" cy="1317552"/>
          </a:xfrm>
          <a:prstGeom prst="bentConnector3">
            <a:avLst>
              <a:gd name="adj1" fmla="val 5310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8C8B8D17-52A2-A9E1-E605-63FD47F00B55}"/>
              </a:ext>
            </a:extLst>
          </p:cNvPr>
          <p:cNvCxnSpPr>
            <a:cxnSpLocks/>
            <a:stCxn id="28" idx="0"/>
            <a:endCxn id="68" idx="2"/>
          </p:cNvCxnSpPr>
          <p:nvPr/>
        </p:nvCxnSpPr>
        <p:spPr>
          <a:xfrm rot="5400000" flipH="1" flipV="1">
            <a:off x="6524507" y="2152114"/>
            <a:ext cx="230244" cy="12394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06A9AAA-7E22-1623-6A22-997472F14F77}"/>
              </a:ext>
            </a:extLst>
          </p:cNvPr>
          <p:cNvSpPr txBox="1"/>
          <p:nvPr/>
        </p:nvSpPr>
        <p:spPr>
          <a:xfrm>
            <a:off x="7011810" y="1303691"/>
            <a:ext cx="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232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9B9E1-AEED-CA58-C351-EBAB08EB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C#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088993-C3CB-B434-7927-CF0B9D2D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Get,set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https://it-rpa.hatenablog.com/entry/C_%E3%83%97%E3%83%AD%E3%83%91%E3%83%86%E3%82%A3_Set_Get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318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52ED4-B4CE-C984-92FC-8DCBBEAA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Microsoft Visual Studio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364AC-9C1C-2656-FD3C-89DF7F2E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704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DC5C2-E95C-BBC2-B739-0F0462D9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EB3543-510D-A758-8D02-9C87553F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復習サイト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2"/>
              </a:rPr>
              <a:t>https://backlog.com/ja/git-tutorial/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r>
              <a:rPr lang="en-US" altLang="ja-JP" dirty="0">
                <a:latin typeface="+mj-lt"/>
              </a:rPr>
              <a:t>Git</a:t>
            </a:r>
            <a:r>
              <a:rPr lang="ja-JP" altLang="en-US" dirty="0">
                <a:latin typeface="+mj-lt"/>
              </a:rPr>
              <a:t>コマンド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  <a:hlinkClick r:id="rId3"/>
              </a:rPr>
              <a:t>https://zenn.dev/zmb/articles/054ba4189244a5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086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89D33-B960-5616-E33E-15787127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開発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E8FCBF-BA5F-3ED6-0390-89FBF23D6AA6}"/>
              </a:ext>
            </a:extLst>
          </p:cNvPr>
          <p:cNvSpPr/>
          <p:nvPr/>
        </p:nvSpPr>
        <p:spPr>
          <a:xfrm>
            <a:off x="2709644" y="1266736"/>
            <a:ext cx="4939506" cy="55283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307E522-C870-5071-F0E8-88E2FFC4B953}"/>
              </a:ext>
            </a:extLst>
          </p:cNvPr>
          <p:cNvSpPr/>
          <p:nvPr/>
        </p:nvSpPr>
        <p:spPr>
          <a:xfrm>
            <a:off x="2986481" y="150163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</a:t>
            </a:r>
            <a:r>
              <a:rPr kumimoji="1" lang="en-US" altLang="ja-JP" sz="1100" dirty="0"/>
              <a:t>aster_ver1</a:t>
            </a:r>
            <a:endParaRPr kumimoji="1" lang="ja-JP" altLang="en-US" sz="11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9EA098F-ABC2-DB53-85B0-A35F0A003B54}"/>
              </a:ext>
            </a:extLst>
          </p:cNvPr>
          <p:cNvSpPr/>
          <p:nvPr/>
        </p:nvSpPr>
        <p:spPr>
          <a:xfrm>
            <a:off x="2986481" y="5512616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</a:t>
            </a:r>
            <a:r>
              <a:rPr kumimoji="1" lang="en-US" altLang="ja-JP" sz="1100" dirty="0"/>
              <a:t>aster_ver2</a:t>
            </a:r>
            <a:endParaRPr kumimoji="1" lang="ja-JP" altLang="en-US" sz="11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D87D837-C063-3583-CD51-D15B92D82E74}"/>
              </a:ext>
            </a:extLst>
          </p:cNvPr>
          <p:cNvSpPr/>
          <p:nvPr/>
        </p:nvSpPr>
        <p:spPr>
          <a:xfrm>
            <a:off x="4338507" y="2601634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dev1_ver1</a:t>
            </a:r>
            <a:endParaRPr kumimoji="1" lang="ja-JP" altLang="en-US" sz="11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46497DF-6EDC-4D90-804C-842F0F87E283}"/>
              </a:ext>
            </a:extLst>
          </p:cNvPr>
          <p:cNvSpPr/>
          <p:nvPr/>
        </p:nvSpPr>
        <p:spPr>
          <a:xfrm>
            <a:off x="4338507" y="419694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dev1_ver2</a:t>
            </a:r>
            <a:endParaRPr kumimoji="1" lang="ja-JP" altLang="en-US" sz="11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98074D10-884A-9479-6DF2-54EBDC1D36B4}"/>
              </a:ext>
            </a:extLst>
          </p:cNvPr>
          <p:cNvSpPr/>
          <p:nvPr/>
        </p:nvSpPr>
        <p:spPr>
          <a:xfrm>
            <a:off x="5938008" y="2601634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man</a:t>
            </a:r>
            <a:r>
              <a:rPr kumimoji="1" lang="en-US" altLang="ja-JP" sz="1100" dirty="0"/>
              <a:t>_ver1</a:t>
            </a:r>
            <a:endParaRPr kumimoji="1" lang="ja-JP" altLang="en-US" sz="11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90BABC4-81ED-83D8-2CAF-FC77E3E510BF}"/>
              </a:ext>
            </a:extLst>
          </p:cNvPr>
          <p:cNvSpPr/>
          <p:nvPr/>
        </p:nvSpPr>
        <p:spPr>
          <a:xfrm>
            <a:off x="5938008" y="4196940"/>
            <a:ext cx="1275126" cy="1163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man</a:t>
            </a:r>
            <a:r>
              <a:rPr kumimoji="1" lang="en-US" altLang="ja-JP" sz="1100" dirty="0"/>
              <a:t>_ver2</a:t>
            </a:r>
            <a:endParaRPr kumimoji="1" lang="ja-JP" altLang="en-US" sz="11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8EA6965-298B-6092-49B5-3ECFD40549A6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4074869" y="2495142"/>
            <a:ext cx="901201" cy="1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EDBCBF3-B1DE-21E9-4370-995FC5269C91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>
            <a:off x="4074869" y="2495142"/>
            <a:ext cx="2500702" cy="10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1DD410D-6126-82BE-7026-76CB983EE8F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4976070" y="3765606"/>
            <a:ext cx="0" cy="4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939DF36-1444-069C-66EB-82278350CCC9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575571" y="3765606"/>
            <a:ext cx="0" cy="43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63E12DD-C6F9-01B1-0981-CBCDE3A00580}"/>
              </a:ext>
            </a:extLst>
          </p:cNvPr>
          <p:cNvCxnSpPr>
            <a:cxnSpLocks/>
            <a:stCxn id="10" idx="4"/>
            <a:endCxn id="6" idx="7"/>
          </p:cNvCxnSpPr>
          <p:nvPr/>
        </p:nvCxnSpPr>
        <p:spPr>
          <a:xfrm flipH="1">
            <a:off x="4074869" y="5360912"/>
            <a:ext cx="2500702" cy="3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97ACBC4-CD0A-478F-8735-8D0082C046D2}"/>
              </a:ext>
            </a:extLst>
          </p:cNvPr>
          <p:cNvCxnSpPr>
            <a:cxnSpLocks/>
            <a:stCxn id="8" idx="4"/>
            <a:endCxn id="6" idx="7"/>
          </p:cNvCxnSpPr>
          <p:nvPr/>
        </p:nvCxnSpPr>
        <p:spPr>
          <a:xfrm flipH="1">
            <a:off x="4074869" y="5360912"/>
            <a:ext cx="901201" cy="322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7E85249-3D93-6514-F1C3-CB57C0004721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624044" y="2665602"/>
            <a:ext cx="0" cy="2847014"/>
          </a:xfrm>
          <a:prstGeom prst="line">
            <a:avLst/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8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1B9A6-CB5D-FA2F-0B8B-73B0B12A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SourceTree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BEE15-2956-F34F-B61F-8954A769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>
                <a:latin typeface="+mj-lt"/>
              </a:rPr>
              <a:t>BitBucket</a:t>
            </a:r>
            <a:r>
              <a:rPr kumimoji="1" lang="ja-JP" altLang="en-US" dirty="0">
                <a:latin typeface="+mj-lt"/>
              </a:rPr>
              <a:t>アカウントが必要（ないなら作成が必須）</a:t>
            </a:r>
            <a:endParaRPr kumimoji="1" lang="en-US" altLang="ja-JP" dirty="0">
              <a:latin typeface="+mj-lt"/>
            </a:endParaRPr>
          </a:p>
          <a:p>
            <a:r>
              <a:rPr kumimoji="1" lang="ja-JP" altLang="en-US" dirty="0">
                <a:latin typeface="+mj-lt"/>
              </a:rPr>
              <a:t>インストール手順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2"/>
              </a:rPr>
              <a:t>https://sukkiri.jp/technologies/devtools/git/sourcetree_win.html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endParaRPr lang="en-US" altLang="ja-JP" dirty="0">
              <a:latin typeface="+mj-lt"/>
            </a:endParaRPr>
          </a:p>
          <a:p>
            <a:r>
              <a:rPr kumimoji="1" lang="ja-JP" altLang="en-US" dirty="0">
                <a:latin typeface="+mj-lt"/>
              </a:rPr>
              <a:t>使い方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  <a:hlinkClick r:id="rId3"/>
              </a:rPr>
              <a:t>https://tracpath.com/bootcamp/learning_git_sourcetree.html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848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D7ED6-E0CA-2891-25CF-DED60BF8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拡張予定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F5B02-B90C-5D16-221B-E333627D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収入、支出の種類ごとの表示ができるようにする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 dirty="0"/>
              <a:t>プログラム内のサーバのシミュレートではなく</a:t>
            </a:r>
            <a:br>
              <a:rPr kumimoji="1" lang="en-US" altLang="ja-JP" dirty="0"/>
            </a:br>
            <a:r>
              <a:rPr kumimoji="1" lang="ja-JP" altLang="en-US" dirty="0"/>
              <a:t>実際のサーバでデータ管理する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Windows</a:t>
            </a:r>
            <a:r>
              <a:rPr kumimoji="1" lang="ja-JP" altLang="en-US" dirty="0"/>
              <a:t> </a:t>
            </a:r>
            <a:r>
              <a:rPr kumimoji="1" lang="en-US" altLang="ja-JP" dirty="0"/>
              <a:t>UI</a:t>
            </a:r>
            <a:r>
              <a:rPr lang="ja-JP" altLang="en-US" dirty="0"/>
              <a:t>でのバージョンの作成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err="1"/>
              <a:t>Xaml</a:t>
            </a:r>
            <a:r>
              <a:rPr lang="ja-JP" altLang="en-US" dirty="0"/>
              <a:t>での運用が可能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96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61A7C-56F2-36E3-D042-F76497AE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D8811-9602-3E26-C9E1-4B4DA498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latin typeface="+mj-lt"/>
              </a:rPr>
              <a:t>Version0.1.0.0</a:t>
            </a:r>
          </a:p>
          <a:p>
            <a:r>
              <a:rPr lang="en-US" altLang="ja-JP" dirty="0">
                <a:latin typeface="+mj-lt"/>
              </a:rPr>
              <a:t>Version0.2.0.0</a:t>
            </a: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スライドセクションの追加、既定の英字入力フォントの変更、開発環境の追加、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バージョン情報の追加、</a:t>
            </a:r>
            <a:r>
              <a:rPr lang="en-US" altLang="ja-JP" dirty="0">
                <a:latin typeface="+mj-lt"/>
              </a:rPr>
              <a:t>UML</a:t>
            </a:r>
            <a:r>
              <a:rPr lang="ja-JP" altLang="en-US" dirty="0">
                <a:latin typeface="+mj-lt"/>
              </a:rPr>
              <a:t>のリスト化、</a:t>
            </a:r>
            <a:r>
              <a:rPr lang="en-US" altLang="ja-JP" dirty="0">
                <a:latin typeface="+mj-lt"/>
              </a:rPr>
              <a:t>Microsoft Visual Studio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 err="1">
                <a:latin typeface="+mj-lt"/>
              </a:rPr>
              <a:t>Github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>
                <a:latin typeface="+mj-lt"/>
              </a:rPr>
              <a:t>SourceTree</a:t>
            </a:r>
            <a:r>
              <a:rPr lang="ja-JP" altLang="en-US" dirty="0">
                <a:latin typeface="+mj-lt"/>
              </a:rPr>
              <a:t>の追加、拡張予定の追加、</a:t>
            </a:r>
            <a:r>
              <a:rPr lang="en-US" altLang="ja-JP" dirty="0">
                <a:latin typeface="+mj-lt"/>
              </a:rPr>
              <a:t>Git</a:t>
            </a:r>
            <a:r>
              <a:rPr lang="ja-JP" altLang="en-US" dirty="0">
                <a:latin typeface="+mj-lt"/>
              </a:rPr>
              <a:t>開発図の追加</a:t>
            </a:r>
            <a:endParaRPr lang="en-US" altLang="ja-JP" dirty="0"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Version0.3.0.0</a:t>
            </a:r>
          </a:p>
          <a:p>
            <a:pPr marL="457200" lvl="1" indent="0">
              <a:buNone/>
            </a:pPr>
            <a:r>
              <a:rPr lang="ja-JP" altLang="en-US" dirty="0">
                <a:latin typeface="+mj-lt"/>
              </a:rPr>
              <a:t>綴り（</a:t>
            </a:r>
            <a:r>
              <a:rPr lang="en-US" altLang="ja-JP" dirty="0" err="1">
                <a:latin typeface="+mj-lt"/>
              </a:rPr>
              <a:t>Xaml</a:t>
            </a:r>
            <a:r>
              <a:rPr lang="ja-JP" altLang="en-US" dirty="0">
                <a:latin typeface="+mj-lt"/>
              </a:rPr>
              <a:t>）の修正、</a:t>
            </a:r>
            <a:r>
              <a:rPr lang="en-US" altLang="ja-JP" dirty="0">
                <a:latin typeface="+mj-lt"/>
              </a:rPr>
              <a:t>Git</a:t>
            </a:r>
            <a:r>
              <a:rPr lang="ja-JP" altLang="en-US" dirty="0">
                <a:latin typeface="+mj-lt"/>
              </a:rPr>
              <a:t>コマンドの追加、拡張予定の追加、</a:t>
            </a:r>
            <a:r>
              <a:rPr lang="en-US" altLang="ja-JP" dirty="0">
                <a:latin typeface="+mj-lt"/>
              </a:rPr>
              <a:t>C#</a:t>
            </a:r>
            <a:r>
              <a:rPr lang="ja-JP" altLang="en-US" dirty="0">
                <a:latin typeface="+mj-lt"/>
              </a:rPr>
              <a:t>の追加、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</a:rPr>
              <a:t>Use Case Diagram	</a:t>
            </a:r>
            <a:r>
              <a:rPr lang="ja-JP" altLang="en-US" dirty="0">
                <a:latin typeface="+mj-lt"/>
              </a:rPr>
              <a:t>の修正、</a:t>
            </a:r>
            <a:r>
              <a:rPr lang="en-US" altLang="ja-JP" dirty="0">
                <a:latin typeface="+mj-lt"/>
              </a:rPr>
              <a:t>Class Diagram</a:t>
            </a:r>
            <a:r>
              <a:rPr lang="ja-JP" altLang="en-US" dirty="0">
                <a:latin typeface="+mj-lt"/>
              </a:rPr>
              <a:t>の修正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07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61A7C-56F2-36E3-D042-F76497AE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6D8811-9602-3E26-C9E1-4B4DA498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+mj-lt"/>
              </a:rPr>
              <a:t>Version0.4.0.0</a:t>
            </a:r>
          </a:p>
          <a:p>
            <a:pPr marL="457200" lvl="1" indent="0">
              <a:buNone/>
            </a:pPr>
            <a:r>
              <a:rPr lang="en-US" altLang="ja-JP" dirty="0">
                <a:latin typeface="+mj-lt"/>
              </a:rPr>
              <a:t>Communication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Diagram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>
                <a:latin typeface="+mj-lt"/>
              </a:rPr>
              <a:t>Sequence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Diagram</a:t>
            </a:r>
            <a:r>
              <a:rPr lang="ja-JP" altLang="en-US" dirty="0">
                <a:latin typeface="+mj-lt"/>
              </a:rPr>
              <a:t>の追加、</a:t>
            </a:r>
            <a:r>
              <a:rPr lang="en-US" altLang="ja-JP" dirty="0">
                <a:latin typeface="+mj-lt"/>
              </a:rPr>
              <a:t>Class</a:t>
            </a:r>
            <a:r>
              <a:rPr lang="ja-JP" altLang="en-US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Diagram</a:t>
            </a:r>
            <a:r>
              <a:rPr lang="ja-JP" altLang="en-US" dirty="0">
                <a:latin typeface="+mj-lt"/>
              </a:rPr>
              <a:t>に関連を追加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74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F0E50-7C0D-F2C0-1F8C-59B7634A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8FA51-AD3A-F58F-271C-373D78E8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プログラム開発ソフト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ja-JP" dirty="0">
                <a:latin typeface="+mj-lt"/>
              </a:rPr>
              <a:t>Microsoft Visual Studio</a:t>
            </a:r>
          </a:p>
          <a:p>
            <a:r>
              <a:rPr lang="ja-JP" altLang="en-US" dirty="0">
                <a:latin typeface="+mj-lt"/>
              </a:rPr>
              <a:t>使用言語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>
                <a:latin typeface="+mj-lt"/>
              </a:rPr>
              <a:t>C#</a:t>
            </a:r>
          </a:p>
          <a:p>
            <a:r>
              <a:rPr lang="en-US" altLang="ja-JP" dirty="0">
                <a:latin typeface="+mj-lt"/>
              </a:rPr>
              <a:t>UI</a:t>
            </a:r>
            <a:r>
              <a:rPr lang="ja-JP" altLang="en-US" dirty="0">
                <a:latin typeface="+mj-lt"/>
              </a:rPr>
              <a:t>開発</a:t>
            </a:r>
            <a:endParaRPr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 err="1">
                <a:latin typeface="+mj-lt"/>
              </a:rPr>
              <a:t>Xaml</a:t>
            </a:r>
            <a:endParaRPr lang="en-US" altLang="ja-JP" dirty="0"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Version</a:t>
            </a:r>
            <a:r>
              <a:rPr kumimoji="1" lang="ja-JP" altLang="en-US" dirty="0">
                <a:latin typeface="+mj-lt"/>
              </a:rPr>
              <a:t>管理</a:t>
            </a:r>
            <a:endParaRPr kumimoji="1" lang="en-US" altLang="ja-JP" dirty="0">
              <a:latin typeface="+mj-lt"/>
            </a:endParaRPr>
          </a:p>
          <a:p>
            <a:pPr marL="457200" lvl="1" indent="0">
              <a:buNone/>
            </a:pPr>
            <a:r>
              <a:rPr lang="en-US" altLang="ja-JP" dirty="0" err="1">
                <a:latin typeface="+mj-lt"/>
              </a:rPr>
              <a:t>Github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978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E8AA0-486E-D3DB-BCB0-BEBEB692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 Version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892F60-B036-7378-E2A1-59E4FF0C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各クラス内での処理のフローチャート化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935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11E1-4C8F-A785-0357-766933E8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UML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2317D0-96AC-8619-6A2E-D00812A7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ユーザーモデル図</a:t>
            </a:r>
            <a:endParaRPr kumimoji="1" lang="en-US" altLang="ja-JP" dirty="0"/>
          </a:p>
          <a:p>
            <a:r>
              <a:rPr kumimoji="1" lang="en-US" altLang="ja-JP" dirty="0">
                <a:latin typeface="+mj-lt"/>
              </a:rPr>
              <a:t>Use Case Diagram</a:t>
            </a:r>
          </a:p>
          <a:p>
            <a:r>
              <a:rPr lang="en-US" altLang="ja-JP" dirty="0">
                <a:latin typeface="+mj-lt"/>
              </a:rPr>
              <a:t>Class Diagram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36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DD1D8-2A1A-7715-EBEF-C12CD494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ユーザーモデル</a:t>
            </a:r>
          </a:p>
        </p:txBody>
      </p:sp>
      <p:sp>
        <p:nvSpPr>
          <p:cNvPr id="4" name="スマイル 3">
            <a:extLst>
              <a:ext uri="{FF2B5EF4-FFF2-40B4-BE49-F238E27FC236}">
                <a16:creationId xmlns:a16="http://schemas.microsoft.com/office/drawing/2014/main" id="{08948901-B7EB-D8B2-582A-1AA58591621F}"/>
              </a:ext>
            </a:extLst>
          </p:cNvPr>
          <p:cNvSpPr/>
          <p:nvPr/>
        </p:nvSpPr>
        <p:spPr>
          <a:xfrm>
            <a:off x="8749718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マイル 4">
            <a:extLst>
              <a:ext uri="{FF2B5EF4-FFF2-40B4-BE49-F238E27FC236}">
                <a16:creationId xmlns:a16="http://schemas.microsoft.com/office/drawing/2014/main" id="{68DB79EF-8EEE-59C6-B30D-770D80388345}"/>
              </a:ext>
            </a:extLst>
          </p:cNvPr>
          <p:cNvSpPr/>
          <p:nvPr/>
        </p:nvSpPr>
        <p:spPr>
          <a:xfrm>
            <a:off x="2325149" y="3548543"/>
            <a:ext cx="1048623" cy="9815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19693A-5AA6-D1C0-403B-5700EB32192C}"/>
              </a:ext>
            </a:extLst>
          </p:cNvPr>
          <p:cNvSpPr txBox="1"/>
          <p:nvPr/>
        </p:nvSpPr>
        <p:spPr>
          <a:xfrm>
            <a:off x="8623883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+mj-lt"/>
              </a:rPr>
              <a:t>user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3A19AD-5E3E-7AC7-8F51-221B7D37CD58}"/>
              </a:ext>
            </a:extLst>
          </p:cNvPr>
          <p:cNvSpPr txBox="1"/>
          <p:nvPr/>
        </p:nvSpPr>
        <p:spPr>
          <a:xfrm>
            <a:off x="2299982" y="2722011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+mj-lt"/>
              </a:rPr>
              <a:t>server</a:t>
            </a:r>
            <a:endParaRPr kumimoji="1" lang="ja-JP" altLang="en-US" dirty="0">
              <a:latin typeface="+mj-lt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C687586-8FD8-DC22-AC46-7D941889BCFD}"/>
              </a:ext>
            </a:extLst>
          </p:cNvPr>
          <p:cNvCxnSpPr/>
          <p:nvPr/>
        </p:nvCxnSpPr>
        <p:spPr>
          <a:xfrm>
            <a:off x="4160939" y="3691156"/>
            <a:ext cx="3716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387C53-DDCC-FACF-198E-9DE27025B87F}"/>
              </a:ext>
            </a:extLst>
          </p:cNvPr>
          <p:cNvSpPr txBox="1"/>
          <p:nvPr/>
        </p:nvSpPr>
        <p:spPr>
          <a:xfrm>
            <a:off x="4643305" y="213692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家計簿管理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F7648B-7C22-922D-1540-1D4307ECEFBD}"/>
              </a:ext>
            </a:extLst>
          </p:cNvPr>
          <p:cNvSpPr txBox="1"/>
          <p:nvPr/>
        </p:nvSpPr>
        <p:spPr>
          <a:xfrm>
            <a:off x="4269996" y="2506256"/>
            <a:ext cx="34730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・収支情報の管理</a:t>
            </a:r>
            <a:endParaRPr lang="en-US" altLang="ja-JP" dirty="0"/>
          </a:p>
          <a:p>
            <a:r>
              <a:rPr lang="ja-JP" altLang="en-US" sz="1400" dirty="0"/>
              <a:t>→収入、支出情報の集積、分類、</a:t>
            </a:r>
            <a:r>
              <a:rPr lang="ja-JP" altLang="en-US" sz="1400" u="sng" dirty="0">
                <a:solidFill>
                  <a:srgbClr val="FF0000"/>
                </a:solidFill>
              </a:rPr>
              <a:t>分析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lang="ja-JP" altLang="en-US" sz="1400" dirty="0"/>
              <a:t>→将来的には複数の金種（口座、カード、電子マネー）の管理</a:t>
            </a:r>
            <a:endParaRPr lang="en-US" altLang="ja-JP" sz="1400" dirty="0"/>
          </a:p>
          <a:p>
            <a:endParaRPr lang="en-US" altLang="ja-JP" sz="1400" dirty="0"/>
          </a:p>
          <a:p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6691B77-3D4B-E635-3C6B-1C357A49E87C}"/>
              </a:ext>
            </a:extLst>
          </p:cNvPr>
          <p:cNvSpPr txBox="1"/>
          <p:nvPr/>
        </p:nvSpPr>
        <p:spPr>
          <a:xfrm>
            <a:off x="6096000" y="2434949"/>
            <a:ext cx="41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グラフなどで明示化</a:t>
            </a:r>
          </a:p>
        </p:txBody>
      </p:sp>
    </p:spTree>
    <p:extLst>
      <p:ext uri="{BB962C8B-B14F-4D97-AF65-F5344CB8AC3E}">
        <p14:creationId xmlns:p14="http://schemas.microsoft.com/office/powerpoint/2010/main" val="809809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Sequence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0B1580A-59CC-5D0A-3C77-D56A10BBCA77}"/>
              </a:ext>
            </a:extLst>
          </p:cNvPr>
          <p:cNvGrpSpPr/>
          <p:nvPr/>
        </p:nvGrpSpPr>
        <p:grpSpPr>
          <a:xfrm>
            <a:off x="6224631" y="176169"/>
            <a:ext cx="2181138" cy="6681831"/>
            <a:chOff x="6224631" y="176169"/>
            <a:chExt cx="2181138" cy="6681831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45411B8-A445-296B-D342-ABC9693A22A4}"/>
                </a:ext>
              </a:extLst>
            </p:cNvPr>
            <p:cNvCxnSpPr/>
            <p:nvPr/>
          </p:nvCxnSpPr>
          <p:spPr>
            <a:xfrm>
              <a:off x="7315200" y="775981"/>
              <a:ext cx="0" cy="608201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4CA55FA-3ECA-3179-F020-F3C81E198238}"/>
                </a:ext>
              </a:extLst>
            </p:cNvPr>
            <p:cNvSpPr txBox="1"/>
            <p:nvPr/>
          </p:nvSpPr>
          <p:spPr>
            <a:xfrm>
              <a:off x="6224631" y="176169"/>
              <a:ext cx="2181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User</a:t>
              </a:r>
              <a:endParaRPr kumimoji="1" lang="ja-JP" altLang="en-US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1B4DA18-F705-1758-CFC4-5D62634AA8BC}"/>
              </a:ext>
            </a:extLst>
          </p:cNvPr>
          <p:cNvGrpSpPr/>
          <p:nvPr/>
        </p:nvGrpSpPr>
        <p:grpSpPr>
          <a:xfrm>
            <a:off x="9413846" y="176169"/>
            <a:ext cx="2181138" cy="6681830"/>
            <a:chOff x="9413846" y="176169"/>
            <a:chExt cx="2181138" cy="6681830"/>
          </a:xfrm>
        </p:grpSpPr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0AF7392-1B21-82FA-E140-48703CD79D35}"/>
                </a:ext>
              </a:extLst>
            </p:cNvPr>
            <p:cNvCxnSpPr/>
            <p:nvPr/>
          </p:nvCxnSpPr>
          <p:spPr>
            <a:xfrm>
              <a:off x="10504415" y="775980"/>
              <a:ext cx="0" cy="608201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4F5F21B-A225-278A-8A17-FBDF8B78762C}"/>
                </a:ext>
              </a:extLst>
            </p:cNvPr>
            <p:cNvSpPr txBox="1"/>
            <p:nvPr/>
          </p:nvSpPr>
          <p:spPr>
            <a:xfrm>
              <a:off x="9413846" y="176169"/>
              <a:ext cx="2181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Server</a:t>
              </a:r>
              <a:endParaRPr kumimoji="1" lang="ja-JP" altLang="en-US" dirty="0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42342D-4038-2556-88AD-6940B6B6D9BC}"/>
              </a:ext>
            </a:extLst>
          </p:cNvPr>
          <p:cNvSpPr/>
          <p:nvPr/>
        </p:nvSpPr>
        <p:spPr>
          <a:xfrm>
            <a:off x="7206162" y="872455"/>
            <a:ext cx="218076" cy="847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BD1C40-E919-669C-ED1D-155E9837D724}"/>
              </a:ext>
            </a:extLst>
          </p:cNvPr>
          <p:cNvCxnSpPr/>
          <p:nvPr/>
        </p:nvCxnSpPr>
        <p:spPr>
          <a:xfrm>
            <a:off x="7424238" y="1635853"/>
            <a:ext cx="2961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1B76C21-4530-81E4-21BA-432275D9FF4B}"/>
              </a:ext>
            </a:extLst>
          </p:cNvPr>
          <p:cNvSpPr/>
          <p:nvPr/>
        </p:nvSpPr>
        <p:spPr>
          <a:xfrm>
            <a:off x="10395377" y="1635852"/>
            <a:ext cx="218076" cy="2726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DDE43E-1109-C8FC-64C8-CFAF8BB4750D}"/>
              </a:ext>
            </a:extLst>
          </p:cNvPr>
          <p:cNvSpPr txBox="1"/>
          <p:nvPr/>
        </p:nvSpPr>
        <p:spPr>
          <a:xfrm>
            <a:off x="7700759" y="1267916"/>
            <a:ext cx="24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記録する支出</a:t>
            </a:r>
            <a:r>
              <a:rPr lang="ja-JP" altLang="en-US" sz="1400" dirty="0"/>
              <a:t>又は</a:t>
            </a:r>
            <a:r>
              <a:rPr kumimoji="1" lang="ja-JP" altLang="en-US" sz="1400" dirty="0"/>
              <a:t>収入情報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3D7B78-13ED-22A1-BEF4-F71984187153}"/>
              </a:ext>
            </a:extLst>
          </p:cNvPr>
          <p:cNvSpPr txBox="1"/>
          <p:nvPr/>
        </p:nvSpPr>
        <p:spPr>
          <a:xfrm>
            <a:off x="10659592" y="2228671"/>
            <a:ext cx="153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送信された支出又は収入情報の記録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C5A250-B0BA-4CF6-545E-C777E0EAA3A4}"/>
              </a:ext>
            </a:extLst>
          </p:cNvPr>
          <p:cNvSpPr txBox="1"/>
          <p:nvPr/>
        </p:nvSpPr>
        <p:spPr>
          <a:xfrm>
            <a:off x="5268286" y="1058350"/>
            <a:ext cx="186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記録したい支出または収入情報の入力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8D18C0-7CCE-4C06-234E-F284FA60B0B4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収支情報の記録時</a:t>
            </a:r>
          </a:p>
        </p:txBody>
      </p:sp>
    </p:spTree>
    <p:extLst>
      <p:ext uri="{BB962C8B-B14F-4D97-AF65-F5344CB8AC3E}">
        <p14:creationId xmlns:p14="http://schemas.microsoft.com/office/powerpoint/2010/main" val="355322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Sequence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0B1580A-59CC-5D0A-3C77-D56A10BBCA77}"/>
              </a:ext>
            </a:extLst>
          </p:cNvPr>
          <p:cNvGrpSpPr/>
          <p:nvPr/>
        </p:nvGrpSpPr>
        <p:grpSpPr>
          <a:xfrm>
            <a:off x="6224631" y="176169"/>
            <a:ext cx="2181138" cy="6681831"/>
            <a:chOff x="6224631" y="176169"/>
            <a:chExt cx="2181138" cy="6681831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45411B8-A445-296B-D342-ABC9693A22A4}"/>
                </a:ext>
              </a:extLst>
            </p:cNvPr>
            <p:cNvCxnSpPr/>
            <p:nvPr/>
          </p:nvCxnSpPr>
          <p:spPr>
            <a:xfrm>
              <a:off x="7315200" y="775981"/>
              <a:ext cx="0" cy="608201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4CA55FA-3ECA-3179-F020-F3C81E198238}"/>
                </a:ext>
              </a:extLst>
            </p:cNvPr>
            <p:cNvSpPr txBox="1"/>
            <p:nvPr/>
          </p:nvSpPr>
          <p:spPr>
            <a:xfrm>
              <a:off x="6224631" y="176169"/>
              <a:ext cx="2181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User</a:t>
              </a:r>
              <a:endParaRPr kumimoji="1" lang="ja-JP" altLang="en-US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1B4DA18-F705-1758-CFC4-5D62634AA8BC}"/>
              </a:ext>
            </a:extLst>
          </p:cNvPr>
          <p:cNvGrpSpPr/>
          <p:nvPr/>
        </p:nvGrpSpPr>
        <p:grpSpPr>
          <a:xfrm>
            <a:off x="9413846" y="176169"/>
            <a:ext cx="2181138" cy="6681830"/>
            <a:chOff x="9413846" y="176169"/>
            <a:chExt cx="2181138" cy="6681830"/>
          </a:xfrm>
        </p:grpSpPr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0AF7392-1B21-82FA-E140-48703CD79D35}"/>
                </a:ext>
              </a:extLst>
            </p:cNvPr>
            <p:cNvCxnSpPr/>
            <p:nvPr/>
          </p:nvCxnSpPr>
          <p:spPr>
            <a:xfrm>
              <a:off x="10504415" y="775980"/>
              <a:ext cx="0" cy="608201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4F5F21B-A225-278A-8A17-FBDF8B78762C}"/>
                </a:ext>
              </a:extLst>
            </p:cNvPr>
            <p:cNvSpPr txBox="1"/>
            <p:nvPr/>
          </p:nvSpPr>
          <p:spPr>
            <a:xfrm>
              <a:off x="9413846" y="176169"/>
              <a:ext cx="2181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/>
                <a:t>Server</a:t>
              </a:r>
              <a:endParaRPr kumimoji="1" lang="ja-JP" altLang="en-US" dirty="0"/>
            </a:p>
          </p:txBody>
        </p: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BD1C40-E919-669C-ED1D-155E9837D724}"/>
              </a:ext>
            </a:extLst>
          </p:cNvPr>
          <p:cNvCxnSpPr/>
          <p:nvPr/>
        </p:nvCxnSpPr>
        <p:spPr>
          <a:xfrm>
            <a:off x="7424238" y="1635853"/>
            <a:ext cx="2961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1B76C21-4530-81E4-21BA-432275D9FF4B}"/>
              </a:ext>
            </a:extLst>
          </p:cNvPr>
          <p:cNvSpPr/>
          <p:nvPr/>
        </p:nvSpPr>
        <p:spPr>
          <a:xfrm>
            <a:off x="10395377" y="1635852"/>
            <a:ext cx="218076" cy="27264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DDE43E-1109-C8FC-64C8-CFAF8BB4750D}"/>
              </a:ext>
            </a:extLst>
          </p:cNvPr>
          <p:cNvSpPr txBox="1"/>
          <p:nvPr/>
        </p:nvSpPr>
        <p:spPr>
          <a:xfrm>
            <a:off x="7700759" y="1267916"/>
            <a:ext cx="24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支出と収入情報の要求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3D7B78-13ED-22A1-BEF4-F71984187153}"/>
              </a:ext>
            </a:extLst>
          </p:cNvPr>
          <p:cNvSpPr txBox="1"/>
          <p:nvPr/>
        </p:nvSpPr>
        <p:spPr>
          <a:xfrm>
            <a:off x="10659592" y="2228671"/>
            <a:ext cx="153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期間内の支出と収入それぞれの合計を算出</a:t>
            </a:r>
            <a:endParaRPr kumimoji="1" lang="ja-JP" altLang="en-US" sz="1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57EE315-822D-C8AE-E85A-3DEFDDF92A8A}"/>
              </a:ext>
            </a:extLst>
          </p:cNvPr>
          <p:cNvSpPr/>
          <p:nvPr/>
        </p:nvSpPr>
        <p:spPr>
          <a:xfrm>
            <a:off x="7206162" y="1110069"/>
            <a:ext cx="218076" cy="5089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ED76AD4-5E9D-D0A5-E1A0-4BA83B2538EE}"/>
              </a:ext>
            </a:extLst>
          </p:cNvPr>
          <p:cNvCxnSpPr/>
          <p:nvPr/>
        </p:nvCxnSpPr>
        <p:spPr>
          <a:xfrm>
            <a:off x="7434044" y="4338500"/>
            <a:ext cx="296133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BC591A-AE65-DA0E-74ED-0AC74B16AF04}"/>
              </a:ext>
            </a:extLst>
          </p:cNvPr>
          <p:cNvSpPr txBox="1"/>
          <p:nvPr/>
        </p:nvSpPr>
        <p:spPr>
          <a:xfrm>
            <a:off x="5546745" y="4899650"/>
            <a:ext cx="153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支出と収入情報から要求された出力を表示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2AFC96-9F9B-DF29-3281-8B04FB1739ED}"/>
              </a:ext>
            </a:extLst>
          </p:cNvPr>
          <p:cNvSpPr txBox="1"/>
          <p:nvPr/>
        </p:nvSpPr>
        <p:spPr>
          <a:xfrm>
            <a:off x="7445829" y="3970562"/>
            <a:ext cx="293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Server</a:t>
            </a:r>
            <a:r>
              <a:rPr kumimoji="1" lang="ja-JP" altLang="en-US" sz="1400" dirty="0"/>
              <a:t>が算出した支出と収入情報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B513FB-7B5A-4E83-2E45-3B752A1B5ABF}"/>
              </a:ext>
            </a:extLst>
          </p:cNvPr>
          <p:cNvSpPr txBox="1"/>
          <p:nvPr/>
        </p:nvSpPr>
        <p:spPr>
          <a:xfrm>
            <a:off x="4876801" y="1110069"/>
            <a:ext cx="2250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取得したい支出と収入情報の期間と表示形式の入力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C508CA-36C9-0733-5795-08D049877B95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収支情報の要求時</a:t>
            </a:r>
          </a:p>
        </p:txBody>
      </p:sp>
    </p:spTree>
    <p:extLst>
      <p:ext uri="{BB962C8B-B14F-4D97-AF65-F5344CB8AC3E}">
        <p14:creationId xmlns:p14="http://schemas.microsoft.com/office/powerpoint/2010/main" val="271201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173BBDC-AF61-AC32-29C3-89CADD731B0B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8393884" y="3613557"/>
            <a:ext cx="2427216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ADAE5E2-6FD2-7C2A-1F5D-CF6AA386C52A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6189677" y="3613557"/>
            <a:ext cx="2204207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2B6C8-0FDF-DD49-4ADC-802D90B59611}"/>
              </a:ext>
            </a:extLst>
          </p:cNvPr>
          <p:cNvSpPr/>
          <p:nvPr/>
        </p:nvSpPr>
        <p:spPr>
          <a:xfrm>
            <a:off x="5246615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UserIncome</a:t>
            </a:r>
            <a:endParaRPr kumimoji="1" lang="ja-JP" altLang="en-US" sz="24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Communication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EADEB5-6585-DA01-68F2-679DF7DC1999}"/>
              </a:ext>
            </a:extLst>
          </p:cNvPr>
          <p:cNvSpPr/>
          <p:nvPr/>
        </p:nvSpPr>
        <p:spPr>
          <a:xfrm>
            <a:off x="1801537" y="1903100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User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8D9BD4-BF72-B8FE-79B5-1B0817E9F863}"/>
              </a:ext>
            </a:extLst>
          </p:cNvPr>
          <p:cNvSpPr/>
          <p:nvPr/>
        </p:nvSpPr>
        <p:spPr>
          <a:xfrm>
            <a:off x="7450822" y="190721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Server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805A07-71CF-44E7-9FF6-A85B1A37A50E}"/>
              </a:ext>
            </a:extLst>
          </p:cNvPr>
          <p:cNvSpPr/>
          <p:nvPr/>
        </p:nvSpPr>
        <p:spPr>
          <a:xfrm>
            <a:off x="7450822" y="324444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UserBudget</a:t>
            </a:r>
            <a:endParaRPr kumimoji="1" lang="ja-JP" altLang="en-US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676B7B2-174B-7C29-88D7-CA2DBEF18E2A}"/>
              </a:ext>
            </a:extLst>
          </p:cNvPr>
          <p:cNvSpPr/>
          <p:nvPr/>
        </p:nvSpPr>
        <p:spPr>
          <a:xfrm>
            <a:off x="9878038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UserExpense</a:t>
            </a:r>
            <a:endParaRPr kumimoji="1" lang="ja-JP" altLang="en-US" sz="24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1B19EC9-92A8-D016-C356-155D8E531EE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87661" y="2087658"/>
            <a:ext cx="3763161" cy="4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01A978-8784-8597-7FE6-3F32803A0E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393884" y="2276327"/>
            <a:ext cx="0" cy="968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9D2DA7E-A736-13ED-ECAF-A4D637EAB91E}"/>
              </a:ext>
            </a:extLst>
          </p:cNvPr>
          <p:cNvGrpSpPr/>
          <p:nvPr/>
        </p:nvGrpSpPr>
        <p:grpSpPr>
          <a:xfrm>
            <a:off x="4446165" y="1441464"/>
            <a:ext cx="2046914" cy="458045"/>
            <a:chOff x="4420998" y="1001639"/>
            <a:chExt cx="2046914" cy="458045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461BE00-E02A-8A4F-5F77-294BE9FB0F2A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3A1B9-6C48-A167-66C4-5A51BF0596E3}"/>
                </a:ext>
              </a:extLst>
            </p:cNvPr>
            <p:cNvSpPr txBox="1"/>
            <p:nvPr/>
          </p:nvSpPr>
          <p:spPr>
            <a:xfrm>
              <a:off x="4420998" y="1001639"/>
              <a:ext cx="204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1.</a:t>
              </a:r>
              <a:r>
                <a:rPr kumimoji="1" lang="ja-JP" altLang="en-US" dirty="0"/>
                <a:t>収支情報の要求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1DD0AD1-96F6-EAB9-39FA-8C6FBDEDA61E}"/>
              </a:ext>
            </a:extLst>
          </p:cNvPr>
          <p:cNvGrpSpPr/>
          <p:nvPr/>
        </p:nvGrpSpPr>
        <p:grpSpPr>
          <a:xfrm>
            <a:off x="5983448" y="2417684"/>
            <a:ext cx="2204207" cy="701790"/>
            <a:chOff x="5983448" y="2417684"/>
            <a:chExt cx="2204207" cy="701790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2A6432C0-F031-641E-6440-ECBD0BDA3C55}"/>
                </a:ext>
              </a:extLst>
            </p:cNvPr>
            <p:cNvSpPr txBox="1"/>
            <p:nvPr/>
          </p:nvSpPr>
          <p:spPr>
            <a:xfrm>
              <a:off x="5983448" y="2576115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収支情報作成要求</a:t>
              </a:r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FFEF59B0-6750-BBDE-423A-3669655184CF}"/>
                </a:ext>
              </a:extLst>
            </p:cNvPr>
            <p:cNvCxnSpPr>
              <a:cxnSpLocks/>
            </p:cNvCxnSpPr>
            <p:nvPr/>
          </p:nvCxnSpPr>
          <p:spPr>
            <a:xfrm>
              <a:off x="8187655" y="2417684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8ED75BC3-3DB0-D5C8-76BF-A92EDE6F6C62}"/>
              </a:ext>
            </a:extLst>
          </p:cNvPr>
          <p:cNvGrpSpPr/>
          <p:nvPr/>
        </p:nvGrpSpPr>
        <p:grpSpPr>
          <a:xfrm>
            <a:off x="5112740" y="3863831"/>
            <a:ext cx="2334891" cy="641012"/>
            <a:chOff x="6728670" y="2478462"/>
            <a:chExt cx="2334891" cy="641012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A663763-7FFA-8D3A-F30A-CD274590697D}"/>
                </a:ext>
              </a:extLst>
            </p:cNvPr>
            <p:cNvSpPr txBox="1"/>
            <p:nvPr/>
          </p:nvSpPr>
          <p:spPr>
            <a:xfrm>
              <a:off x="6728670" y="2478462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3.1.</a:t>
              </a:r>
              <a:r>
                <a:rPr kumimoji="1" lang="ja-JP" altLang="en-US" dirty="0"/>
                <a:t>収入情報の要求</a:t>
              </a: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EB08DD1-C377-463A-3C36-3BD869454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7655" y="2576115"/>
              <a:ext cx="875906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3951D3E-DF4E-3E05-8551-F80A0F6DD1E3}"/>
              </a:ext>
            </a:extLst>
          </p:cNvPr>
          <p:cNvGrpSpPr/>
          <p:nvPr/>
        </p:nvGrpSpPr>
        <p:grpSpPr>
          <a:xfrm>
            <a:off x="9416263" y="3863831"/>
            <a:ext cx="2645053" cy="641011"/>
            <a:chOff x="6287824" y="2478462"/>
            <a:chExt cx="2645053" cy="641011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C6521C9C-30EC-263F-D5A7-16BF98058964}"/>
                </a:ext>
              </a:extLst>
            </p:cNvPr>
            <p:cNvSpPr txBox="1"/>
            <p:nvPr/>
          </p:nvSpPr>
          <p:spPr>
            <a:xfrm>
              <a:off x="6728670" y="2478462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3.2.</a:t>
              </a:r>
              <a:r>
                <a:rPr lang="ja-JP" altLang="en-US" dirty="0"/>
                <a:t>支出</a:t>
              </a:r>
              <a:r>
                <a:rPr kumimoji="1" lang="ja-JP" altLang="en-US" dirty="0"/>
                <a:t>情報の要求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77D2CF71-EB7D-2236-8F31-77F6F1C578A7}"/>
                </a:ext>
              </a:extLst>
            </p:cNvPr>
            <p:cNvCxnSpPr>
              <a:cxnSpLocks/>
            </p:cNvCxnSpPr>
            <p:nvPr/>
          </p:nvCxnSpPr>
          <p:spPr>
            <a:xfrm>
              <a:off x="6287824" y="2576114"/>
              <a:ext cx="923550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D609004-B22E-827B-20B4-0ED6D17D875F}"/>
              </a:ext>
            </a:extLst>
          </p:cNvPr>
          <p:cNvGrpSpPr/>
          <p:nvPr/>
        </p:nvGrpSpPr>
        <p:grpSpPr>
          <a:xfrm>
            <a:off x="8647578" y="3961483"/>
            <a:ext cx="1492202" cy="997316"/>
            <a:chOff x="6287824" y="2576114"/>
            <a:chExt cx="1492202" cy="997316"/>
          </a:xfrm>
        </p:grpSpPr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BBC4CD3-A9E4-1CB5-8727-7E00B9B8594F}"/>
                </a:ext>
              </a:extLst>
            </p:cNvPr>
            <p:cNvSpPr txBox="1"/>
            <p:nvPr/>
          </p:nvSpPr>
          <p:spPr>
            <a:xfrm>
              <a:off x="6332992" y="3204098"/>
              <a:ext cx="1447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4</a:t>
              </a:r>
              <a:r>
                <a:rPr kumimoji="1" lang="en-US" altLang="ja-JP" dirty="0"/>
                <a:t>.2.</a:t>
              </a:r>
              <a:r>
                <a:rPr lang="ja-JP" altLang="en-US" dirty="0"/>
                <a:t>支出</a:t>
              </a:r>
              <a:r>
                <a:rPr kumimoji="1" lang="ja-JP" altLang="en-US" dirty="0"/>
                <a:t>情報</a:t>
              </a: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DADE0E46-210A-9C53-CE34-F4B5131177B8}"/>
                </a:ext>
              </a:extLst>
            </p:cNvPr>
            <p:cNvCxnSpPr>
              <a:cxnSpLocks/>
            </p:cNvCxnSpPr>
            <p:nvPr/>
          </p:nvCxnSpPr>
          <p:spPr>
            <a:xfrm>
              <a:off x="6287824" y="2576114"/>
              <a:ext cx="923550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CFBF8FD-4954-BC14-02B2-86C6F90970EC}"/>
              </a:ext>
            </a:extLst>
          </p:cNvPr>
          <p:cNvGrpSpPr/>
          <p:nvPr/>
        </p:nvGrpSpPr>
        <p:grpSpPr>
          <a:xfrm>
            <a:off x="6902734" y="3961483"/>
            <a:ext cx="1481842" cy="988938"/>
            <a:chOff x="7783587" y="2576115"/>
            <a:chExt cx="1481842" cy="98893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95BC36B-CF69-F7AE-2353-B562E432E246}"/>
                </a:ext>
              </a:extLst>
            </p:cNvPr>
            <p:cNvSpPr txBox="1"/>
            <p:nvPr/>
          </p:nvSpPr>
          <p:spPr>
            <a:xfrm>
              <a:off x="7783587" y="3195721"/>
              <a:ext cx="1481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4.1.</a:t>
              </a:r>
              <a:r>
                <a:rPr kumimoji="1" lang="ja-JP" altLang="en-US" dirty="0"/>
                <a:t>収入情報</a:t>
              </a:r>
            </a:p>
          </p:txBody>
        </p: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B053250C-C777-2A43-26E4-3AB97603C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7655" y="2576115"/>
              <a:ext cx="875906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44EABB3-85B0-BBEA-AEAF-6C62FAF26438}"/>
              </a:ext>
            </a:extLst>
          </p:cNvPr>
          <p:cNvGrpSpPr/>
          <p:nvPr/>
        </p:nvGrpSpPr>
        <p:grpSpPr>
          <a:xfrm>
            <a:off x="8637960" y="2419849"/>
            <a:ext cx="2314685" cy="701790"/>
            <a:chOff x="5760833" y="2453676"/>
            <a:chExt cx="2314685" cy="701790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2F5BB88-EA48-69C4-9E7C-0D7B354621D5}"/>
                </a:ext>
              </a:extLst>
            </p:cNvPr>
            <p:cNvSpPr txBox="1"/>
            <p:nvPr/>
          </p:nvSpPr>
          <p:spPr>
            <a:xfrm>
              <a:off x="5871311" y="2599134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5.</a:t>
              </a:r>
              <a:r>
                <a:rPr kumimoji="1" lang="ja-JP" altLang="en-US" dirty="0"/>
                <a:t>収支情報作成要求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0D493A1B-9F10-4EAB-D9A0-FFDF52D4D93C}"/>
                </a:ext>
              </a:extLst>
            </p:cNvPr>
            <p:cNvCxnSpPr>
              <a:cxnSpLocks/>
            </p:cNvCxnSpPr>
            <p:nvPr/>
          </p:nvCxnSpPr>
          <p:spPr>
            <a:xfrm>
              <a:off x="5760833" y="2453676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65F672F-8FC3-A9FC-FB9B-5C9A3878CF18}"/>
              </a:ext>
            </a:extLst>
          </p:cNvPr>
          <p:cNvGrpSpPr/>
          <p:nvPr/>
        </p:nvGrpSpPr>
        <p:grpSpPr>
          <a:xfrm>
            <a:off x="4611848" y="2256123"/>
            <a:ext cx="2188829" cy="407449"/>
            <a:chOff x="4572000" y="1459684"/>
            <a:chExt cx="2188829" cy="407449"/>
          </a:xfrm>
        </p:grpSpPr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0CF5BE1D-5B1B-9670-5C34-D68B709606CA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A6AF777F-C0A3-E3ED-6D82-44F363D6A7D5}"/>
                </a:ext>
              </a:extLst>
            </p:cNvPr>
            <p:cNvSpPr txBox="1"/>
            <p:nvPr/>
          </p:nvSpPr>
          <p:spPr>
            <a:xfrm>
              <a:off x="4713915" y="1497801"/>
              <a:ext cx="2046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収支情報</a:t>
              </a: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7E9CF88-6566-AC27-A420-445D3C52BC22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収支情報の要求時</a:t>
            </a:r>
          </a:p>
        </p:txBody>
      </p:sp>
    </p:spTree>
    <p:extLst>
      <p:ext uri="{BB962C8B-B14F-4D97-AF65-F5344CB8AC3E}">
        <p14:creationId xmlns:p14="http://schemas.microsoft.com/office/powerpoint/2010/main" val="182476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173BBDC-AF61-AC32-29C3-89CADD731B0B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8393884" y="3613557"/>
            <a:ext cx="2427216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ADAE5E2-6FD2-7C2A-1F5D-CF6AA386C52A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6189677" y="3613557"/>
            <a:ext cx="2204207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2B6C8-0FDF-DD49-4ADC-802D90B59611}"/>
              </a:ext>
            </a:extLst>
          </p:cNvPr>
          <p:cNvSpPr/>
          <p:nvPr/>
        </p:nvSpPr>
        <p:spPr>
          <a:xfrm>
            <a:off x="5246615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UserIncome</a:t>
            </a:r>
            <a:endParaRPr kumimoji="1" lang="ja-JP" altLang="en-US" sz="24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Communication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EADEB5-6585-DA01-68F2-679DF7DC1999}"/>
              </a:ext>
            </a:extLst>
          </p:cNvPr>
          <p:cNvSpPr/>
          <p:nvPr/>
        </p:nvSpPr>
        <p:spPr>
          <a:xfrm>
            <a:off x="1801537" y="1903100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User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8D9BD4-BF72-B8FE-79B5-1B0817E9F863}"/>
              </a:ext>
            </a:extLst>
          </p:cNvPr>
          <p:cNvSpPr/>
          <p:nvPr/>
        </p:nvSpPr>
        <p:spPr>
          <a:xfrm>
            <a:off x="7450822" y="190721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Server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805A07-71CF-44E7-9FF6-A85B1A37A50E}"/>
              </a:ext>
            </a:extLst>
          </p:cNvPr>
          <p:cNvSpPr/>
          <p:nvPr/>
        </p:nvSpPr>
        <p:spPr>
          <a:xfrm>
            <a:off x="7450822" y="324444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UserBudget</a:t>
            </a:r>
            <a:endParaRPr kumimoji="1" lang="ja-JP" altLang="en-US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676B7B2-174B-7C29-88D7-CA2DBEF18E2A}"/>
              </a:ext>
            </a:extLst>
          </p:cNvPr>
          <p:cNvSpPr/>
          <p:nvPr/>
        </p:nvSpPr>
        <p:spPr>
          <a:xfrm>
            <a:off x="9878038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UserExpense</a:t>
            </a:r>
            <a:endParaRPr kumimoji="1" lang="ja-JP" altLang="en-US" sz="24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1B19EC9-92A8-D016-C356-155D8E531EE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87661" y="2087658"/>
            <a:ext cx="3763161" cy="4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01A978-8784-8597-7FE6-3F32803A0E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393884" y="2276327"/>
            <a:ext cx="0" cy="968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9D2DA7E-A736-13ED-ECAF-A4D637EAB91E}"/>
              </a:ext>
            </a:extLst>
          </p:cNvPr>
          <p:cNvGrpSpPr/>
          <p:nvPr/>
        </p:nvGrpSpPr>
        <p:grpSpPr>
          <a:xfrm>
            <a:off x="4299378" y="1441521"/>
            <a:ext cx="2213253" cy="457988"/>
            <a:chOff x="4274211" y="1001696"/>
            <a:chExt cx="2213253" cy="457988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461BE00-E02A-8A4F-5F77-294BE9FB0F2A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3A1B9-6C48-A167-66C4-5A51BF0596E3}"/>
                </a:ext>
              </a:extLst>
            </p:cNvPr>
            <p:cNvSpPr txBox="1"/>
            <p:nvPr/>
          </p:nvSpPr>
          <p:spPr>
            <a:xfrm>
              <a:off x="4274211" y="1001696"/>
              <a:ext cx="2213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1.</a:t>
              </a:r>
              <a:r>
                <a:rPr kumimoji="1" lang="ja-JP" altLang="en-US" dirty="0"/>
                <a:t>記録する支出情報</a:t>
              </a: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3951D3E-DF4E-3E05-8551-F80A0F6DD1E3}"/>
              </a:ext>
            </a:extLst>
          </p:cNvPr>
          <p:cNvGrpSpPr/>
          <p:nvPr/>
        </p:nvGrpSpPr>
        <p:grpSpPr>
          <a:xfrm>
            <a:off x="9416263" y="3863831"/>
            <a:ext cx="2645053" cy="641011"/>
            <a:chOff x="6287824" y="2478462"/>
            <a:chExt cx="2645053" cy="641011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C6521C9C-30EC-263F-D5A7-16BF98058964}"/>
                </a:ext>
              </a:extLst>
            </p:cNvPr>
            <p:cNvSpPr txBox="1"/>
            <p:nvPr/>
          </p:nvSpPr>
          <p:spPr>
            <a:xfrm>
              <a:off x="6728670" y="2478462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3.</a:t>
              </a:r>
              <a:r>
                <a:rPr lang="ja-JP" altLang="en-US" dirty="0"/>
                <a:t>支出</a:t>
              </a:r>
              <a:r>
                <a:rPr kumimoji="1" lang="ja-JP" altLang="en-US" dirty="0"/>
                <a:t>情報の記録</a:t>
              </a: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77D2CF71-EB7D-2236-8F31-77F6F1C578A7}"/>
                </a:ext>
              </a:extLst>
            </p:cNvPr>
            <p:cNvCxnSpPr>
              <a:cxnSpLocks/>
            </p:cNvCxnSpPr>
            <p:nvPr/>
          </p:nvCxnSpPr>
          <p:spPr>
            <a:xfrm>
              <a:off x="6287824" y="2576114"/>
              <a:ext cx="923550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44EABB3-85B0-BBEA-AEAF-6C62FAF26438}"/>
              </a:ext>
            </a:extLst>
          </p:cNvPr>
          <p:cNvGrpSpPr/>
          <p:nvPr/>
        </p:nvGrpSpPr>
        <p:grpSpPr>
          <a:xfrm>
            <a:off x="8637960" y="2419849"/>
            <a:ext cx="2314685" cy="701790"/>
            <a:chOff x="5760833" y="2453676"/>
            <a:chExt cx="2314685" cy="701790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2F5BB88-EA48-69C4-9E7C-0D7B354621D5}"/>
                </a:ext>
              </a:extLst>
            </p:cNvPr>
            <p:cNvSpPr txBox="1"/>
            <p:nvPr/>
          </p:nvSpPr>
          <p:spPr>
            <a:xfrm>
              <a:off x="5871311" y="2599134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r>
                <a:rPr kumimoji="1" lang="en-US" altLang="ja-JP" dirty="0"/>
                <a:t>.</a:t>
              </a:r>
              <a:r>
                <a:rPr lang="ja-JP" altLang="en-US" dirty="0"/>
                <a:t>支出</a:t>
              </a:r>
              <a:r>
                <a:rPr kumimoji="1" lang="ja-JP" altLang="en-US" dirty="0"/>
                <a:t>情報記録要求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0D493A1B-9F10-4EAB-D9A0-FFDF52D4D93C}"/>
                </a:ext>
              </a:extLst>
            </p:cNvPr>
            <p:cNvCxnSpPr>
              <a:cxnSpLocks/>
            </p:cNvCxnSpPr>
            <p:nvPr/>
          </p:nvCxnSpPr>
          <p:spPr>
            <a:xfrm>
              <a:off x="5760833" y="2453676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9AB3C4-A48C-E17D-8E60-3B9AC5F38F24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支出</a:t>
            </a:r>
            <a:r>
              <a:rPr kumimoji="1" lang="ja-JP" altLang="en-US" sz="2400" dirty="0"/>
              <a:t>情報の記録時</a:t>
            </a:r>
          </a:p>
        </p:txBody>
      </p:sp>
    </p:spTree>
    <p:extLst>
      <p:ext uri="{BB962C8B-B14F-4D97-AF65-F5344CB8AC3E}">
        <p14:creationId xmlns:p14="http://schemas.microsoft.com/office/powerpoint/2010/main" val="108813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173BBDC-AF61-AC32-29C3-89CADD731B0B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8393884" y="3613557"/>
            <a:ext cx="2427216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ADAE5E2-6FD2-7C2A-1F5D-CF6AA386C52A}"/>
              </a:ext>
            </a:extLst>
          </p:cNvPr>
          <p:cNvCxnSpPr>
            <a:cxnSpLocks/>
            <a:stCxn id="14" idx="0"/>
            <a:endCxn id="6" idx="2"/>
          </p:cNvCxnSpPr>
          <p:nvPr/>
        </p:nvCxnSpPr>
        <p:spPr>
          <a:xfrm flipV="1">
            <a:off x="6189677" y="3613557"/>
            <a:ext cx="2204207" cy="1394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2B6C8-0FDF-DD49-4ADC-802D90B59611}"/>
              </a:ext>
            </a:extLst>
          </p:cNvPr>
          <p:cNvSpPr/>
          <p:nvPr/>
        </p:nvSpPr>
        <p:spPr>
          <a:xfrm>
            <a:off x="5246615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UserIncome</a:t>
            </a:r>
            <a:endParaRPr kumimoji="1" lang="ja-JP" altLang="en-US" sz="24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94D7AE-525A-B0F3-DC9D-6FF72BD7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85" y="-3019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Communication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Diagram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EADEB5-6585-DA01-68F2-679DF7DC1999}"/>
              </a:ext>
            </a:extLst>
          </p:cNvPr>
          <p:cNvSpPr/>
          <p:nvPr/>
        </p:nvSpPr>
        <p:spPr>
          <a:xfrm>
            <a:off x="1801537" y="1903100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User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8D9BD4-BF72-B8FE-79B5-1B0817E9F863}"/>
              </a:ext>
            </a:extLst>
          </p:cNvPr>
          <p:cNvSpPr/>
          <p:nvPr/>
        </p:nvSpPr>
        <p:spPr>
          <a:xfrm>
            <a:off x="7450822" y="190721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Server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805A07-71CF-44E7-9FF6-A85B1A37A50E}"/>
              </a:ext>
            </a:extLst>
          </p:cNvPr>
          <p:cNvSpPr/>
          <p:nvPr/>
        </p:nvSpPr>
        <p:spPr>
          <a:xfrm>
            <a:off x="7450822" y="3244442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UserBudget</a:t>
            </a:r>
            <a:endParaRPr kumimoji="1" lang="ja-JP" altLang="en-US" sz="24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676B7B2-174B-7C29-88D7-CA2DBEF18E2A}"/>
              </a:ext>
            </a:extLst>
          </p:cNvPr>
          <p:cNvSpPr/>
          <p:nvPr/>
        </p:nvSpPr>
        <p:spPr>
          <a:xfrm>
            <a:off x="9878038" y="5007625"/>
            <a:ext cx="1886124" cy="369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>
                <a:solidFill>
                  <a:schemeClr val="tx1"/>
                </a:solidFill>
              </a:rPr>
              <a:t>UserExpense</a:t>
            </a:r>
            <a:endParaRPr kumimoji="1" lang="ja-JP" altLang="en-US" sz="24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1B19EC9-92A8-D016-C356-155D8E531EE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87661" y="2087658"/>
            <a:ext cx="3763161" cy="4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001A978-8784-8597-7FE6-3F32803A0E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393884" y="2276327"/>
            <a:ext cx="0" cy="968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9D2DA7E-A736-13ED-ECAF-A4D637EAB91E}"/>
              </a:ext>
            </a:extLst>
          </p:cNvPr>
          <p:cNvGrpSpPr/>
          <p:nvPr/>
        </p:nvGrpSpPr>
        <p:grpSpPr>
          <a:xfrm>
            <a:off x="4299378" y="1441521"/>
            <a:ext cx="2213253" cy="457988"/>
            <a:chOff x="4274211" y="1001696"/>
            <a:chExt cx="2213253" cy="457988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461BE00-E02A-8A4F-5F77-294BE9FB0F2A}"/>
                </a:ext>
              </a:extLst>
            </p:cNvPr>
            <p:cNvCxnSpPr/>
            <p:nvPr/>
          </p:nvCxnSpPr>
          <p:spPr>
            <a:xfrm>
              <a:off x="4572000" y="1459684"/>
              <a:ext cx="16176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F3A1B9-6C48-A167-66C4-5A51BF0596E3}"/>
                </a:ext>
              </a:extLst>
            </p:cNvPr>
            <p:cNvSpPr txBox="1"/>
            <p:nvPr/>
          </p:nvSpPr>
          <p:spPr>
            <a:xfrm>
              <a:off x="4274211" y="1001696"/>
              <a:ext cx="2213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1.</a:t>
              </a:r>
              <a:r>
                <a:rPr kumimoji="1" lang="ja-JP" altLang="en-US" dirty="0"/>
                <a:t>記録する収入情報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8ED75BC3-3DB0-D5C8-76BF-A92EDE6F6C62}"/>
              </a:ext>
            </a:extLst>
          </p:cNvPr>
          <p:cNvGrpSpPr/>
          <p:nvPr/>
        </p:nvGrpSpPr>
        <p:grpSpPr>
          <a:xfrm>
            <a:off x="5186631" y="3863831"/>
            <a:ext cx="2261000" cy="641012"/>
            <a:chOff x="6802561" y="2478462"/>
            <a:chExt cx="2261000" cy="641012"/>
          </a:xfrm>
        </p:grpSpPr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A663763-7FFA-8D3A-F30A-CD274590697D}"/>
                </a:ext>
              </a:extLst>
            </p:cNvPr>
            <p:cNvSpPr txBox="1"/>
            <p:nvPr/>
          </p:nvSpPr>
          <p:spPr>
            <a:xfrm>
              <a:off x="6802561" y="2478462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3.</a:t>
              </a:r>
              <a:r>
                <a:rPr kumimoji="1" lang="ja-JP" altLang="en-US" dirty="0"/>
                <a:t>収入情報の記録</a:t>
              </a: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1EB08DD1-C377-463A-3C36-3BD869454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7655" y="2576115"/>
              <a:ext cx="875906" cy="543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44EABB3-85B0-BBEA-AEAF-6C62FAF26438}"/>
              </a:ext>
            </a:extLst>
          </p:cNvPr>
          <p:cNvGrpSpPr/>
          <p:nvPr/>
        </p:nvGrpSpPr>
        <p:grpSpPr>
          <a:xfrm>
            <a:off x="8637960" y="2419849"/>
            <a:ext cx="2314685" cy="701790"/>
            <a:chOff x="5760833" y="2453676"/>
            <a:chExt cx="2314685" cy="701790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2F5BB88-EA48-69C4-9E7C-0D7B354621D5}"/>
                </a:ext>
              </a:extLst>
            </p:cNvPr>
            <p:cNvSpPr txBox="1"/>
            <p:nvPr/>
          </p:nvSpPr>
          <p:spPr>
            <a:xfrm>
              <a:off x="5871311" y="2599134"/>
              <a:ext cx="2204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r>
                <a:rPr kumimoji="1" lang="en-US" altLang="ja-JP" dirty="0"/>
                <a:t>.</a:t>
              </a:r>
              <a:r>
                <a:rPr kumimoji="1" lang="ja-JP" altLang="en-US" dirty="0"/>
                <a:t>収入情報記録要求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0D493A1B-9F10-4EAB-D9A0-FFDF52D4D93C}"/>
                </a:ext>
              </a:extLst>
            </p:cNvPr>
            <p:cNvCxnSpPr>
              <a:cxnSpLocks/>
            </p:cNvCxnSpPr>
            <p:nvPr/>
          </p:nvCxnSpPr>
          <p:spPr>
            <a:xfrm>
              <a:off x="5760833" y="2453676"/>
              <a:ext cx="0" cy="7017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9BE8C9-1066-91B4-B53D-737696343EEB}"/>
              </a:ext>
            </a:extLst>
          </p:cNvPr>
          <p:cNvSpPr txBox="1"/>
          <p:nvPr/>
        </p:nvSpPr>
        <p:spPr>
          <a:xfrm>
            <a:off x="486563" y="960139"/>
            <a:ext cx="262575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収入情報の記録時</a:t>
            </a:r>
          </a:p>
        </p:txBody>
      </p:sp>
    </p:spTree>
    <p:extLst>
      <p:ext uri="{BB962C8B-B14F-4D97-AF65-F5344CB8AC3E}">
        <p14:creationId xmlns:p14="http://schemas.microsoft.com/office/powerpoint/2010/main" val="388298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Times New Roman"/>
        <a:ea typeface="ＭＳ Ｐ明朝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1010</Words>
  <Application>Microsoft Office PowerPoint</Application>
  <PresentationFormat>ワイド画面</PresentationFormat>
  <Paragraphs>204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3" baseType="lpstr">
      <vt:lpstr>Arial</vt:lpstr>
      <vt:lpstr>Times New Roman</vt:lpstr>
      <vt:lpstr>Office テーマ</vt:lpstr>
      <vt:lpstr>OurBudgets</vt:lpstr>
      <vt:lpstr>開発環境</vt:lpstr>
      <vt:lpstr>UML</vt:lpstr>
      <vt:lpstr>ユーザーモデル</vt:lpstr>
      <vt:lpstr>Sequence Diagram</vt:lpstr>
      <vt:lpstr>Sequence Diagram</vt:lpstr>
      <vt:lpstr>Communication Diagram</vt:lpstr>
      <vt:lpstr>Communication Diagram</vt:lpstr>
      <vt:lpstr>Communication Diagram</vt:lpstr>
      <vt:lpstr>Use Case Diagram</vt:lpstr>
      <vt:lpstr>Class Diagram</vt:lpstr>
      <vt:lpstr>C#</vt:lpstr>
      <vt:lpstr>Microsoft Visual Studio</vt:lpstr>
      <vt:lpstr>GitHub</vt:lpstr>
      <vt:lpstr>Git開発</vt:lpstr>
      <vt:lpstr>SourceTree</vt:lpstr>
      <vt:lpstr>拡張予定</vt:lpstr>
      <vt:lpstr>Version</vt:lpstr>
      <vt:lpstr>Version</vt:lpstr>
      <vt:lpstr>Next 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SUZUKI Masaya</dc:creator>
  <cp:lastModifiedBy>SUZUKI Masaya</cp:lastModifiedBy>
  <cp:revision>13</cp:revision>
  <dcterms:created xsi:type="dcterms:W3CDTF">2023-01-24T10:44:16Z</dcterms:created>
  <dcterms:modified xsi:type="dcterms:W3CDTF">2023-01-27T03:49:48Z</dcterms:modified>
</cp:coreProperties>
</file>