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media/image1.png" ContentType="image/png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9520" y="2489760"/>
            <a:ext cx="491184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Slide 1: Introduction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9520" y="3362400"/>
            <a:ext cx="67629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This slide uses standard heading and paragraph styles.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9520" y="3933720"/>
            <a:ext cx="39870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Marp makes presentations easy!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9520" y="2004120"/>
            <a:ext cx="363420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Slide 2: Details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1066680" y="361944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20"/>
                </a:moveTo>
                <a:cubicBezTo>
                  <a:pt x="239" y="136"/>
                  <a:pt x="236" y="151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1"/>
                  <a:pt x="0" y="136"/>
                  <a:pt x="0" y="120"/>
                </a:cubicBezTo>
                <a:cubicBezTo>
                  <a:pt x="0" y="104"/>
                  <a:pt x="3" y="89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3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3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9"/>
                  <a:pt x="239" y="104"/>
                  <a:pt x="239" y="12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9520" y="2886120"/>
            <a:ext cx="58122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Here we have more details on the second slide.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1066680" y="4105080"/>
            <a:ext cx="86040" cy="86040"/>
          </a:xfrm>
          <a:custGeom>
            <a:avLst/>
            <a:gdLst/>
            <a:ahLst/>
            <a:rect l="0" t="0" r="r" b="b"/>
            <a:pathLst>
              <a:path w="239" h="239">
                <a:moveTo>
                  <a:pt x="239" y="119"/>
                </a:moveTo>
                <a:cubicBezTo>
                  <a:pt x="239" y="135"/>
                  <a:pt x="236" y="151"/>
                  <a:pt x="230" y="166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6"/>
                  <a:pt x="136" y="239"/>
                  <a:pt x="120" y="239"/>
                </a:cubicBezTo>
                <a:cubicBezTo>
                  <a:pt x="104" y="239"/>
                  <a:pt x="89" y="236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6"/>
                </a:cubicBezTo>
                <a:cubicBezTo>
                  <a:pt x="3" y="151"/>
                  <a:pt x="0" y="135"/>
                  <a:pt x="0" y="119"/>
                </a:cubicBezTo>
                <a:cubicBezTo>
                  <a:pt x="0" y="103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5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5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3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302120" y="3448080"/>
            <a:ext cx="966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Detail X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66680" y="4590720"/>
            <a:ext cx="86040" cy="86400"/>
          </a:xfrm>
          <a:custGeom>
            <a:avLst/>
            <a:gdLst/>
            <a:ahLst/>
            <a:rect l="0" t="0" r="r" b="b"/>
            <a:pathLst>
              <a:path w="239" h="240">
                <a:moveTo>
                  <a:pt x="239" y="119"/>
                </a:moveTo>
                <a:cubicBezTo>
                  <a:pt x="239" y="135"/>
                  <a:pt x="236" y="150"/>
                  <a:pt x="230" y="165"/>
                </a:cubicBezTo>
                <a:cubicBezTo>
                  <a:pt x="224" y="180"/>
                  <a:pt x="215" y="193"/>
                  <a:pt x="204" y="204"/>
                </a:cubicBezTo>
                <a:cubicBezTo>
                  <a:pt x="193" y="215"/>
                  <a:pt x="180" y="224"/>
                  <a:pt x="165" y="230"/>
                </a:cubicBezTo>
                <a:cubicBezTo>
                  <a:pt x="151" y="237"/>
                  <a:pt x="136" y="240"/>
                  <a:pt x="120" y="240"/>
                </a:cubicBezTo>
                <a:cubicBezTo>
                  <a:pt x="104" y="240"/>
                  <a:pt x="89" y="237"/>
                  <a:pt x="74" y="230"/>
                </a:cubicBezTo>
                <a:cubicBezTo>
                  <a:pt x="60" y="224"/>
                  <a:pt x="47" y="215"/>
                  <a:pt x="36" y="204"/>
                </a:cubicBezTo>
                <a:cubicBezTo>
                  <a:pt x="25" y="193"/>
                  <a:pt x="16" y="180"/>
                  <a:pt x="9" y="165"/>
                </a:cubicBezTo>
                <a:cubicBezTo>
                  <a:pt x="3" y="150"/>
                  <a:pt x="0" y="135"/>
                  <a:pt x="0" y="119"/>
                </a:cubicBezTo>
                <a:cubicBezTo>
                  <a:pt x="0" y="104"/>
                  <a:pt x="3" y="88"/>
                  <a:pt x="9" y="74"/>
                </a:cubicBezTo>
                <a:cubicBezTo>
                  <a:pt x="16" y="59"/>
                  <a:pt x="25" y="46"/>
                  <a:pt x="36" y="35"/>
                </a:cubicBezTo>
                <a:cubicBezTo>
                  <a:pt x="47" y="24"/>
                  <a:pt x="60" y="16"/>
                  <a:pt x="74" y="9"/>
                </a:cubicBezTo>
                <a:cubicBezTo>
                  <a:pt x="89" y="3"/>
                  <a:pt x="104" y="0"/>
                  <a:pt x="120" y="0"/>
                </a:cubicBezTo>
                <a:cubicBezTo>
                  <a:pt x="136" y="0"/>
                  <a:pt x="151" y="3"/>
                  <a:pt x="165" y="9"/>
                </a:cubicBezTo>
                <a:cubicBezTo>
                  <a:pt x="180" y="16"/>
                  <a:pt x="193" y="24"/>
                  <a:pt x="204" y="35"/>
                </a:cubicBezTo>
                <a:cubicBezTo>
                  <a:pt x="215" y="46"/>
                  <a:pt x="224" y="59"/>
                  <a:pt x="230" y="74"/>
                </a:cubicBezTo>
                <a:cubicBezTo>
                  <a:pt x="236" y="88"/>
                  <a:pt x="239" y="104"/>
                  <a:pt x="239" y="11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1302120" y="3933720"/>
            <a:ext cx="9666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Detail Y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1302120" y="4419720"/>
            <a:ext cx="9511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Detail Z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9520" y="718200"/>
            <a:ext cx="660636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Slide 3: Images (Simplified)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752400" y="2152800"/>
            <a:ext cx="10038960" cy="8610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"/>
          <p:cNvSpPr txBox="1"/>
          <p:nvPr/>
        </p:nvSpPr>
        <p:spPr>
          <a:xfrm>
            <a:off x="749520" y="1590840"/>
            <a:ext cx="624132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You can include images using standard Markdown: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7080" y="2205000"/>
            <a:ext cx="10687320" cy="3286440"/>
          </a:xfrm>
          <a:custGeom>
            <a:avLst/>
            <a:gdLst/>
            <a:ahLst/>
            <a:rect l="0" t="0" r="r" b="b"/>
            <a:pathLst>
              <a:path w="29687" h="9129">
                <a:moveTo>
                  <a:pt x="0" y="8983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29"/>
                  <a:pt x="29638" y="35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89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8983"/>
                </a:lnTo>
                <a:cubicBezTo>
                  <a:pt x="29687" y="8993"/>
                  <a:pt x="29686" y="9002"/>
                  <a:pt x="29684" y="9012"/>
                </a:cubicBezTo>
                <a:cubicBezTo>
                  <a:pt x="29683" y="9021"/>
                  <a:pt x="29680" y="9030"/>
                  <a:pt x="29676" y="9039"/>
                </a:cubicBezTo>
                <a:cubicBezTo>
                  <a:pt x="29672" y="9048"/>
                  <a:pt x="29668" y="9056"/>
                  <a:pt x="29663" y="9064"/>
                </a:cubicBezTo>
                <a:cubicBezTo>
                  <a:pt x="29657" y="9072"/>
                  <a:pt x="29651" y="9079"/>
                  <a:pt x="29645" y="9086"/>
                </a:cubicBezTo>
                <a:cubicBezTo>
                  <a:pt x="29638" y="9093"/>
                  <a:pt x="29630" y="9099"/>
                  <a:pt x="29623" y="9104"/>
                </a:cubicBezTo>
                <a:cubicBezTo>
                  <a:pt x="29615" y="9110"/>
                  <a:pt x="29606" y="9114"/>
                  <a:pt x="29597" y="9118"/>
                </a:cubicBezTo>
                <a:cubicBezTo>
                  <a:pt x="29589" y="9121"/>
                  <a:pt x="29579" y="9124"/>
                  <a:pt x="29570" y="9126"/>
                </a:cubicBezTo>
                <a:cubicBezTo>
                  <a:pt x="29561" y="9128"/>
                  <a:pt x="29551" y="9129"/>
                  <a:pt x="29542" y="9129"/>
                </a:cubicBezTo>
                <a:lnTo>
                  <a:pt x="145" y="9129"/>
                </a:lnTo>
                <a:cubicBezTo>
                  <a:pt x="136" y="9129"/>
                  <a:pt x="126" y="9128"/>
                  <a:pt x="117" y="9126"/>
                </a:cubicBezTo>
                <a:cubicBezTo>
                  <a:pt x="108" y="9124"/>
                  <a:pt x="99" y="9121"/>
                  <a:pt x="90" y="9118"/>
                </a:cubicBezTo>
                <a:cubicBezTo>
                  <a:pt x="81" y="9114"/>
                  <a:pt x="73" y="9110"/>
                  <a:pt x="65" y="9104"/>
                </a:cubicBezTo>
                <a:cubicBezTo>
                  <a:pt x="57" y="9099"/>
                  <a:pt x="49" y="9093"/>
                  <a:pt x="43" y="9086"/>
                </a:cubicBezTo>
                <a:cubicBezTo>
                  <a:pt x="36" y="9079"/>
                  <a:pt x="30" y="9072"/>
                  <a:pt x="24" y="9064"/>
                </a:cubicBezTo>
                <a:cubicBezTo>
                  <a:pt x="19" y="9056"/>
                  <a:pt x="15" y="9048"/>
                  <a:pt x="11" y="9039"/>
                </a:cubicBezTo>
                <a:cubicBezTo>
                  <a:pt x="7" y="9030"/>
                  <a:pt x="5" y="9021"/>
                  <a:pt x="3" y="9012"/>
                </a:cubicBezTo>
                <a:cubicBezTo>
                  <a:pt x="1" y="9002"/>
                  <a:pt x="0" y="8993"/>
                  <a:pt x="0" y="898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757080" y="2205000"/>
            <a:ext cx="10687320" cy="3286440"/>
          </a:xfrm>
          <a:custGeom>
            <a:avLst/>
            <a:gdLst/>
            <a:ahLst/>
            <a:rect l="0" t="0" r="r" b="b"/>
            <a:pathLst>
              <a:path fill="none" w="29687" h="9129">
                <a:moveTo>
                  <a:pt x="0" y="8983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29"/>
                  <a:pt x="29638" y="35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89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8983"/>
                </a:lnTo>
                <a:cubicBezTo>
                  <a:pt x="29687" y="8993"/>
                  <a:pt x="29686" y="9002"/>
                  <a:pt x="29684" y="9012"/>
                </a:cubicBezTo>
                <a:cubicBezTo>
                  <a:pt x="29683" y="9021"/>
                  <a:pt x="29680" y="9030"/>
                  <a:pt x="29676" y="9039"/>
                </a:cubicBezTo>
                <a:cubicBezTo>
                  <a:pt x="29672" y="9048"/>
                  <a:pt x="29668" y="9056"/>
                  <a:pt x="29663" y="9064"/>
                </a:cubicBezTo>
                <a:cubicBezTo>
                  <a:pt x="29657" y="9072"/>
                  <a:pt x="29651" y="9079"/>
                  <a:pt x="29645" y="9086"/>
                </a:cubicBezTo>
                <a:cubicBezTo>
                  <a:pt x="29638" y="9093"/>
                  <a:pt x="29630" y="9099"/>
                  <a:pt x="29623" y="9104"/>
                </a:cubicBezTo>
                <a:cubicBezTo>
                  <a:pt x="29615" y="9110"/>
                  <a:pt x="29606" y="9114"/>
                  <a:pt x="29597" y="9118"/>
                </a:cubicBezTo>
                <a:cubicBezTo>
                  <a:pt x="29589" y="9121"/>
                  <a:pt x="29579" y="9124"/>
                  <a:pt x="29570" y="9126"/>
                </a:cubicBezTo>
                <a:cubicBezTo>
                  <a:pt x="29561" y="9128"/>
                  <a:pt x="29551" y="9129"/>
                  <a:pt x="29542" y="9129"/>
                </a:cubicBezTo>
                <a:lnTo>
                  <a:pt x="145" y="9129"/>
                </a:lnTo>
                <a:cubicBezTo>
                  <a:pt x="136" y="9129"/>
                  <a:pt x="126" y="9128"/>
                  <a:pt x="117" y="9126"/>
                </a:cubicBezTo>
                <a:cubicBezTo>
                  <a:pt x="108" y="9124"/>
                  <a:pt x="99" y="9121"/>
                  <a:pt x="90" y="9118"/>
                </a:cubicBezTo>
                <a:cubicBezTo>
                  <a:pt x="81" y="9114"/>
                  <a:pt x="73" y="9110"/>
                  <a:pt x="65" y="9104"/>
                </a:cubicBezTo>
                <a:cubicBezTo>
                  <a:pt x="57" y="9099"/>
                  <a:pt x="49" y="9093"/>
                  <a:pt x="43" y="9086"/>
                </a:cubicBezTo>
                <a:cubicBezTo>
                  <a:pt x="36" y="9079"/>
                  <a:pt x="30" y="9072"/>
                  <a:pt x="24" y="9064"/>
                </a:cubicBezTo>
                <a:cubicBezTo>
                  <a:pt x="19" y="9056"/>
                  <a:pt x="15" y="9048"/>
                  <a:pt x="11" y="9039"/>
                </a:cubicBezTo>
                <a:cubicBezTo>
                  <a:pt x="7" y="9030"/>
                  <a:pt x="5" y="9021"/>
                  <a:pt x="3" y="9012"/>
                </a:cubicBezTo>
                <a:cubicBezTo>
                  <a:pt x="1" y="9002"/>
                  <a:pt x="0" y="8993"/>
                  <a:pt x="0" y="8983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9520" y="765720"/>
            <a:ext cx="7809480" cy="623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3480" strike="noStrike" u="none">
                <a:solidFill>
                  <a:srgbClr val="224466"/>
                </a:solidFill>
                <a:effectLst/>
                <a:uFillTx/>
                <a:latin typeface=".SFNS-Regular_wdth_opsz2E6666_GRAD_wght2580000"/>
                <a:ea typeface=".SFNS-Regular_wdth_opsz2E6666_GRAD_wght2580000"/>
              </a:rPr>
              <a:t>Slide 4: Code Block Test (HTML)</a:t>
            </a:r>
            <a:endParaRPr b="0" lang="en-U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9520" y="1647720"/>
            <a:ext cx="681516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Let's see how a code block translates using HTML tags: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909720" y="2354040"/>
            <a:ext cx="14137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import sys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909720" y="2896920"/>
            <a:ext cx="3674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def main(args: list[str]):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909720" y="3163320"/>
            <a:ext cx="46634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"""A simple main function."""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09720" y="3430080"/>
            <a:ext cx="2261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if not args: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909720" y="3706560"/>
            <a:ext cx="76309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print("Usage: script.py &lt;name&gt;") # Escaped '&lt;'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909720" y="3972960"/>
            <a:ext cx="26852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    sys.exit(1)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909720" y="4239720"/>
            <a:ext cx="438084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print(f"Hello, {args[0]}!")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909720" y="4782600"/>
            <a:ext cx="36745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if __name__ == "__main__":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909720" y="5059080"/>
            <a:ext cx="3109320" cy="27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50" strike="noStrike" u="none">
                <a:solidFill>
                  <a:srgbClr val="1f2328"/>
                </a:solidFill>
                <a:effectLst/>
                <a:uFillTx/>
                <a:latin typeface="Menlo"/>
                <a:ea typeface="Menlo"/>
              </a:rPr>
              <a:t>    main(sys.argv[1:])</a:t>
            </a:r>
            <a:endParaRPr b="0" lang="en-U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49520" y="5657760"/>
            <a:ext cx="10166400" cy="369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2170" strike="noStrike" u="none">
                <a:solidFill>
                  <a:srgbClr val="1f2328"/>
                </a:solidFill>
                <a:effectLst/>
                <a:uFillTx/>
                <a:latin typeface=".SFNS-Regular_wdth_opsz1D0000_GRAD_wght"/>
                <a:ea typeface=".SFNS-Regular_wdth_opsz1D0000_GRAD_wght"/>
              </a:rPr>
              <a:t>Check if this code block translates better regarding the font when using HTML tags.</a:t>
            </a:r>
            <a:endParaRPr b="0" lang="en-U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LibreOffice/25.2.2.2$MacOSX_AARCH64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