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58" r:id="rId5"/>
    <p:sldId id="265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-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1C294-444F-44FC-80C2-B76EEF89952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A630B-A52F-4A64-8F38-693445E1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4B3E-17F8-43DC-A3EE-8EFC34CAF6C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7929-DFE2-4AE8-994A-5292ABE4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rected_grap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dirty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34020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Ethan Rivers</a:t>
            </a:r>
          </a:p>
        </p:txBody>
      </p:sp>
    </p:spTree>
    <p:extLst>
      <p:ext uri="{BB962C8B-B14F-4D97-AF65-F5344CB8AC3E}">
        <p14:creationId xmlns:p14="http://schemas.microsoft.com/office/powerpoint/2010/main" val="21187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883"/>
            <a:ext cx="10515600" cy="4351338"/>
          </a:xfrm>
        </p:spPr>
        <p:txBody>
          <a:bodyPr/>
          <a:lstStyle/>
          <a:p>
            <a:r>
              <a:rPr lang="en-US" dirty="0"/>
              <a:t>Used to represent </a:t>
            </a:r>
            <a:r>
              <a:rPr lang="en-US" b="1" dirty="0"/>
              <a:t>connections</a:t>
            </a:r>
            <a:r>
              <a:rPr lang="en-US" dirty="0"/>
              <a:t> within a data set.</a:t>
            </a:r>
          </a:p>
          <a:p>
            <a:r>
              <a:rPr lang="en-US" dirty="0"/>
              <a:t>Each data point is a </a:t>
            </a:r>
            <a:r>
              <a:rPr lang="en-US" b="1" dirty="0"/>
              <a:t>“node.”</a:t>
            </a:r>
          </a:p>
          <a:p>
            <a:r>
              <a:rPr lang="en-US" dirty="0"/>
              <a:t>A connection between two nodes is an </a:t>
            </a:r>
            <a:r>
              <a:rPr lang="en-US" b="1" dirty="0"/>
              <a:t>“edge.”</a:t>
            </a:r>
          </a:p>
          <a:p>
            <a:r>
              <a:rPr lang="en-US" dirty="0"/>
              <a:t>I will call a chain of edges a </a:t>
            </a:r>
            <a:r>
              <a:rPr lang="en-US" b="1" dirty="0"/>
              <a:t>“path.”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98442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883"/>
            <a:ext cx="10515600" cy="4351338"/>
          </a:xfrm>
        </p:spPr>
        <p:txBody>
          <a:bodyPr/>
          <a:lstStyle/>
          <a:p>
            <a:r>
              <a:rPr lang="en-US" dirty="0"/>
              <a:t>An edge contains a </a:t>
            </a:r>
            <a:r>
              <a:rPr lang="en-US" b="1" dirty="0"/>
              <a:t>cost</a:t>
            </a:r>
            <a:r>
              <a:rPr lang="en-US" dirty="0"/>
              <a:t> that is a quantity required to traverse between the two linked nodes.</a:t>
            </a:r>
          </a:p>
          <a:p>
            <a:r>
              <a:rPr lang="en-US" dirty="0"/>
              <a:t>This could be the distance between two cities, or the cost of a plane ticket between airports (*cough*) for instance.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35791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10133"/>
            <a:ext cx="10515600" cy="35010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Formal definition:</a:t>
            </a:r>
          </a:p>
          <a:p>
            <a:pPr marL="0" indent="0">
              <a:buNone/>
            </a:pPr>
            <a:r>
              <a:rPr lang="en-US" dirty="0"/>
              <a:t>A directed graph is an ordered pair </a:t>
            </a:r>
            <a:r>
              <a:rPr lang="en-US" i="1" dirty="0"/>
              <a:t>G</a:t>
            </a:r>
            <a:r>
              <a:rPr lang="en-US" dirty="0"/>
              <a:t> = (</a:t>
            </a:r>
            <a:r>
              <a:rPr lang="en-US" i="1" dirty="0"/>
              <a:t>V</a:t>
            </a:r>
            <a:r>
              <a:rPr lang="en-US" dirty="0"/>
              <a:t>, </a:t>
            </a:r>
            <a:r>
              <a:rPr lang="en-US" i="1" dirty="0"/>
              <a:t>A</a:t>
            </a:r>
            <a:r>
              <a:rPr lang="en-US" dirty="0"/>
              <a:t>) where</a:t>
            </a:r>
          </a:p>
          <a:p>
            <a:r>
              <a:rPr lang="en-US" i="1" dirty="0"/>
              <a:t>V</a:t>
            </a:r>
            <a:r>
              <a:rPr lang="en-US" dirty="0"/>
              <a:t> is a set whose elements are called </a:t>
            </a:r>
            <a:r>
              <a:rPr lang="en-US" i="1" dirty="0"/>
              <a:t>vertices</a:t>
            </a:r>
            <a:r>
              <a:rPr lang="en-US" dirty="0"/>
              <a:t>, </a:t>
            </a:r>
            <a:r>
              <a:rPr lang="en-US" i="1" dirty="0"/>
              <a:t>nodes</a:t>
            </a:r>
            <a:r>
              <a:rPr lang="en-US" dirty="0"/>
              <a:t>, or </a:t>
            </a:r>
            <a:r>
              <a:rPr lang="en-US" i="1" dirty="0"/>
              <a:t>points</a:t>
            </a:r>
            <a:r>
              <a:rPr lang="en-US" dirty="0"/>
              <a:t>;</a:t>
            </a:r>
          </a:p>
          <a:p>
            <a:r>
              <a:rPr lang="en-US" i="1" dirty="0"/>
              <a:t>A</a:t>
            </a:r>
            <a:r>
              <a:rPr lang="en-US" dirty="0"/>
              <a:t> is a set of ordered pairs of vertices, called </a:t>
            </a:r>
            <a:r>
              <a:rPr lang="en-US" i="1" dirty="0"/>
              <a:t>arrows</a:t>
            </a:r>
            <a:r>
              <a:rPr lang="en-US" dirty="0"/>
              <a:t>, </a:t>
            </a:r>
            <a:r>
              <a:rPr lang="en-US" i="1" dirty="0"/>
              <a:t>directed edges</a:t>
            </a:r>
            <a:r>
              <a:rPr lang="en-US" dirty="0"/>
              <a:t> (sometimes simply </a:t>
            </a:r>
            <a:r>
              <a:rPr lang="en-US" i="1" dirty="0"/>
              <a:t>edges</a:t>
            </a:r>
            <a:r>
              <a:rPr lang="en-US" dirty="0"/>
              <a:t> with the corresponding set named </a:t>
            </a:r>
            <a:r>
              <a:rPr lang="en-US" i="1" dirty="0"/>
              <a:t>E</a:t>
            </a:r>
            <a:r>
              <a:rPr lang="en-US" dirty="0"/>
              <a:t> instead of </a:t>
            </a:r>
            <a:r>
              <a:rPr lang="en-US" i="1" dirty="0"/>
              <a:t>A</a:t>
            </a:r>
            <a:r>
              <a:rPr lang="en-US" dirty="0"/>
              <a:t>), </a:t>
            </a:r>
            <a:r>
              <a:rPr lang="en-US" i="1" dirty="0"/>
              <a:t>directed arcs</a:t>
            </a:r>
            <a:r>
              <a:rPr lang="en-US" dirty="0"/>
              <a:t>, or </a:t>
            </a:r>
            <a:r>
              <a:rPr lang="en-US" i="1" dirty="0"/>
              <a:t>directed lines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(Thanks 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99883"/>
            <a:ext cx="8781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edges of a directed graph have an associated orientation, and can only be traveled in one direction.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Directed</a:t>
            </a:r>
          </a:p>
        </p:txBody>
      </p:sp>
    </p:spTree>
    <p:extLst>
      <p:ext uri="{BB962C8B-B14F-4D97-AF65-F5344CB8AC3E}">
        <p14:creationId xmlns:p14="http://schemas.microsoft.com/office/powerpoint/2010/main" val="183008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Implementation In C++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nitty-gritty</a:t>
            </a:r>
          </a:p>
        </p:txBody>
      </p:sp>
    </p:spTree>
    <p:extLst>
      <p:ext uri="{BB962C8B-B14F-4D97-AF65-F5344CB8AC3E}">
        <p14:creationId xmlns:p14="http://schemas.microsoft.com/office/powerpoint/2010/main" val="52795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99883"/>
            <a:ext cx="10515600" cy="4351338"/>
          </a:xfrm>
        </p:spPr>
        <p:txBody>
          <a:bodyPr/>
          <a:lstStyle/>
          <a:p>
            <a:r>
              <a:rPr lang="en-US" dirty="0"/>
              <a:t>Some more terminology I’ll be using in the upcoming slides:</a:t>
            </a:r>
          </a:p>
          <a:p>
            <a:pPr lvl="1"/>
            <a:r>
              <a:rPr lang="en-US" sz="3200" dirty="0"/>
              <a:t>V – number of nodes/vertices</a:t>
            </a:r>
          </a:p>
          <a:p>
            <a:pPr lvl="1"/>
            <a:r>
              <a:rPr lang="en-US" sz="3200" dirty="0"/>
              <a:t>E – number of edges</a:t>
            </a:r>
          </a:p>
          <a:p>
            <a:r>
              <a:rPr lang="en-US" sz="3600" dirty="0"/>
              <a:t>Adjacency List – An implementation of a graph that stores edges in a linked list structure.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77692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22" y="27432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Adjacency List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90" y="2946290"/>
            <a:ext cx="561525" cy="2114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A</a:t>
            </a:r>
          </a:p>
          <a:p>
            <a:pPr marL="0" indent="0">
              <a:buNone/>
            </a:pPr>
            <a:r>
              <a:rPr lang="en-US" sz="4400" dirty="0"/>
              <a:t>B</a:t>
            </a:r>
          </a:p>
          <a:p>
            <a:pPr marL="0" indent="0">
              <a:buNone/>
            </a:pPr>
            <a:r>
              <a:rPr lang="en-US" sz="4400" dirty="0"/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1556" y="2895229"/>
            <a:ext cx="1603331" cy="63882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 : 5.0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81557" y="3678470"/>
            <a:ext cx="1603331" cy="63882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 : 3.0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1556" y="4459473"/>
            <a:ext cx="1603331" cy="63882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 : 1.5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9583" y="3678470"/>
            <a:ext cx="1603331" cy="63882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 : 2.0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4" idx="1"/>
          </p:cNvCxnSpPr>
          <p:nvPr/>
        </p:nvCxnSpPr>
        <p:spPr>
          <a:xfrm>
            <a:off x="5084888" y="3997883"/>
            <a:ext cx="5046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45027" y="2900932"/>
            <a:ext cx="1603331" cy="63882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45025" y="3684173"/>
            <a:ext cx="1603331" cy="63882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245026" y="4462534"/>
            <a:ext cx="1603331" cy="63882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 rot="10800000" flipH="1" flipV="1">
            <a:off x="928035" y="3222582"/>
            <a:ext cx="319398" cy="2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rot="10800000" flipH="1" flipV="1">
            <a:off x="928035" y="3993745"/>
            <a:ext cx="319398" cy="2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rot="10800000" flipH="1" flipV="1">
            <a:off x="928035" y="4774749"/>
            <a:ext cx="319398" cy="2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23417" y="3352429"/>
            <a:ext cx="4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023417" y="2556901"/>
            <a:ext cx="4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023417" y="4138813"/>
            <a:ext cx="4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35097" y="2556900"/>
            <a:ext cx="4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152076" y="3352429"/>
            <a:ext cx="4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5035097" y="4138813"/>
            <a:ext cx="4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458722" y="1463025"/>
            <a:ext cx="1990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Graph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60191" y="2377425"/>
            <a:ext cx="103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45991" y="2377425"/>
            <a:ext cx="275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 Pointer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07671" y="1920225"/>
            <a:ext cx="2204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Edge List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10918" y="2377425"/>
            <a:ext cx="351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Edge (Node Pointer : Cost)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07671" y="1463025"/>
            <a:ext cx="256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Node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8722" y="1922896"/>
            <a:ext cx="2204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88174" y="2011665"/>
            <a:ext cx="182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 Pointer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588174" y="1463025"/>
            <a:ext cx="256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Edge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13597" y="2011665"/>
            <a:ext cx="182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85120" y="2285985"/>
            <a:ext cx="182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(Node*)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13596" y="2285985"/>
            <a:ext cx="182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(Double)</a:t>
            </a:r>
          </a:p>
        </p:txBody>
      </p:sp>
    </p:spTree>
    <p:extLst>
      <p:ext uri="{BB962C8B-B14F-4D97-AF65-F5344CB8AC3E}">
        <p14:creationId xmlns:p14="http://schemas.microsoft.com/office/powerpoint/2010/main" val="90130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0458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0045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Adjacency List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0459" y="977461"/>
            <a:ext cx="185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Ideone Link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2906" y="977461"/>
            <a:ext cx="340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30059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222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Graphs</vt:lpstr>
      <vt:lpstr>Graphs</vt:lpstr>
      <vt:lpstr>Edges</vt:lpstr>
      <vt:lpstr>Directed</vt:lpstr>
      <vt:lpstr>Implementation In C++</vt:lpstr>
      <vt:lpstr>PowerPoint Presentation</vt:lpstr>
      <vt:lpstr>Adjacency List Structure</vt:lpstr>
      <vt:lpstr>Adjacency List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Ethan Rivers</dc:creator>
  <cp:lastModifiedBy>Ethan Rivers</cp:lastModifiedBy>
  <cp:revision>84</cp:revision>
  <dcterms:created xsi:type="dcterms:W3CDTF">2017-03-14T04:25:02Z</dcterms:created>
  <dcterms:modified xsi:type="dcterms:W3CDTF">2017-03-21T21:16:38Z</dcterms:modified>
</cp:coreProperties>
</file>