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2"/>
  </p:normalViewPr>
  <p:slideViewPr>
    <p:cSldViewPr snapToGrid="0">
      <p:cViewPr varScale="1">
        <p:scale>
          <a:sx n="145" d="100"/>
          <a:sy n="145" d="100"/>
        </p:scale>
        <p:origin x="68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(Gerhard) Our project is based on the impact that health expenditure and food security have on a country’s life expectancy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8df356bc4e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8df356bc4e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(Gerhard) Last year we saw the largest year over year increase in CPI since the 1980’s. Our research question concerns how such high inflation affect americans on a day to day basis.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8df356bc4e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8df356bc4e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(Jeff)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91f0c5dce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91f0c5dce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(Ethan) Our multiple linear regression equation is as follows: Life expectancy in years is equal to 0.003 + 0.085 times the health expenditure per capita + 0.784 times the GFSI + an error term. We can see that health expenditure has an r squared of 0.52 when compared to life expectancy and GFSI has an r squared of 0.75 compared to life expectancy. These explanatory variables combined have an r squared of 0.87, displaying a very strong linear relationship.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1f0c5dce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1f0c5dce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(Ethan)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f9bbc2d32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f9bbc2d32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(Jeff) As we can see there is strong statistical evidence that Food Security (GFSI) in a given country affects Life Expectancy. Generally speaking, the average person in a country with superb food security will have a longer lifespan</a:t>
            </a:r>
            <a:endParaRPr sz="18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c4c72674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ec4c72674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c4c7267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ec4c7267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97525" y="4033200"/>
            <a:ext cx="1023624" cy="102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8" y="7930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The Impact of Health Expenditure and Food Security on Life Expectancy</a:t>
            </a:r>
            <a:endParaRPr sz="3300"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210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61A33"/>
                </a:solidFill>
              </a:rPr>
              <a:t>ECO 4421 Results:</a:t>
            </a:r>
            <a:endParaRPr>
              <a:solidFill>
                <a:srgbClr val="761A33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750" y="3288625"/>
            <a:ext cx="1370499" cy="13704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1798950" y="2361750"/>
            <a:ext cx="55461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By Ethan Bohm, Gerhard Matamoros, Jeffrey Sims</a:t>
            </a:r>
            <a:endParaRPr b="1"/>
          </a:p>
        </p:txBody>
      </p:sp>
      <p:sp>
        <p:nvSpPr>
          <p:cNvPr id="59" name="Google Shape;59;p13"/>
          <p:cNvSpPr txBox="1"/>
          <p:nvPr/>
        </p:nvSpPr>
        <p:spPr>
          <a:xfrm>
            <a:off x="3987600" y="2773025"/>
            <a:ext cx="11688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10/23/2023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761A33"/>
                </a:solidFill>
              </a:rPr>
              <a:t>Introduction</a:t>
            </a:r>
            <a:endParaRPr b="1">
              <a:solidFill>
                <a:srgbClr val="761A33"/>
              </a:solidFill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The United States ranks 13th place out of 113 countries in overall food safety and security (Using GFSI)</a:t>
            </a:r>
            <a:endParaRPr sz="2800">
              <a:solidFill>
                <a:schemeClr val="dk1"/>
              </a:solidFill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How does a country’s food safety and health spending impact their average life expectancy?</a:t>
            </a:r>
            <a:endParaRPr sz="2300">
              <a:solidFill>
                <a:schemeClr val="dk1"/>
              </a:solidFill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Could people live longer in countries with better food and health policies?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761A33"/>
                </a:solidFill>
              </a:rPr>
              <a:t>Data and Variables</a:t>
            </a:r>
            <a:endParaRPr b="1">
              <a:solidFill>
                <a:srgbClr val="761A33"/>
              </a:solidFill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Datasets: GFSI.csv (Global Food Security Index per country), health_expenditure.csv (Healthcare goods and services consumed per household))</a:t>
            </a:r>
            <a:endParaRPr sz="2300">
              <a:solidFill>
                <a:schemeClr val="dk1"/>
              </a:solidFill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Explanatory variables: health expenditure per capita, GFSI</a:t>
            </a:r>
            <a:endParaRPr sz="2300">
              <a:solidFill>
                <a:schemeClr val="dk1"/>
              </a:solidFill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Dependent variable: average life expectancy</a:t>
            </a:r>
            <a:endParaRPr sz="2300">
              <a:solidFill>
                <a:schemeClr val="dk1"/>
              </a:solidFill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Data Origins: Economist Impact, UN Department of Economic and Social Affairs (Population Division)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761A33"/>
                </a:solidFill>
              </a:rPr>
              <a:t>Regression Results</a:t>
            </a:r>
            <a:endParaRPr b="1">
              <a:solidFill>
                <a:srgbClr val="761A33"/>
              </a:solidFill>
            </a:endParaRPr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9555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100">
              <a:solidFill>
                <a:schemeClr val="dk1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109950" y="903425"/>
            <a:ext cx="8924100" cy="8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 i="1">
                <a:solidFill>
                  <a:srgbClr val="434343"/>
                </a:solidFill>
              </a:rPr>
              <a:t>Life Expectancy = 0.003</a:t>
            </a:r>
            <a:r>
              <a:rPr lang="en" sz="1600" i="1">
                <a:solidFill>
                  <a:srgbClr val="434343"/>
                </a:solidFill>
              </a:rPr>
              <a:t> </a:t>
            </a:r>
            <a:r>
              <a:rPr lang="en" sz="2050" i="1">
                <a:solidFill>
                  <a:srgbClr val="434343"/>
                </a:solidFill>
              </a:rPr>
              <a:t>+ 0.085(Health Exp.) + 0.784(GFSI) + μ</a:t>
            </a:r>
            <a:endParaRPr sz="2500" i="1">
              <a:solidFill>
                <a:srgbClr val="434343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27750"/>
            <a:ext cx="3650526" cy="251559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1208588" y="3943350"/>
            <a:ext cx="26355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R² = 0.522</a:t>
            </a:r>
            <a:endParaRPr sz="1200">
              <a:solidFill>
                <a:schemeClr val="dk1"/>
              </a:solidFill>
              <a:highlight>
                <a:srgbClr val="343541"/>
              </a:highlight>
            </a:endParaRP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ECECF1"/>
              </a:solidFill>
              <a:highlight>
                <a:srgbClr val="34354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5079500" y="3943350"/>
            <a:ext cx="26355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R² = 0.759</a:t>
            </a:r>
            <a:endParaRPr sz="1200">
              <a:solidFill>
                <a:srgbClr val="ECECF1"/>
              </a:solidFill>
              <a:highlight>
                <a:srgbClr val="343541"/>
              </a:highlight>
            </a:endParaRP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ECECF1"/>
              </a:solidFill>
              <a:highlight>
                <a:srgbClr val="34354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3254250" y="4371975"/>
            <a:ext cx="26355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</a:rPr>
              <a:t>Combined R²</a:t>
            </a:r>
            <a:r>
              <a:rPr lang="en" sz="1500">
                <a:solidFill>
                  <a:schemeClr val="dk1"/>
                </a:solidFill>
              </a:rPr>
              <a:t> = 0.872</a:t>
            </a:r>
            <a:endParaRPr sz="1200">
              <a:solidFill>
                <a:schemeClr val="dk1"/>
              </a:solidFill>
              <a:highlight>
                <a:srgbClr val="343541"/>
              </a:highlight>
            </a:endParaRP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ECECF1"/>
              </a:solidFill>
              <a:highlight>
                <a:srgbClr val="34354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076" y="1437050"/>
            <a:ext cx="3650525" cy="251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194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b="1">
                <a:solidFill>
                  <a:srgbClr val="761A33"/>
                </a:solidFill>
              </a:rPr>
              <a:t>Regression Results</a:t>
            </a:r>
            <a:endParaRPr b="1">
              <a:solidFill>
                <a:srgbClr val="761A33"/>
              </a:solidFill>
            </a:endParaRPr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11700" y="3155125"/>
            <a:ext cx="8520600" cy="29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X1: health expenditure has a significant impact on a country’s life expectancy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X2: GFSI has a significant positive impact on a country’s life expectancy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468625" y="3314700"/>
            <a:ext cx="240000" cy="217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468625" y="4027150"/>
            <a:ext cx="240000" cy="217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8763" y="676875"/>
            <a:ext cx="4226474" cy="2523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 descr="Checkmark PNG, Checkmark Transparent Background - FreeIcons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625" y="4022057"/>
            <a:ext cx="240000" cy="227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 descr="Check mark icon . red cross flat simbol x. delete icon vector illustration.  eps 10 Stock Vector | Adobe Stock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625" y="3303300"/>
            <a:ext cx="240000" cy="2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b="1">
                <a:solidFill>
                  <a:srgbClr val="761A33"/>
                </a:solidFill>
              </a:rPr>
              <a:t>Discussion</a:t>
            </a:r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Strong evidence that food security (GFSI) in a given country affects life expectancy</a:t>
            </a:r>
            <a:endParaRPr sz="2300">
              <a:solidFill>
                <a:schemeClr val="dk1"/>
              </a:solidFill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Little to no evidence that health spending in a given country impacts life expectancy</a:t>
            </a:r>
            <a:endParaRPr sz="2300">
              <a:solidFill>
                <a:schemeClr val="dk1"/>
              </a:solidFill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People living in countries with higher GFSI will live longer (on average)</a:t>
            </a:r>
            <a:endParaRPr sz="2300">
              <a:solidFill>
                <a:schemeClr val="dk1"/>
              </a:solidFill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Countries should prioritize food safety as it plays a key role in life expectancy</a:t>
            </a:r>
            <a:endParaRPr sz="23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b="1">
                <a:solidFill>
                  <a:srgbClr val="761A33"/>
                </a:solidFill>
              </a:rPr>
              <a:t>Limitations</a:t>
            </a:r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Only used data on 108 out of 195 countries in the world</a:t>
            </a:r>
            <a:endParaRPr sz="2300">
              <a:solidFill>
                <a:schemeClr val="dk1"/>
              </a:solidFill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Use data from 2019, instead of 2023</a:t>
            </a:r>
            <a:endParaRPr sz="2300">
              <a:solidFill>
                <a:schemeClr val="dk1"/>
              </a:solidFill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Total R² of 0.872, indicating other variables not included affect life expectancy</a:t>
            </a:r>
            <a:endParaRPr sz="2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1473725"/>
            <a:ext cx="8520600" cy="30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 b="1">
                <a:solidFill>
                  <a:srgbClr val="761A33"/>
                </a:solidFill>
              </a:rPr>
              <a:t>Q&amp;A</a:t>
            </a:r>
            <a:endParaRPr sz="9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482</Words>
  <Application>Microsoft Macintosh PowerPoint</Application>
  <PresentationFormat>On-screen Show (16:9)</PresentationFormat>
  <Paragraphs>38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Times New Roman</vt:lpstr>
      <vt:lpstr>Simple Light</vt:lpstr>
      <vt:lpstr>The Impact of Health Expenditure and Food Security on Life Expectancy</vt:lpstr>
      <vt:lpstr>Introduction</vt:lpstr>
      <vt:lpstr>Data and Variables</vt:lpstr>
      <vt:lpstr>Regression Results</vt:lpstr>
      <vt:lpstr>Regression Results</vt:lpstr>
      <vt:lpstr>Discussion</vt:lpstr>
      <vt:lpstr>Limitations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Impact of Health Expenditure and Food Security on Life Expectancy</dc:title>
  <cp:lastModifiedBy>Ethan Bohm</cp:lastModifiedBy>
  <cp:revision>1</cp:revision>
  <dcterms:modified xsi:type="dcterms:W3CDTF">2023-12-06T19:54:34Z</dcterms:modified>
</cp:coreProperties>
</file>