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9" r:id="rId6"/>
    <p:sldId id="268" r:id="rId7"/>
    <p:sldId id="267" r:id="rId8"/>
    <p:sldId id="266" r:id="rId9"/>
    <p:sldId id="270" r:id="rId10"/>
    <p:sldId id="261" r:id="rId11"/>
    <p:sldId id="271" r:id="rId12"/>
    <p:sldId id="257" r:id="rId13"/>
    <p:sldId id="258" r:id="rId14"/>
    <p:sldId id="259" r:id="rId15"/>
    <p:sldId id="256" r:id="rId16"/>
    <p:sldId id="26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143DE-5E80-482B-9041-A6FF3C25A8C6}"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299321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143DE-5E80-482B-9041-A6FF3C25A8C6}"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134941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143DE-5E80-482B-9041-A6FF3C25A8C6}"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338952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143DE-5E80-482B-9041-A6FF3C25A8C6}"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237900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143DE-5E80-482B-9041-A6FF3C25A8C6}"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126148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143DE-5E80-482B-9041-A6FF3C25A8C6}" type="datetimeFigureOut">
              <a:rPr lang="en-US" smtClean="0"/>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303302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E143DE-5E80-482B-9041-A6FF3C25A8C6}" type="datetimeFigureOut">
              <a:rPr lang="en-US" smtClean="0"/>
              <a:t>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236543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143DE-5E80-482B-9041-A6FF3C25A8C6}" type="datetimeFigureOut">
              <a:rPr lang="en-US" smtClean="0"/>
              <a:t>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8555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143DE-5E80-482B-9041-A6FF3C25A8C6}" type="datetimeFigureOut">
              <a:rPr lang="en-US" smtClean="0"/>
              <a:t>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399556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143DE-5E80-482B-9041-A6FF3C25A8C6}" type="datetimeFigureOut">
              <a:rPr lang="en-US" smtClean="0"/>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83125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143DE-5E80-482B-9041-A6FF3C25A8C6}" type="datetimeFigureOut">
              <a:rPr lang="en-US" smtClean="0"/>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3A812-8E0F-4234-8FA8-F8C337F1C771}" type="slidenum">
              <a:rPr lang="en-US" smtClean="0"/>
              <a:t>‹#›</a:t>
            </a:fld>
            <a:endParaRPr lang="en-US"/>
          </a:p>
        </p:txBody>
      </p:sp>
    </p:spTree>
    <p:extLst>
      <p:ext uri="{BB962C8B-B14F-4D97-AF65-F5344CB8AC3E}">
        <p14:creationId xmlns:p14="http://schemas.microsoft.com/office/powerpoint/2010/main" val="293600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143DE-5E80-482B-9041-A6FF3C25A8C6}" type="datetimeFigureOut">
              <a:rPr lang="en-US" smtClean="0"/>
              <a:t>12/7/2012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3A812-8E0F-4234-8FA8-F8C337F1C771}" type="slidenum">
              <a:rPr lang="en-US" smtClean="0"/>
              <a:t>‹#›</a:t>
            </a:fld>
            <a:endParaRPr lang="en-US"/>
          </a:p>
        </p:txBody>
      </p:sp>
    </p:spTree>
    <p:extLst>
      <p:ext uri="{BB962C8B-B14F-4D97-AF65-F5344CB8AC3E}">
        <p14:creationId xmlns:p14="http://schemas.microsoft.com/office/powerpoint/2010/main" val="2171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Mastermind Solver</a:t>
            </a:r>
            <a:endParaRPr lang="en-US" dirty="0"/>
          </a:p>
        </p:txBody>
      </p:sp>
      <p:pic>
        <p:nvPicPr>
          <p:cNvPr id="2050" name="Picture 2" descr="C:\Users\Jacob\Desktop\Mastermi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65668"/>
            <a:ext cx="4519613" cy="479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Jacob\Desktop\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402" y="2363520"/>
            <a:ext cx="4335875" cy="169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6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First task: getting a solver algorithm</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1732" y="1194179"/>
            <a:ext cx="8295068" cy="5355312"/>
          </a:xfrm>
          <a:prstGeom prst="rect">
            <a:avLst/>
          </a:prstGeom>
          <a:noFill/>
        </p:spPr>
        <p:txBody>
          <a:bodyPr wrap="square" rtlCol="0">
            <a:spAutoFit/>
          </a:bodyPr>
          <a:lstStyle/>
          <a:p>
            <a:r>
              <a:rPr lang="en-US" b="1" dirty="0" smtClean="0"/>
              <a:t>Available algorithms</a:t>
            </a:r>
          </a:p>
          <a:p>
            <a:endParaRPr lang="en-US" dirty="0" smtClean="0"/>
          </a:p>
          <a:p>
            <a:pPr marL="285750" indent="-285750">
              <a:buFont typeface="Arial" pitchFamily="34" charset="0"/>
              <a:buChar char="•"/>
            </a:pPr>
            <a:r>
              <a:rPr lang="en-US" dirty="0" smtClean="0"/>
              <a:t>5-guess algorithm</a:t>
            </a:r>
          </a:p>
          <a:p>
            <a:pPr marL="742950" lvl="1" indent="-285750">
              <a:buFont typeface="Arial" pitchFamily="34" charset="0"/>
              <a:buChar char="•"/>
            </a:pPr>
            <a:r>
              <a:rPr lang="en-US" dirty="0" smtClean="0"/>
              <a:t>Could always get the code in 5 guesses or less</a:t>
            </a:r>
          </a:p>
          <a:p>
            <a:pPr marL="742950" lvl="1" indent="-285750">
              <a:buFont typeface="Arial" pitchFamily="34" charset="0"/>
              <a:buChar char="•"/>
            </a:pPr>
            <a:r>
              <a:rPr lang="en-US" dirty="0" smtClean="0"/>
              <a:t>However, required keeping track of all </a:t>
            </a:r>
            <a:r>
              <a:rPr lang="en-US" dirty="0" smtClean="0">
                <a:solidFill>
                  <a:srgbClr val="FF0000"/>
                </a:solidFill>
              </a:rPr>
              <a:t>1296</a:t>
            </a:r>
            <a:r>
              <a:rPr lang="en-US" dirty="0" smtClean="0"/>
              <a:t> possible solution codes</a:t>
            </a:r>
          </a:p>
          <a:p>
            <a:pPr marL="742950" lvl="1" indent="-285750">
              <a:buFont typeface="Arial" pitchFamily="34" charset="0"/>
              <a:buChar char="•"/>
            </a:pPr>
            <a:r>
              <a:rPr lang="en-US" dirty="0" smtClean="0"/>
              <a:t>Thus, it was going to take quite a large number of hardware components to implement</a:t>
            </a:r>
          </a:p>
          <a:p>
            <a:pPr marL="285750" indent="-285750">
              <a:buFont typeface="Arial" pitchFamily="34" charset="0"/>
              <a:buChar char="•"/>
            </a:pPr>
            <a:r>
              <a:rPr lang="en-US" dirty="0" smtClean="0"/>
              <a:t>Other similarly hardware-intensive algorithms (some even faster)</a:t>
            </a:r>
          </a:p>
          <a:p>
            <a:endParaRPr lang="en-US" dirty="0"/>
          </a:p>
          <a:p>
            <a:endParaRPr lang="en-US" dirty="0" smtClean="0"/>
          </a:p>
          <a:p>
            <a:r>
              <a:rPr lang="en-US" b="1" dirty="0"/>
              <a:t>Our decision</a:t>
            </a:r>
          </a:p>
          <a:p>
            <a:endParaRPr lang="en-US" dirty="0"/>
          </a:p>
          <a:p>
            <a:r>
              <a:rPr lang="en-US" dirty="0"/>
              <a:t>We wanted to accomplish something original</a:t>
            </a:r>
          </a:p>
          <a:p>
            <a:r>
              <a:rPr lang="en-US" dirty="0">
                <a:sym typeface="Wingdings" pitchFamily="2" charset="2"/>
              </a:rPr>
              <a:t>	  Come up with our own algorithm</a:t>
            </a:r>
          </a:p>
          <a:p>
            <a:r>
              <a:rPr lang="en-US" dirty="0">
                <a:sym typeface="Wingdings" pitchFamily="2" charset="2"/>
              </a:rPr>
              <a:t>	  Instead of having the usual goal of solving the code as fast as possible, 	have the </a:t>
            </a:r>
            <a:r>
              <a:rPr lang="en-US" i="1" dirty="0">
                <a:sym typeface="Wingdings" pitchFamily="2" charset="2"/>
              </a:rPr>
              <a:t>new goal of reducing hardware </a:t>
            </a:r>
            <a:r>
              <a:rPr lang="en-US" i="1" dirty="0" smtClean="0">
                <a:sym typeface="Wingdings" pitchFamily="2" charset="2"/>
              </a:rPr>
              <a:t>usage</a:t>
            </a:r>
            <a:endParaRPr lang="en-US" dirty="0" smtClean="0">
              <a:sym typeface="Wingdings" pitchFamily="2" charset="2"/>
            </a:endParaRPr>
          </a:p>
          <a:p>
            <a:r>
              <a:rPr lang="en-US" i="1" dirty="0">
                <a:sym typeface="Wingdings" pitchFamily="2" charset="2"/>
              </a:rPr>
              <a:t>	</a:t>
            </a:r>
            <a:r>
              <a:rPr lang="en-US" i="1" dirty="0" smtClean="0">
                <a:sym typeface="Wingdings" pitchFamily="2" charset="2"/>
              </a:rPr>
              <a:t>	-- </a:t>
            </a:r>
            <a:r>
              <a:rPr lang="en-US" dirty="0" smtClean="0">
                <a:sym typeface="Wingdings" pitchFamily="2" charset="2"/>
              </a:rPr>
              <a:t>If that means taking more guesses, that is OK, as long as the 		algorithm solves the code within 10 guesses</a:t>
            </a:r>
            <a:endParaRPr lang="en-US" i="1" dirty="0"/>
          </a:p>
          <a:p>
            <a:endParaRPr lang="en-US" dirty="0" smtClean="0"/>
          </a:p>
        </p:txBody>
      </p:sp>
    </p:spTree>
    <p:extLst>
      <p:ext uri="{BB962C8B-B14F-4D97-AF65-F5344CB8AC3E}">
        <p14:creationId xmlns:p14="http://schemas.microsoft.com/office/powerpoint/2010/main" val="2481683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Our algorithm</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1732" y="1143000"/>
            <a:ext cx="8295068" cy="5078313"/>
          </a:xfrm>
          <a:prstGeom prst="rect">
            <a:avLst/>
          </a:prstGeom>
          <a:noFill/>
        </p:spPr>
        <p:txBody>
          <a:bodyPr wrap="square" rtlCol="0">
            <a:spAutoFit/>
          </a:bodyPr>
          <a:lstStyle/>
          <a:p>
            <a:r>
              <a:rPr lang="en-US" b="1" dirty="0" smtClean="0"/>
              <a:t>The steps</a:t>
            </a:r>
          </a:p>
          <a:p>
            <a:endParaRPr lang="en-US" dirty="0" smtClean="0"/>
          </a:p>
          <a:p>
            <a:pPr marL="342900" indent="-342900">
              <a:buFont typeface="+mj-lt"/>
              <a:buAutoNum type="arabicPeriod"/>
            </a:pPr>
            <a:r>
              <a:rPr lang="en-US" dirty="0" smtClean="0"/>
              <a:t>Guess 0000 </a:t>
            </a:r>
            <a:r>
              <a:rPr lang="en-US" dirty="0" smtClean="0">
                <a:sym typeface="Wingdings" pitchFamily="2" charset="2"/>
              </a:rPr>
              <a:t> gets the number of 0s in the code</a:t>
            </a:r>
          </a:p>
          <a:p>
            <a:pPr marL="342900" indent="-342900">
              <a:buFont typeface="+mj-lt"/>
              <a:buAutoNum type="arabicPeriod"/>
            </a:pPr>
            <a:r>
              <a:rPr lang="en-US" dirty="0" smtClean="0">
                <a:sym typeface="Wingdings" pitchFamily="2" charset="2"/>
              </a:rPr>
              <a:t>Guess 1111  gets the number of 1s in the code</a:t>
            </a:r>
          </a:p>
          <a:p>
            <a:pPr marL="342900" indent="-342900">
              <a:buFont typeface="+mj-lt"/>
              <a:buAutoNum type="arabicPeriod"/>
            </a:pPr>
            <a:r>
              <a:rPr lang="en-US" dirty="0" smtClean="0">
                <a:sym typeface="Wingdings" pitchFamily="2" charset="2"/>
              </a:rPr>
              <a:t>Guess 2222  gets the number of 2s in the code</a:t>
            </a:r>
          </a:p>
          <a:p>
            <a:pPr marL="342900" indent="-342900">
              <a:buFont typeface="+mj-lt"/>
              <a:buAutoNum type="arabicPeriod"/>
            </a:pPr>
            <a:r>
              <a:rPr lang="en-US" dirty="0" smtClean="0">
                <a:sym typeface="Wingdings" pitchFamily="2" charset="2"/>
              </a:rPr>
              <a:t>Guess 3333  gets the number of 3s in the code</a:t>
            </a:r>
          </a:p>
          <a:p>
            <a:pPr marL="342900" indent="-342900">
              <a:buFont typeface="+mj-lt"/>
              <a:buAutoNum type="arabicPeriod"/>
            </a:pPr>
            <a:r>
              <a:rPr lang="en-US" dirty="0" smtClean="0">
                <a:sym typeface="Wingdings" pitchFamily="2" charset="2"/>
              </a:rPr>
              <a:t>Guess 4444  gets the number of 4s and 5s in the code</a:t>
            </a:r>
          </a:p>
          <a:p>
            <a:endParaRPr lang="en-US" dirty="0">
              <a:sym typeface="Wingdings" pitchFamily="2" charset="2"/>
            </a:endParaRPr>
          </a:p>
          <a:p>
            <a:r>
              <a:rPr lang="en-US" dirty="0" smtClean="0"/>
              <a:t>Now the program knows what numbers make up the code, but not their ordering yet</a:t>
            </a:r>
          </a:p>
          <a:p>
            <a:endParaRPr lang="en-US" dirty="0" smtClean="0"/>
          </a:p>
          <a:p>
            <a:pPr marL="342900" indent="-342900">
              <a:buAutoNum type="arabicPeriod" startAt="6"/>
            </a:pPr>
            <a:r>
              <a:rPr lang="en-US" dirty="0" smtClean="0"/>
              <a:t>Guess the correct numbers, </a:t>
            </a:r>
            <a:r>
              <a:rPr lang="en-US" dirty="0" smtClean="0"/>
              <a:t>from greatest </a:t>
            </a:r>
            <a:r>
              <a:rPr lang="en-US" smtClean="0"/>
              <a:t>to lowest</a:t>
            </a:r>
            <a:endParaRPr lang="en-US" dirty="0" smtClean="0"/>
          </a:p>
          <a:p>
            <a:endParaRPr lang="en-US" dirty="0"/>
          </a:p>
          <a:p>
            <a:r>
              <a:rPr lang="en-US" dirty="0" smtClean="0"/>
              <a:t>Using the locational information obtained in guess 6 and in subsequent guesses, our algorithm can reach the correctly ordered code within the remaining 4 guesses</a:t>
            </a:r>
          </a:p>
          <a:p>
            <a:endParaRPr lang="en-US" dirty="0"/>
          </a:p>
          <a:p>
            <a:r>
              <a:rPr lang="en-US" b="1" dirty="0" smtClean="0"/>
              <a:t>Question:</a:t>
            </a:r>
            <a:r>
              <a:rPr lang="en-US" dirty="0" smtClean="0"/>
              <a:t> Is this the fastest way to solve the code? Definitely not – but that’s not our goal. As long as the algorithm gets the code within 10 guesses, we want it to be as lazy as possible, so that it uses the least hardware possible.</a:t>
            </a:r>
            <a:endParaRPr lang="en-US" dirty="0"/>
          </a:p>
        </p:txBody>
      </p:sp>
    </p:spTree>
    <p:extLst>
      <p:ext uri="{BB962C8B-B14F-4D97-AF65-F5344CB8AC3E}">
        <p14:creationId xmlns:p14="http://schemas.microsoft.com/office/powerpoint/2010/main" val="2667712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The re-ordering part of the algorithm</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041163703"/>
              </p:ext>
            </p:extLst>
          </p:nvPr>
        </p:nvGraphicFramePr>
        <p:xfrm>
          <a:off x="682580" y="1066800"/>
          <a:ext cx="8001000" cy="4079240"/>
        </p:xfrm>
        <a:graphic>
          <a:graphicData uri="http://schemas.openxmlformats.org/drawingml/2006/table">
            <a:tbl>
              <a:tblPr firstRow="1" bandRow="1">
                <a:tableStyleId>{5C22544A-7EE6-4342-B048-85BDC9FD1C3A}</a:tableStyleId>
              </a:tblPr>
              <a:tblGrid>
                <a:gridCol w="889000"/>
                <a:gridCol w="889000"/>
                <a:gridCol w="889000"/>
                <a:gridCol w="889000"/>
                <a:gridCol w="889000"/>
                <a:gridCol w="889000"/>
                <a:gridCol w="889000"/>
                <a:gridCol w="889000"/>
                <a:gridCol w="889000"/>
              </a:tblGrid>
              <a:tr h="370840">
                <a:tc>
                  <a:txBody>
                    <a:bodyPr/>
                    <a:lstStyle/>
                    <a:p>
                      <a:pPr algn="ctr"/>
                      <a:r>
                        <a:rPr lang="en-US" dirty="0" smtClean="0"/>
                        <a:t>AAAB</a:t>
                      </a:r>
                      <a:endParaRPr lang="en-US" dirty="0"/>
                    </a:p>
                  </a:txBody>
                  <a:tcPr>
                    <a:lnR w="28575" cap="flat" cmpd="sng" algn="ctr">
                      <a:solidFill>
                        <a:schemeClr val="tx1"/>
                      </a:solidFill>
                      <a:prstDash val="solid"/>
                      <a:round/>
                      <a:headEnd type="none" w="med" len="med"/>
                      <a:tailEnd type="none" w="med" len="med"/>
                    </a:lnR>
                  </a:tcPr>
                </a:tc>
                <a:tc gridSpan="2">
                  <a:txBody>
                    <a:bodyPr/>
                    <a:lstStyle/>
                    <a:p>
                      <a:pPr algn="ctr"/>
                      <a:r>
                        <a:rPr lang="en-US" dirty="0" smtClean="0"/>
                        <a:t>AABB</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dirty="0"/>
                    </a:p>
                  </a:txBody>
                  <a:tcPr/>
                </a:tc>
                <a:tc gridSpan="3">
                  <a:txBody>
                    <a:bodyPr/>
                    <a:lstStyle/>
                    <a:p>
                      <a:pPr algn="ctr"/>
                      <a:r>
                        <a:rPr lang="en-US" dirty="0" smtClean="0"/>
                        <a:t>AABC</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dirty="0"/>
                    </a:p>
                  </a:txBody>
                  <a:tcPr/>
                </a:tc>
                <a:tc gridSpan="3">
                  <a:txBody>
                    <a:bodyPr/>
                    <a:lstStyle/>
                    <a:p>
                      <a:pPr algn="ctr"/>
                      <a:r>
                        <a:rPr lang="en-US" dirty="0" smtClean="0"/>
                        <a:t>ABCD</a:t>
                      </a:r>
                      <a:endParaRPr lang="en-US" dirty="0"/>
                    </a:p>
                  </a:txBody>
                  <a:tcP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dirty="0"/>
                    </a:p>
                  </a:txBody>
                  <a:tcPr/>
                </a:tc>
              </a:tr>
              <a:tr h="370840">
                <a:tc>
                  <a:txBody>
                    <a:bodyPr/>
                    <a:lstStyle/>
                    <a:p>
                      <a:pPr algn="ctr"/>
                      <a:r>
                        <a:rPr lang="en-US" dirty="0" smtClean="0"/>
                        <a:t>2</a:t>
                      </a:r>
                      <a:r>
                        <a:rPr lang="en-US" baseline="0" dirty="0" smtClean="0"/>
                        <a:t> </a:t>
                      </a:r>
                      <a:r>
                        <a:rPr lang="en-US" baseline="0" dirty="0" err="1" smtClean="0"/>
                        <a:t>s.m</a:t>
                      </a:r>
                      <a:r>
                        <a:rPr lang="en-US" baseline="0" dirty="0" smtClean="0"/>
                        <a:t>.</a:t>
                      </a:r>
                      <a:endParaRPr lang="en-US" dirty="0"/>
                    </a:p>
                  </a:txBody>
                  <a:tcPr>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0 </a:t>
                      </a:r>
                      <a:r>
                        <a:rPr lang="en-US" dirty="0" err="1" smtClean="0"/>
                        <a:t>s.m</a:t>
                      </a:r>
                      <a:r>
                        <a:rPr lang="en-US" dirty="0" smtClean="0"/>
                        <a:t>.</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2 </a:t>
                      </a:r>
                      <a:r>
                        <a:rPr lang="en-US" dirty="0" err="1" smtClean="0"/>
                        <a:t>s.m</a:t>
                      </a:r>
                      <a:r>
                        <a:rPr lang="en-US" dirty="0" smtClean="0"/>
                        <a:t>.</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0 </a:t>
                      </a:r>
                      <a:r>
                        <a:rPr lang="en-US" dirty="0" err="1" smtClean="0"/>
                        <a:t>s.m</a:t>
                      </a:r>
                      <a:r>
                        <a:rPr lang="en-US" dirty="0" smtClean="0"/>
                        <a:t>.</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1 </a:t>
                      </a:r>
                      <a:r>
                        <a:rPr lang="en-US" dirty="0" err="1" smtClean="0"/>
                        <a:t>s.m</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2 </a:t>
                      </a:r>
                      <a:r>
                        <a:rPr lang="en-US" dirty="0" err="1" smtClean="0"/>
                        <a:t>s.m</a:t>
                      </a:r>
                      <a:r>
                        <a:rPr lang="en-US" dirty="0" smtClean="0"/>
                        <a:t>.</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0 </a:t>
                      </a:r>
                      <a:r>
                        <a:rPr lang="en-US" dirty="0" err="1" smtClean="0"/>
                        <a:t>s.m</a:t>
                      </a:r>
                      <a:r>
                        <a:rPr lang="en-US" dirty="0" smtClean="0"/>
                        <a:t>.</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1 </a:t>
                      </a:r>
                      <a:r>
                        <a:rPr lang="en-US" dirty="0" err="1" smtClean="0"/>
                        <a:t>s.m</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2 </a:t>
                      </a:r>
                      <a:r>
                        <a:rPr lang="en-US" dirty="0" err="1" smtClean="0"/>
                        <a:t>s.m</a:t>
                      </a:r>
                      <a:r>
                        <a:rPr lang="en-US" dirty="0" smtClean="0"/>
                        <a:t>.</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pPr algn="ctr"/>
                      <a:r>
                        <a:rPr lang="en-US" dirty="0" smtClean="0"/>
                        <a:t>AABA</a:t>
                      </a:r>
                      <a:endParaRPr lang="en-US" dirty="0"/>
                    </a:p>
                  </a:txBody>
                  <a:tcP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BBAA</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ABAB</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BCAA</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ACAB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AACB</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BADC</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ADBC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ABDC</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70840">
                <a:tc>
                  <a:txBody>
                    <a:bodyPr/>
                    <a:lstStyle/>
                    <a:p>
                      <a:pPr algn="ctr"/>
                      <a:r>
                        <a:rPr lang="en-US" dirty="0" smtClean="0"/>
                        <a:t>ABAA</a:t>
                      </a:r>
                      <a:endParaRPr lang="en-US" dirty="0"/>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BABA</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CBAA</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ABCA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ACBA</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BCDA</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ACDB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ADCB</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t>BAAA</a:t>
                      </a:r>
                      <a:endParaRPr lang="en-US" dirty="0"/>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ABBA</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CAAB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ABAC</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BDAC</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DBAC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ACBD</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endParaRPr lang="en-US"/>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BAAB</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BACA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CABA</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CADB</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CBDA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DBCA</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endParaRPr lang="en-US"/>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BAAC</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CDAB</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DACB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CBAD</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endParaRPr lang="en-US" dirty="0"/>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CDBA</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BDCA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BACD</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endParaRPr lang="en-US" dirty="0"/>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DABC</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CABD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endParaRPr lang="en-US" dirty="0"/>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DCAB</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BCAD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endParaRPr lang="en-US"/>
                    </a:p>
                  </a:txBody>
                  <a:tcPr>
                    <a:lnR w="28575" cap="flat" cmpd="sng" algn="ctr">
                      <a:solidFill>
                        <a:schemeClr val="tx1"/>
                      </a:solidFill>
                      <a:prstDash val="solid"/>
                      <a:round/>
                      <a:headEnd type="none" w="med" len="med"/>
                      <a:tailEnd type="none" w="med" len="med"/>
                    </a:lnR>
                  </a:tcPr>
                </a:tc>
                <a:tc>
                  <a:txBody>
                    <a:bodyPr/>
                    <a:lstStyle/>
                    <a:p>
                      <a:pPr algn="ct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endParaRPr 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dirty="0" smtClean="0"/>
                        <a:t>DCBA</a:t>
                      </a:r>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tcPr>
                </a:tc>
              </a:tr>
            </a:tbl>
          </a:graphicData>
        </a:graphic>
      </p:graphicFrame>
      <p:sp>
        <p:nvSpPr>
          <p:cNvPr id="8" name="TextBox 7"/>
          <p:cNvSpPr txBox="1"/>
          <p:nvPr/>
        </p:nvSpPr>
        <p:spPr>
          <a:xfrm>
            <a:off x="388512" y="5334000"/>
            <a:ext cx="8295068" cy="1477328"/>
          </a:xfrm>
          <a:prstGeom prst="rect">
            <a:avLst/>
          </a:prstGeom>
          <a:noFill/>
        </p:spPr>
        <p:txBody>
          <a:bodyPr wrap="square" rtlCol="0">
            <a:spAutoFit/>
          </a:bodyPr>
          <a:lstStyle/>
          <a:p>
            <a:pPr marL="285750" indent="-285750">
              <a:buFont typeface="Arial" pitchFamily="34" charset="0"/>
              <a:buChar char="•"/>
            </a:pPr>
            <a:r>
              <a:rPr lang="en-US" dirty="0" smtClean="0"/>
              <a:t>When it’s possible to just iterate through possibilities to solve the code within 10 guesses, as in the 5 left-most cases, the algorithm does that, because the “dumb” method requires less hardware than checking conditions after each guess</a:t>
            </a:r>
          </a:p>
          <a:p>
            <a:pPr marL="285750" indent="-285750">
              <a:buFont typeface="Arial" pitchFamily="34" charset="0"/>
              <a:buChar char="•"/>
            </a:pPr>
            <a:r>
              <a:rPr lang="en-US" dirty="0" smtClean="0"/>
              <a:t>Effectively, the hardware only has to remember </a:t>
            </a:r>
            <a:r>
              <a:rPr lang="en-US" dirty="0" smtClean="0">
                <a:solidFill>
                  <a:srgbClr val="FF0000"/>
                </a:solidFill>
              </a:rPr>
              <a:t>51</a:t>
            </a:r>
            <a:r>
              <a:rPr lang="en-US" dirty="0" smtClean="0"/>
              <a:t> codes: these 45 (abstract) codes plus the 6 AAAA codes</a:t>
            </a:r>
            <a:endParaRPr lang="en-US" dirty="0"/>
          </a:p>
        </p:txBody>
      </p:sp>
    </p:spTree>
    <p:extLst>
      <p:ext uri="{BB962C8B-B14F-4D97-AF65-F5344CB8AC3E}">
        <p14:creationId xmlns:p14="http://schemas.microsoft.com/office/powerpoint/2010/main" val="468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Algorithm verification and implementation</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1732" y="1447800"/>
            <a:ext cx="8295068" cy="3970318"/>
          </a:xfrm>
          <a:prstGeom prst="rect">
            <a:avLst/>
          </a:prstGeom>
          <a:noFill/>
        </p:spPr>
        <p:txBody>
          <a:bodyPr wrap="square" rtlCol="0">
            <a:spAutoFit/>
          </a:bodyPr>
          <a:lstStyle/>
          <a:p>
            <a:r>
              <a:rPr lang="en-US" b="1" dirty="0" smtClean="0"/>
              <a:t>Verification</a:t>
            </a:r>
          </a:p>
          <a:p>
            <a:endParaRPr lang="en-US" dirty="0"/>
          </a:p>
          <a:p>
            <a:r>
              <a:rPr lang="en-US" dirty="0" smtClean="0"/>
              <a:t>We tested the algorithm by simulating all possible Mastermind games in a C++ program, and verifying that the number of guesses needed to reach the solution was always &lt;= 10.</a:t>
            </a:r>
          </a:p>
          <a:p>
            <a:endParaRPr lang="en-US" dirty="0"/>
          </a:p>
          <a:p>
            <a:r>
              <a:rPr lang="en-US" dirty="0" smtClean="0"/>
              <a:t>Doing this, we actually caught a problem with the algorithm – there was a particular format of Mastermind code that the algorithm wasn’t solving within 10 guesses.</a:t>
            </a:r>
          </a:p>
          <a:p>
            <a:endParaRPr lang="en-US" dirty="0" smtClean="0"/>
          </a:p>
          <a:p>
            <a:endParaRPr lang="en-US" dirty="0"/>
          </a:p>
          <a:p>
            <a:r>
              <a:rPr lang="en-US" b="1" dirty="0" smtClean="0"/>
              <a:t>Implementation difficulties</a:t>
            </a:r>
          </a:p>
          <a:p>
            <a:endParaRPr lang="en-US" dirty="0"/>
          </a:p>
          <a:p>
            <a:pPr marL="285750" indent="-285750">
              <a:buFont typeface="Arial" pitchFamily="34" charset="0"/>
              <a:buChar char="•"/>
            </a:pPr>
            <a:r>
              <a:rPr lang="en-US" dirty="0" smtClean="0"/>
              <a:t>Apparently, Verilog does not support nested loops</a:t>
            </a:r>
          </a:p>
          <a:p>
            <a:pPr marL="285750" indent="-285750">
              <a:buFont typeface="Arial" pitchFamily="34" charset="0"/>
              <a:buChar char="•"/>
            </a:pPr>
            <a:r>
              <a:rPr lang="en-US" dirty="0" smtClean="0"/>
              <a:t>Fitting algorithm to a state machine was awkward (illustrated next slide)</a:t>
            </a:r>
          </a:p>
        </p:txBody>
      </p:sp>
    </p:spTree>
    <p:extLst>
      <p:ext uri="{BB962C8B-B14F-4D97-AF65-F5344CB8AC3E}">
        <p14:creationId xmlns:p14="http://schemas.microsoft.com/office/powerpoint/2010/main" val="1280898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Implementing the algorithm in a state machine</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952500" y="1596147"/>
            <a:ext cx="1752600" cy="137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2051114"/>
            <a:ext cx="1219200" cy="461665"/>
          </a:xfrm>
          <a:prstGeom prst="rect">
            <a:avLst/>
          </a:prstGeom>
          <a:noFill/>
        </p:spPr>
        <p:txBody>
          <a:bodyPr wrap="square" rtlCol="0">
            <a:spAutoFit/>
          </a:bodyPr>
          <a:lstStyle/>
          <a:p>
            <a:pPr algn="ctr"/>
            <a:r>
              <a:rPr lang="en-US" sz="2400" dirty="0" smtClean="0"/>
              <a:t>Initial</a:t>
            </a:r>
            <a:endParaRPr lang="en-US" sz="2400" dirty="0"/>
          </a:p>
        </p:txBody>
      </p:sp>
      <p:sp>
        <p:nvSpPr>
          <p:cNvPr id="8" name="TextBox 7"/>
          <p:cNvSpPr txBox="1"/>
          <p:nvPr/>
        </p:nvSpPr>
        <p:spPr>
          <a:xfrm>
            <a:off x="4838700" y="1707763"/>
            <a:ext cx="2286000" cy="1200329"/>
          </a:xfrm>
          <a:prstGeom prst="rect">
            <a:avLst/>
          </a:prstGeom>
          <a:noFill/>
        </p:spPr>
        <p:txBody>
          <a:bodyPr wrap="square" rtlCol="0">
            <a:spAutoFit/>
          </a:bodyPr>
          <a:lstStyle/>
          <a:p>
            <a:pPr algn="ctr"/>
            <a:r>
              <a:rPr lang="en-US" sz="2400" dirty="0" smtClean="0"/>
              <a:t>Guess and wait </a:t>
            </a:r>
            <a:r>
              <a:rPr lang="en-US" sz="2400" dirty="0" smtClean="0"/>
              <a:t>for user response</a:t>
            </a:r>
            <a:endParaRPr lang="en-US" sz="2400" dirty="0"/>
          </a:p>
        </p:txBody>
      </p:sp>
      <p:sp>
        <p:nvSpPr>
          <p:cNvPr id="9" name="Oval 8"/>
          <p:cNvSpPr/>
          <p:nvPr/>
        </p:nvSpPr>
        <p:spPr>
          <a:xfrm>
            <a:off x="4953000" y="1374704"/>
            <a:ext cx="2057400" cy="16692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52859" y="3775434"/>
            <a:ext cx="1981200" cy="137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38900" y="3749676"/>
            <a:ext cx="1752600" cy="137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00459" y="4019978"/>
            <a:ext cx="2286000" cy="830997"/>
          </a:xfrm>
          <a:prstGeom prst="rect">
            <a:avLst/>
          </a:prstGeom>
          <a:noFill/>
        </p:spPr>
        <p:txBody>
          <a:bodyPr wrap="square" rtlCol="0">
            <a:spAutoFit/>
          </a:bodyPr>
          <a:lstStyle/>
          <a:p>
            <a:pPr algn="ctr"/>
            <a:r>
              <a:rPr lang="en-US" sz="2400" dirty="0" smtClean="0"/>
              <a:t>Check for problems</a:t>
            </a:r>
            <a:endParaRPr lang="en-US" sz="2400" dirty="0"/>
          </a:p>
        </p:txBody>
      </p:sp>
      <p:sp>
        <p:nvSpPr>
          <p:cNvPr id="13" name="TextBox 12"/>
          <p:cNvSpPr txBox="1"/>
          <p:nvPr/>
        </p:nvSpPr>
        <p:spPr>
          <a:xfrm>
            <a:off x="6172200" y="4204643"/>
            <a:ext cx="2286000" cy="461665"/>
          </a:xfrm>
          <a:prstGeom prst="rect">
            <a:avLst/>
          </a:prstGeom>
          <a:noFill/>
        </p:spPr>
        <p:txBody>
          <a:bodyPr wrap="square" rtlCol="0">
            <a:spAutoFit/>
          </a:bodyPr>
          <a:lstStyle/>
          <a:p>
            <a:pPr algn="ctr"/>
            <a:r>
              <a:rPr lang="en-US" sz="2400" dirty="0" smtClean="0"/>
              <a:t>Algorithm</a:t>
            </a:r>
            <a:endParaRPr lang="en-US" sz="2400" dirty="0"/>
          </a:p>
        </p:txBody>
      </p:sp>
      <p:cxnSp>
        <p:nvCxnSpPr>
          <p:cNvPr id="14" name="Straight Arrow Connector 13"/>
          <p:cNvCxnSpPr/>
          <p:nvPr/>
        </p:nvCxnSpPr>
        <p:spPr>
          <a:xfrm>
            <a:off x="3086100" y="2281945"/>
            <a:ext cx="1447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29100" y="2815347"/>
            <a:ext cx="7239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33900" y="3043945"/>
            <a:ext cx="633022" cy="7057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324100" y="3043945"/>
            <a:ext cx="591892" cy="7314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53000" y="4435475"/>
            <a:ext cx="1219200" cy="53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6667500" y="3043945"/>
            <a:ext cx="342900" cy="5334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Freeform 32"/>
          <p:cNvSpPr/>
          <p:nvPr/>
        </p:nvSpPr>
        <p:spPr>
          <a:xfrm>
            <a:off x="726168" y="1527459"/>
            <a:ext cx="360759" cy="360609"/>
          </a:xfrm>
          <a:custGeom>
            <a:avLst/>
            <a:gdLst>
              <a:gd name="connsiteX0" fmla="*/ 154697 w 360759"/>
              <a:gd name="connsiteY0" fmla="*/ 360609 h 360609"/>
              <a:gd name="connsiteX1" fmla="*/ 64544 w 360759"/>
              <a:gd name="connsiteY1" fmla="*/ 244699 h 360609"/>
              <a:gd name="connsiteX2" fmla="*/ 13029 w 360759"/>
              <a:gd name="connsiteY2" fmla="*/ 167426 h 360609"/>
              <a:gd name="connsiteX3" fmla="*/ 150 w 360759"/>
              <a:gd name="connsiteY3" fmla="*/ 128789 h 360609"/>
              <a:gd name="connsiteX4" fmla="*/ 51666 w 360759"/>
              <a:gd name="connsiteY4" fmla="*/ 12879 h 360609"/>
              <a:gd name="connsiteX5" fmla="*/ 90302 w 360759"/>
              <a:gd name="connsiteY5" fmla="*/ 0 h 360609"/>
              <a:gd name="connsiteX6" fmla="*/ 257728 w 360759"/>
              <a:gd name="connsiteY6" fmla="*/ 38637 h 360609"/>
              <a:gd name="connsiteX7" fmla="*/ 296364 w 360759"/>
              <a:gd name="connsiteY7" fmla="*/ 64395 h 360609"/>
              <a:gd name="connsiteX8" fmla="*/ 360759 w 360759"/>
              <a:gd name="connsiteY8" fmla="*/ 141668 h 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759" h="360609">
                <a:moveTo>
                  <a:pt x="154697" y="360609"/>
                </a:moveTo>
                <a:cubicBezTo>
                  <a:pt x="44660" y="272579"/>
                  <a:pt x="123715" y="353178"/>
                  <a:pt x="64544" y="244699"/>
                </a:cubicBezTo>
                <a:cubicBezTo>
                  <a:pt x="49720" y="217522"/>
                  <a:pt x="13029" y="167426"/>
                  <a:pt x="13029" y="167426"/>
                </a:cubicBezTo>
                <a:cubicBezTo>
                  <a:pt x="8736" y="154547"/>
                  <a:pt x="-1349" y="142282"/>
                  <a:pt x="150" y="128789"/>
                </a:cubicBezTo>
                <a:cubicBezTo>
                  <a:pt x="2262" y="109784"/>
                  <a:pt x="27118" y="32517"/>
                  <a:pt x="51666" y="12879"/>
                </a:cubicBezTo>
                <a:cubicBezTo>
                  <a:pt x="62266" y="4398"/>
                  <a:pt x="77423" y="4293"/>
                  <a:pt x="90302" y="0"/>
                </a:cubicBezTo>
                <a:cubicBezTo>
                  <a:pt x="232403" y="28420"/>
                  <a:pt x="177558" y="11914"/>
                  <a:pt x="257728" y="38637"/>
                </a:cubicBezTo>
                <a:cubicBezTo>
                  <a:pt x="270607" y="47223"/>
                  <a:pt x="286171" y="52746"/>
                  <a:pt x="296364" y="64395"/>
                </a:cubicBezTo>
                <a:cubicBezTo>
                  <a:pt x="367103" y="145240"/>
                  <a:pt x="314587" y="141668"/>
                  <a:pt x="360759" y="141668"/>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945259" y="1588754"/>
            <a:ext cx="142063" cy="67494"/>
          </a:xfrm>
          <a:custGeom>
            <a:avLst/>
            <a:gdLst>
              <a:gd name="connsiteX0" fmla="*/ 128789 w 142063"/>
              <a:gd name="connsiteY0" fmla="*/ 67494 h 67494"/>
              <a:gd name="connsiteX1" fmla="*/ 141668 w 142063"/>
              <a:gd name="connsiteY1" fmla="*/ 3100 h 67494"/>
              <a:gd name="connsiteX2" fmla="*/ 128789 w 142063"/>
              <a:gd name="connsiteY2" fmla="*/ 54615 h 67494"/>
              <a:gd name="connsiteX3" fmla="*/ 25758 w 142063"/>
              <a:gd name="connsiteY3" fmla="*/ 41736 h 67494"/>
              <a:gd name="connsiteX4" fmla="*/ 0 w 142063"/>
              <a:gd name="connsiteY4" fmla="*/ 41736 h 6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63" h="67494">
                <a:moveTo>
                  <a:pt x="128789" y="67494"/>
                </a:moveTo>
                <a:cubicBezTo>
                  <a:pt x="133082" y="46029"/>
                  <a:pt x="141668" y="24990"/>
                  <a:pt x="141668" y="3100"/>
                </a:cubicBezTo>
                <a:cubicBezTo>
                  <a:pt x="141668" y="-14600"/>
                  <a:pt x="145581" y="49018"/>
                  <a:pt x="128789" y="54615"/>
                </a:cubicBezTo>
                <a:cubicBezTo>
                  <a:pt x="95954" y="65560"/>
                  <a:pt x="60197" y="45180"/>
                  <a:pt x="25758" y="41736"/>
                </a:cubicBezTo>
                <a:cubicBezTo>
                  <a:pt x="17215" y="40882"/>
                  <a:pt x="8586" y="41736"/>
                  <a:pt x="0" y="4173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4876800" y="1313408"/>
            <a:ext cx="360759" cy="360609"/>
          </a:xfrm>
          <a:custGeom>
            <a:avLst/>
            <a:gdLst>
              <a:gd name="connsiteX0" fmla="*/ 154697 w 360759"/>
              <a:gd name="connsiteY0" fmla="*/ 360609 h 360609"/>
              <a:gd name="connsiteX1" fmla="*/ 64544 w 360759"/>
              <a:gd name="connsiteY1" fmla="*/ 244699 h 360609"/>
              <a:gd name="connsiteX2" fmla="*/ 13029 w 360759"/>
              <a:gd name="connsiteY2" fmla="*/ 167426 h 360609"/>
              <a:gd name="connsiteX3" fmla="*/ 150 w 360759"/>
              <a:gd name="connsiteY3" fmla="*/ 128789 h 360609"/>
              <a:gd name="connsiteX4" fmla="*/ 51666 w 360759"/>
              <a:gd name="connsiteY4" fmla="*/ 12879 h 360609"/>
              <a:gd name="connsiteX5" fmla="*/ 90302 w 360759"/>
              <a:gd name="connsiteY5" fmla="*/ 0 h 360609"/>
              <a:gd name="connsiteX6" fmla="*/ 257728 w 360759"/>
              <a:gd name="connsiteY6" fmla="*/ 38637 h 360609"/>
              <a:gd name="connsiteX7" fmla="*/ 296364 w 360759"/>
              <a:gd name="connsiteY7" fmla="*/ 64395 h 360609"/>
              <a:gd name="connsiteX8" fmla="*/ 360759 w 360759"/>
              <a:gd name="connsiteY8" fmla="*/ 141668 h 3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759" h="360609">
                <a:moveTo>
                  <a:pt x="154697" y="360609"/>
                </a:moveTo>
                <a:cubicBezTo>
                  <a:pt x="44660" y="272579"/>
                  <a:pt x="123715" y="353178"/>
                  <a:pt x="64544" y="244699"/>
                </a:cubicBezTo>
                <a:cubicBezTo>
                  <a:pt x="49720" y="217522"/>
                  <a:pt x="13029" y="167426"/>
                  <a:pt x="13029" y="167426"/>
                </a:cubicBezTo>
                <a:cubicBezTo>
                  <a:pt x="8736" y="154547"/>
                  <a:pt x="-1349" y="142282"/>
                  <a:pt x="150" y="128789"/>
                </a:cubicBezTo>
                <a:cubicBezTo>
                  <a:pt x="2262" y="109784"/>
                  <a:pt x="27118" y="32517"/>
                  <a:pt x="51666" y="12879"/>
                </a:cubicBezTo>
                <a:cubicBezTo>
                  <a:pt x="62266" y="4398"/>
                  <a:pt x="77423" y="4293"/>
                  <a:pt x="90302" y="0"/>
                </a:cubicBezTo>
                <a:cubicBezTo>
                  <a:pt x="232403" y="28420"/>
                  <a:pt x="177558" y="11914"/>
                  <a:pt x="257728" y="38637"/>
                </a:cubicBezTo>
                <a:cubicBezTo>
                  <a:pt x="270607" y="47223"/>
                  <a:pt x="286171" y="52746"/>
                  <a:pt x="296364" y="64395"/>
                </a:cubicBezTo>
                <a:cubicBezTo>
                  <a:pt x="367103" y="145240"/>
                  <a:pt x="314587" y="141668"/>
                  <a:pt x="360759" y="141668"/>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5095891" y="1374703"/>
            <a:ext cx="142063" cy="67494"/>
          </a:xfrm>
          <a:custGeom>
            <a:avLst/>
            <a:gdLst>
              <a:gd name="connsiteX0" fmla="*/ 128789 w 142063"/>
              <a:gd name="connsiteY0" fmla="*/ 67494 h 67494"/>
              <a:gd name="connsiteX1" fmla="*/ 141668 w 142063"/>
              <a:gd name="connsiteY1" fmla="*/ 3100 h 67494"/>
              <a:gd name="connsiteX2" fmla="*/ 128789 w 142063"/>
              <a:gd name="connsiteY2" fmla="*/ 54615 h 67494"/>
              <a:gd name="connsiteX3" fmla="*/ 25758 w 142063"/>
              <a:gd name="connsiteY3" fmla="*/ 41736 h 67494"/>
              <a:gd name="connsiteX4" fmla="*/ 0 w 142063"/>
              <a:gd name="connsiteY4" fmla="*/ 41736 h 6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63" h="67494">
                <a:moveTo>
                  <a:pt x="128789" y="67494"/>
                </a:moveTo>
                <a:cubicBezTo>
                  <a:pt x="133082" y="46029"/>
                  <a:pt x="141668" y="24990"/>
                  <a:pt x="141668" y="3100"/>
                </a:cubicBezTo>
                <a:cubicBezTo>
                  <a:pt x="141668" y="-14600"/>
                  <a:pt x="145581" y="49018"/>
                  <a:pt x="128789" y="54615"/>
                </a:cubicBezTo>
                <a:cubicBezTo>
                  <a:pt x="95954" y="65560"/>
                  <a:pt x="60197" y="45180"/>
                  <a:pt x="25758" y="41736"/>
                </a:cubicBezTo>
                <a:cubicBezTo>
                  <a:pt x="17215" y="40882"/>
                  <a:pt x="8586" y="41736"/>
                  <a:pt x="0" y="4173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24466" y="5692461"/>
            <a:ext cx="8295068" cy="923330"/>
          </a:xfrm>
          <a:prstGeom prst="rect">
            <a:avLst/>
          </a:prstGeom>
          <a:noFill/>
        </p:spPr>
        <p:txBody>
          <a:bodyPr wrap="square" rtlCol="0">
            <a:spAutoFit/>
          </a:bodyPr>
          <a:lstStyle/>
          <a:p>
            <a:pPr marL="285750" indent="-285750">
              <a:buFont typeface="Arial" pitchFamily="34" charset="0"/>
              <a:buChar char="•"/>
            </a:pPr>
            <a:r>
              <a:rPr lang="en-US" dirty="0" smtClean="0"/>
              <a:t>We thought that putting the algorithm all in one state was the simplest design; however, this meant that a lot of logic was crammed into one state (this turned out to be a problem)</a:t>
            </a:r>
            <a:endParaRPr lang="en-US" dirty="0"/>
          </a:p>
        </p:txBody>
      </p:sp>
    </p:spTree>
    <p:extLst>
      <p:ext uri="{BB962C8B-B14F-4D97-AF65-F5344CB8AC3E}">
        <p14:creationId xmlns:p14="http://schemas.microsoft.com/office/powerpoint/2010/main" val="859919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Interacting with the game</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Jacob\Desktop\01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8" y="1219200"/>
            <a:ext cx="6530555" cy="25495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6400800" y="1676400"/>
            <a:ext cx="1143000"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43800" y="1353234"/>
            <a:ext cx="1600200" cy="646331"/>
          </a:xfrm>
          <a:prstGeom prst="rect">
            <a:avLst/>
          </a:prstGeom>
          <a:noFill/>
        </p:spPr>
        <p:txBody>
          <a:bodyPr wrap="square" rtlCol="0">
            <a:spAutoFit/>
          </a:bodyPr>
          <a:lstStyle/>
          <a:p>
            <a:r>
              <a:rPr lang="en-US" dirty="0" smtClean="0"/>
              <a:t>Computer’s current guess</a:t>
            </a:r>
            <a:endParaRPr lang="en-US" dirty="0"/>
          </a:p>
        </p:txBody>
      </p:sp>
      <p:sp>
        <p:nvSpPr>
          <p:cNvPr id="12" name="Rectangle 11"/>
          <p:cNvSpPr/>
          <p:nvPr/>
        </p:nvSpPr>
        <p:spPr>
          <a:xfrm>
            <a:off x="4267199" y="1282890"/>
            <a:ext cx="2072853" cy="71667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86400" y="2743200"/>
            <a:ext cx="457200" cy="457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86400" y="3264090"/>
            <a:ext cx="457200" cy="45720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flipV="1">
            <a:off x="6019800" y="3124200"/>
            <a:ext cx="1143000" cy="9906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715000" y="3803817"/>
            <a:ext cx="0" cy="803274"/>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73036" y="4147448"/>
            <a:ext cx="1600200" cy="369332"/>
          </a:xfrm>
          <a:prstGeom prst="rect">
            <a:avLst/>
          </a:prstGeom>
          <a:noFill/>
        </p:spPr>
        <p:txBody>
          <a:bodyPr wrap="square" rtlCol="0">
            <a:spAutoFit/>
          </a:bodyPr>
          <a:lstStyle/>
          <a:p>
            <a:r>
              <a:rPr lang="en-US" dirty="0" smtClean="0"/>
              <a:t>Reset</a:t>
            </a:r>
            <a:endParaRPr lang="en-US" dirty="0"/>
          </a:p>
        </p:txBody>
      </p:sp>
      <p:sp>
        <p:nvSpPr>
          <p:cNvPr id="23" name="TextBox 22"/>
          <p:cNvSpPr txBox="1"/>
          <p:nvPr/>
        </p:nvSpPr>
        <p:spPr>
          <a:xfrm>
            <a:off x="5303625" y="4660289"/>
            <a:ext cx="2468775" cy="646331"/>
          </a:xfrm>
          <a:prstGeom prst="rect">
            <a:avLst/>
          </a:prstGeom>
          <a:noFill/>
        </p:spPr>
        <p:txBody>
          <a:bodyPr wrap="square" rtlCol="0">
            <a:spAutoFit/>
          </a:bodyPr>
          <a:lstStyle/>
          <a:p>
            <a:r>
              <a:rPr lang="en-US" dirty="0" smtClean="0"/>
              <a:t>Respond</a:t>
            </a:r>
          </a:p>
          <a:p>
            <a:r>
              <a:rPr lang="en-US" dirty="0" smtClean="0"/>
              <a:t>(</a:t>
            </a:r>
            <a:r>
              <a:rPr lang="en-US" i="1" dirty="0" smtClean="0"/>
              <a:t>had to be </a:t>
            </a:r>
            <a:r>
              <a:rPr lang="en-US" i="1" dirty="0" err="1" smtClean="0"/>
              <a:t>debounced</a:t>
            </a:r>
            <a:r>
              <a:rPr lang="en-US" dirty="0" smtClean="0"/>
              <a:t>)</a:t>
            </a:r>
            <a:endParaRPr lang="en-US" dirty="0"/>
          </a:p>
        </p:txBody>
      </p:sp>
      <p:cxnSp>
        <p:nvCxnSpPr>
          <p:cNvPr id="24" name="Straight Arrow Connector 23"/>
          <p:cNvCxnSpPr/>
          <p:nvPr/>
        </p:nvCxnSpPr>
        <p:spPr>
          <a:xfrm>
            <a:off x="152400" y="2745144"/>
            <a:ext cx="685800"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38200" y="2590800"/>
            <a:ext cx="3886200" cy="3810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8200" y="2971800"/>
            <a:ext cx="1943100" cy="74949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81300" y="2984310"/>
            <a:ext cx="1943100" cy="73698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3751713" y="3803817"/>
            <a:ext cx="0" cy="803274"/>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778759" y="3803817"/>
            <a:ext cx="0" cy="803274"/>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8700" y="4673937"/>
            <a:ext cx="1562100" cy="646331"/>
          </a:xfrm>
          <a:prstGeom prst="rect">
            <a:avLst/>
          </a:prstGeom>
          <a:noFill/>
        </p:spPr>
        <p:txBody>
          <a:bodyPr wrap="square" rtlCol="0">
            <a:spAutoFit/>
          </a:bodyPr>
          <a:lstStyle/>
          <a:p>
            <a:pPr algn="ctr"/>
            <a:r>
              <a:rPr lang="en-US" dirty="0" smtClean="0"/>
              <a:t># of </a:t>
            </a:r>
            <a:r>
              <a:rPr lang="en-US" dirty="0" err="1" smtClean="0"/>
              <a:t>s.m</a:t>
            </a:r>
            <a:r>
              <a:rPr lang="en-US" dirty="0" smtClean="0"/>
              <a:t>.</a:t>
            </a:r>
          </a:p>
          <a:p>
            <a:r>
              <a:rPr lang="en-US" dirty="0" smtClean="0"/>
              <a:t>(non-encoded)</a:t>
            </a:r>
            <a:endParaRPr lang="en-US" dirty="0"/>
          </a:p>
        </p:txBody>
      </p:sp>
      <p:sp>
        <p:nvSpPr>
          <p:cNvPr id="33" name="TextBox 32"/>
          <p:cNvSpPr txBox="1"/>
          <p:nvPr/>
        </p:nvSpPr>
        <p:spPr>
          <a:xfrm>
            <a:off x="2971800" y="4673937"/>
            <a:ext cx="1562100" cy="646331"/>
          </a:xfrm>
          <a:prstGeom prst="rect">
            <a:avLst/>
          </a:prstGeom>
          <a:noFill/>
        </p:spPr>
        <p:txBody>
          <a:bodyPr wrap="square" rtlCol="0">
            <a:spAutoFit/>
          </a:bodyPr>
          <a:lstStyle/>
          <a:p>
            <a:pPr algn="ctr"/>
            <a:r>
              <a:rPr lang="en-US" dirty="0" smtClean="0"/>
              <a:t># of </a:t>
            </a:r>
            <a:r>
              <a:rPr lang="en-US" dirty="0" err="1"/>
              <a:t>w</a:t>
            </a:r>
            <a:r>
              <a:rPr lang="en-US" dirty="0" err="1" smtClean="0"/>
              <a:t>.m</a:t>
            </a:r>
            <a:r>
              <a:rPr lang="en-US" dirty="0" smtClean="0"/>
              <a:t>.</a:t>
            </a:r>
          </a:p>
          <a:p>
            <a:r>
              <a:rPr lang="en-US" dirty="0" smtClean="0"/>
              <a:t>(non-encoded)</a:t>
            </a:r>
            <a:endParaRPr lang="en-US" dirty="0"/>
          </a:p>
        </p:txBody>
      </p:sp>
      <p:cxnSp>
        <p:nvCxnSpPr>
          <p:cNvPr id="34" name="Straight Connector 33"/>
          <p:cNvCxnSpPr/>
          <p:nvPr/>
        </p:nvCxnSpPr>
        <p:spPr>
          <a:xfrm>
            <a:off x="152400" y="2745144"/>
            <a:ext cx="0" cy="274125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785" y="5517402"/>
            <a:ext cx="1847850" cy="646331"/>
          </a:xfrm>
          <a:prstGeom prst="rect">
            <a:avLst/>
          </a:prstGeom>
          <a:noFill/>
        </p:spPr>
        <p:txBody>
          <a:bodyPr wrap="square" rtlCol="0">
            <a:spAutoFit/>
          </a:bodyPr>
          <a:lstStyle/>
          <a:p>
            <a:pPr algn="ctr"/>
            <a:r>
              <a:rPr lang="en-US" dirty="0" smtClean="0"/>
              <a:t># of guesses used</a:t>
            </a:r>
          </a:p>
          <a:p>
            <a:pPr algn="ctr"/>
            <a:r>
              <a:rPr lang="en-US" dirty="0" smtClean="0"/>
              <a:t>(non-encoded)</a:t>
            </a:r>
            <a:endParaRPr lang="en-US" dirty="0"/>
          </a:p>
        </p:txBody>
      </p:sp>
      <p:sp>
        <p:nvSpPr>
          <p:cNvPr id="37" name="TextBox 36"/>
          <p:cNvSpPr txBox="1"/>
          <p:nvPr/>
        </p:nvSpPr>
        <p:spPr>
          <a:xfrm>
            <a:off x="3490012" y="5794401"/>
            <a:ext cx="5105400" cy="400110"/>
          </a:xfrm>
          <a:prstGeom prst="rect">
            <a:avLst/>
          </a:prstGeom>
          <a:noFill/>
        </p:spPr>
        <p:txBody>
          <a:bodyPr wrap="square" rtlCol="0">
            <a:spAutoFit/>
          </a:bodyPr>
          <a:lstStyle/>
          <a:p>
            <a:r>
              <a:rPr lang="en-US" sz="2000" b="1" dirty="0" smtClean="0"/>
              <a:t>Guiding principle: simple, intuitive use</a:t>
            </a:r>
            <a:endParaRPr lang="en-US" sz="2000" b="1" dirty="0"/>
          </a:p>
        </p:txBody>
      </p:sp>
    </p:spTree>
    <p:extLst>
      <p:ext uri="{BB962C8B-B14F-4D97-AF65-F5344CB8AC3E}">
        <p14:creationId xmlns:p14="http://schemas.microsoft.com/office/powerpoint/2010/main" val="1304173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461665"/>
          </a:xfrm>
          <a:prstGeom prst="rect">
            <a:avLst/>
          </a:prstGeom>
          <a:noFill/>
        </p:spPr>
        <p:txBody>
          <a:bodyPr wrap="square" rtlCol="0">
            <a:spAutoFit/>
          </a:bodyPr>
          <a:lstStyle/>
          <a:p>
            <a:pPr algn="ctr"/>
            <a:r>
              <a:rPr lang="en-US" sz="2400" dirty="0" smtClean="0"/>
              <a:t>Major bugs we had to fix</a:t>
            </a:r>
            <a:endParaRPr lang="en-US" sz="2400" dirty="0"/>
          </a:p>
        </p:txBody>
      </p:sp>
      <p:cxnSp>
        <p:nvCxnSpPr>
          <p:cNvPr id="6" name="Straight Connector 5"/>
          <p:cNvCxnSpPr/>
          <p:nvPr/>
        </p:nvCxnSpPr>
        <p:spPr>
          <a:xfrm>
            <a:off x="0" y="838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1732" y="1295400"/>
            <a:ext cx="8295068" cy="5355312"/>
          </a:xfrm>
          <a:prstGeom prst="rect">
            <a:avLst/>
          </a:prstGeom>
          <a:noFill/>
        </p:spPr>
        <p:txBody>
          <a:bodyPr wrap="square" rtlCol="0">
            <a:spAutoFit/>
          </a:bodyPr>
          <a:lstStyle/>
          <a:p>
            <a:r>
              <a:rPr lang="en-US" b="1" dirty="0" smtClean="0"/>
              <a:t>Random SSD outputs</a:t>
            </a:r>
          </a:p>
          <a:p>
            <a:endParaRPr lang="en-US" dirty="0" smtClean="0"/>
          </a:p>
          <a:p>
            <a:pPr marL="285750" indent="-285750">
              <a:buFont typeface="Arial" pitchFamily="34" charset="0"/>
              <a:buChar char="•"/>
            </a:pPr>
            <a:r>
              <a:rPr lang="en-US" dirty="0" smtClean="0"/>
              <a:t>The SSD cathodes were high or low at random, without displaying the characters we wanted.</a:t>
            </a:r>
          </a:p>
          <a:p>
            <a:pPr marL="285750" indent="-285750">
              <a:buFont typeface="Arial" pitchFamily="34" charset="0"/>
              <a:buChar char="•"/>
            </a:pPr>
            <a:r>
              <a:rPr lang="en-US" u="sng" dirty="0" smtClean="0"/>
              <a:t>Solution</a:t>
            </a:r>
            <a:r>
              <a:rPr lang="en-US" dirty="0" smtClean="0"/>
              <a:t>: the problem went away when we made sure all of the </a:t>
            </a:r>
            <a:r>
              <a:rPr lang="en-US" dirty="0" err="1" smtClean="0"/>
              <a:t>regs</a:t>
            </a:r>
            <a:r>
              <a:rPr lang="en-US" dirty="0" smtClean="0"/>
              <a:t> in the state machine were initialized in the Initial state, although we’re not sure why this helped.</a:t>
            </a:r>
          </a:p>
          <a:p>
            <a:endParaRPr lang="en-US" dirty="0" smtClean="0"/>
          </a:p>
          <a:p>
            <a:endParaRPr lang="en-US" dirty="0"/>
          </a:p>
          <a:p>
            <a:r>
              <a:rPr lang="en-US" b="1" dirty="0" err="1" smtClean="0"/>
              <a:t>Debouncer</a:t>
            </a:r>
            <a:r>
              <a:rPr lang="en-US" b="1" dirty="0" smtClean="0"/>
              <a:t> and state machine unreliability</a:t>
            </a:r>
          </a:p>
          <a:p>
            <a:endParaRPr lang="en-US" dirty="0" smtClean="0"/>
          </a:p>
          <a:p>
            <a:pPr marL="285750" indent="-285750">
              <a:buFont typeface="Arial" pitchFamily="34" charset="0"/>
              <a:buChar char="•"/>
            </a:pPr>
            <a:r>
              <a:rPr lang="en-US" dirty="0" smtClean="0"/>
              <a:t>We had this really weird problem where about half of the time, the SCEN of the </a:t>
            </a:r>
            <a:r>
              <a:rPr lang="en-US" dirty="0" err="1" smtClean="0"/>
              <a:t>debouncer</a:t>
            </a:r>
            <a:r>
              <a:rPr lang="en-US" dirty="0" smtClean="0"/>
              <a:t> would be high for multiple clocks, or the state machine would skip a state. Giving the same sequence of inputs to the board sometimes triggered the problems, sometimes not, unpredictably.</a:t>
            </a:r>
          </a:p>
          <a:p>
            <a:pPr marL="285750" indent="-285750">
              <a:buFont typeface="Arial" pitchFamily="34" charset="0"/>
              <a:buChar char="•"/>
            </a:pPr>
            <a:r>
              <a:rPr lang="en-US" u="sng" dirty="0" smtClean="0"/>
              <a:t>Solution</a:t>
            </a:r>
            <a:r>
              <a:rPr lang="en-US" dirty="0" smtClean="0"/>
              <a:t>: the clock speed was too fast. The large number of logic gates in the </a:t>
            </a:r>
            <a:r>
              <a:rPr lang="en-US" dirty="0" err="1" smtClean="0"/>
              <a:t>debouncer</a:t>
            </a:r>
            <a:r>
              <a:rPr lang="en-US" dirty="0" smtClean="0"/>
              <a:t> and the algorithm state meant that they often could not keep up with the clock.</a:t>
            </a:r>
          </a:p>
          <a:p>
            <a:endParaRPr lang="en-US" dirty="0"/>
          </a:p>
        </p:txBody>
      </p:sp>
    </p:spTree>
    <p:extLst>
      <p:ext uri="{BB962C8B-B14F-4D97-AF65-F5344CB8AC3E}">
        <p14:creationId xmlns:p14="http://schemas.microsoft.com/office/powerpoint/2010/main" val="2957003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7" y="2362200"/>
            <a:ext cx="9144000" cy="1200329"/>
          </a:xfrm>
          <a:prstGeom prst="rect">
            <a:avLst/>
          </a:prstGeom>
          <a:noFill/>
        </p:spPr>
        <p:txBody>
          <a:bodyPr wrap="square" rtlCol="0">
            <a:spAutoFit/>
          </a:bodyPr>
          <a:lstStyle/>
          <a:p>
            <a:pPr algn="ctr"/>
            <a:r>
              <a:rPr lang="en-US" sz="7200" dirty="0"/>
              <a:t>d</a:t>
            </a:r>
            <a:r>
              <a:rPr lang="en-US" sz="7200" dirty="0" smtClean="0"/>
              <a:t>emonstration!</a:t>
            </a:r>
            <a:endParaRPr lang="en-US" sz="7200" dirty="0"/>
          </a:p>
        </p:txBody>
      </p:sp>
    </p:spTree>
    <p:extLst>
      <p:ext uri="{BB962C8B-B14F-4D97-AF65-F5344CB8AC3E}">
        <p14:creationId xmlns:p14="http://schemas.microsoft.com/office/powerpoint/2010/main" val="928191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63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Jacob\Desktop\Mastermind\images\gue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381" y="1"/>
            <a:ext cx="2338020" cy="668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88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Jacob\Desktop\Mastermind\images\gues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720" y="0"/>
            <a:ext cx="2309681" cy="668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39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Jacob\Desktop\Mastermind\images\gues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719" y="0"/>
            <a:ext cx="2309681" cy="668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31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Jacob\Desktop\Mastermind\images\guess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419" y="1"/>
            <a:ext cx="2310981" cy="669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13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Jacob\Desktop\Mastermind\images\guess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823" y="0"/>
            <a:ext cx="2313577" cy="665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560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Jacob\Desktop\Mastermind\images\guess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427" y="0"/>
            <a:ext cx="2300385" cy="668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848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cob\Desktop\Mastermind\images\gues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0"/>
            <a:ext cx="2362200" cy="668815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Jacob\Desktop\Mastermind\images\gues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271" y="0"/>
            <a:ext cx="2234129" cy="668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7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717</Words>
  <Application>Microsoft Office PowerPoint</Application>
  <PresentationFormat>On-screen Show (4:3)</PresentationFormat>
  <Paragraphs>133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Mastermind Solver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Rodeheffer</dc:creator>
  <cp:lastModifiedBy>Jacob Rodeheffer</cp:lastModifiedBy>
  <cp:revision>34</cp:revision>
  <dcterms:created xsi:type="dcterms:W3CDTF">2012-12-07T04:16:19Z</dcterms:created>
  <dcterms:modified xsi:type="dcterms:W3CDTF">2012-12-07T22:49:10Z</dcterms:modified>
</cp:coreProperties>
</file>