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iH6zAS1ffwLALjly1OCSdS+hq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9D4D7A-7498-4048-909D-FB4D733A7AB2}">
  <a:tblStyle styleId="{E59D4D7A-7498-4048-909D-FB4D733A7A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d4178868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d4178868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d4178868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5d4178868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d4178868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d4178868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d4178868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d4178868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d4178868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d4178868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d41788686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d41788686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d41788686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d41788686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d4178868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d4178868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d4178868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g5d4178868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d417886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5d417886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d4178868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5d4178868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d4178868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5d4178868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d4178868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5d4178868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d4178868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5d4178868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1_Title slide 1 1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7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37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7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7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7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7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20" name="Google Shape;2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2075" y="3969824"/>
            <a:ext cx="655050" cy="5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45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5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5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5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5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5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5"/>
          <p:cNvSpPr/>
          <p:nvPr/>
        </p:nvSpPr>
        <p:spPr>
          <a:xfrm rot="8778896" flipH="1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5"/>
          <p:cNvSpPr/>
          <p:nvPr/>
        </p:nvSpPr>
        <p:spPr>
          <a:xfrm rot="8778896" flipH="1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5"/>
          <p:cNvSpPr/>
          <p:nvPr/>
        </p:nvSpPr>
        <p:spPr>
          <a:xfrm rot="8778896" flipH="1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5"/>
          <p:cNvSpPr/>
          <p:nvPr/>
        </p:nvSpPr>
        <p:spPr>
          <a:xfrm rot="8778896" flipH="1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5"/>
          <p:cNvSpPr txBox="1">
            <a:spLocks noGrp="1"/>
          </p:cNvSpPr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08" name="Google Shape;108;p45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09" name="Google Shape;109;p45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5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5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5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45"/>
          <p:cNvSpPr txBox="1">
            <a:spLocks noGrp="1"/>
          </p:cNvSpPr>
          <p:nvPr>
            <p:ph type="subTitle" idx="1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4125" y="285113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0" name="Google Shape;120;p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0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0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50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0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0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0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0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0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Google Shape;132;p50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3" name="Google Shape;133;p50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134" name="Google Shape;13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1_Title slide 1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1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1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51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1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1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1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1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44" name="Google Shape;144;p51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45" name="Google Shape;145;p51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146" name="Google Shape;14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1_Title slide 1 1 2"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52"/>
          <p:cNvSpPr/>
          <p:nvPr/>
        </p:nvSpPr>
        <p:spPr>
          <a:xfrm>
            <a:off x="-5850" y="0"/>
            <a:ext cx="9155700" cy="3529375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2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2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2" name="Google Shape;152;p52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3" name="Google Shape;153;p52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54" name="Google Shape;154;p52"/>
          <p:cNvGrpSpPr/>
          <p:nvPr/>
        </p:nvGrpSpPr>
        <p:grpSpPr>
          <a:xfrm>
            <a:off x="-22" y="-324555"/>
            <a:ext cx="3068565" cy="1910899"/>
            <a:chOff x="-32" y="-215971"/>
            <a:chExt cx="2163551" cy="1347316"/>
          </a:xfrm>
        </p:grpSpPr>
        <p:sp>
          <p:nvSpPr>
            <p:cNvPr id="155" name="Google Shape;155;p5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pic>
        <p:nvPicPr>
          <p:cNvPr id="160" name="Google Shape;16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7700" y="4117250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1_Title slide 1 1 3">
    <p:bg>
      <p:bgPr>
        <a:noFill/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53"/>
          <p:cNvSpPr/>
          <p:nvPr/>
        </p:nvSpPr>
        <p:spPr>
          <a:xfrm>
            <a:off x="-5850" y="0"/>
            <a:ext cx="9155700" cy="3529375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3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5" name="Google Shape;165;p53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6" name="Google Shape;166;p53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67" name="Google Shape;167;p53"/>
          <p:cNvGrpSpPr/>
          <p:nvPr/>
        </p:nvGrpSpPr>
        <p:grpSpPr>
          <a:xfrm>
            <a:off x="-22" y="-324555"/>
            <a:ext cx="3068565" cy="1910899"/>
            <a:chOff x="-32" y="-215971"/>
            <a:chExt cx="2163551" cy="1347316"/>
          </a:xfrm>
        </p:grpSpPr>
        <p:sp>
          <p:nvSpPr>
            <p:cNvPr id="168" name="Google Shape;168;p5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pic>
        <p:nvPicPr>
          <p:cNvPr id="173" name="Google Shape;1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6" name="Google Shape;17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5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5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5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5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5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5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5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86" name="Google Shape;18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55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188" name="Google Shape;188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91" name="Google Shape;191;p56"/>
          <p:cNvSpPr txBox="1">
            <a:spLocks noGrp="1"/>
          </p:cNvSpPr>
          <p:nvPr>
            <p:ph type="body" idx="1"/>
          </p:nvPr>
        </p:nvSpPr>
        <p:spPr>
          <a:xfrm>
            <a:off x="370475" y="1056235"/>
            <a:ext cx="8460000" cy="370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92" name="Google Shape;19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" name="Google Shape;193;p56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194" name="Google Shape;194;p56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6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6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6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Google Shape;198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850" y="4827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" name="Google Shape;25;p38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26" name="Google Shape;26;p38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8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8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8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38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32" name="Google Shape;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75425" y="437949"/>
            <a:ext cx="655050" cy="58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1" name="Google Shape;201;p5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2" name="Google Shape;202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57"/>
          <p:cNvSpPr txBox="1">
            <a:spLocks noGrp="1"/>
          </p:cNvSpPr>
          <p:nvPr>
            <p:ph type="title"/>
          </p:nvPr>
        </p:nvSpPr>
        <p:spPr>
          <a:xfrm>
            <a:off x="342008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04" name="Google Shape;204;p57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205" name="Google Shape;205;p57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7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7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7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" name="Google Shape;209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50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7" name="Google Shape;217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1" name="Google Shape;22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6" name="Google Shape;226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500" y="356050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32" name="Google Shape;23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6" name="Google Shape;236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7" name="Google Shape;23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Descriptions">
  <p:cSld name="BLANK_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64"/>
          <p:cNvSpPr txBox="1">
            <a:spLocks noGrp="1"/>
          </p:cNvSpPr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2" name="Google Shape;242;p64"/>
          <p:cNvSpPr txBox="1">
            <a:spLocks noGrp="1"/>
          </p:cNvSpPr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3" name="Google Shape;24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">
  <p:cSld name="BLANK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65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5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48" name="Google Shape;248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1">
  <p:cSld name="BLANK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66" descr="A close up of a devi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74" y="445026"/>
            <a:ext cx="492509" cy="45861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66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6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66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9" descr="A close up of a devi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2081" y="3901637"/>
            <a:ext cx="655044" cy="65504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9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9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9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9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9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9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BLANK_1_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40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0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ubTitle" idx="1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0975" y="353250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4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55" name="Google Shape;55;p4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41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8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BLANK_1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 1">
  <p:cSld name="BLANK_1_2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5d41788686_0_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5d41788686_0_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g5d41788686_0_5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5d41788686_0_54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5d41788686_0_54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3"/>
          <p:cNvSpPr txBox="1">
            <a:spLocks noGrp="1"/>
          </p:cNvSpPr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77" name="Google Shape;77;p43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78" name="Google Shape;78;p43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3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3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3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43"/>
          <p:cNvSpPr txBox="1">
            <a:spLocks noGrp="1"/>
          </p:cNvSpPr>
          <p:nvPr>
            <p:ph type="subTitle" idx="2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83" name="Google Shape;8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06525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">
  <p:cSld name="TITLE_1_1_1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4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4"/>
          <p:cNvSpPr txBox="1">
            <a:spLocks noGrp="1"/>
          </p:cNvSpPr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subTitle" idx="1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subTitle" idx="2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2" name="Google Shape;92;p44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name="adj" fmla="val 96329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4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name="adj" fmla="val 69864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1250" y="4117250"/>
            <a:ext cx="609426" cy="5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rch_%28machine_learning%2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quora.com/What-is-Pytorch-1" TargetMode="External"/><Relationship Id="rId5" Type="http://schemas.openxmlformats.org/officeDocument/2006/relationships/hyperlink" Target="https://www.kdnuggets.com/2018/11/introduction-pytorch-deep-learning.html" TargetMode="External"/><Relationship Id="rId4" Type="http://schemas.openxmlformats.org/officeDocument/2006/relationships/hyperlink" Target="https://en.wikipedia.org/wiki/Lua_%28programming_language%2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hyperlink" Target="https://ynd.co/blog/tensorflow-vs-pytorch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which-deep-learning-framework-is-growing-fastest-3f77f14aa31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indiamag.com/9-reasons-why-pytorch-will-become-your-favourite-deep-learning-tool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ytorch.org/get-start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pi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jupyter.org/instal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hub" TargetMode="External"/><Relationship Id="rId7" Type="http://schemas.openxmlformats.org/officeDocument/2006/relationships/hyperlink" Target="https://courseroot.com/courses/learn/?course=deep-learning-with-python-and-pytorch-by-ed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lasscentral.com/course/udacity-intro-to-deep-learning-with-pytorch-12148" TargetMode="External"/><Relationship Id="rId5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hunkim/PyTorchZeroToAl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airobotics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bimatrix.co.kr/" TargetMode="External"/><Relationship Id="rId4" Type="http://schemas.openxmlformats.org/officeDocument/2006/relationships/hyperlink" Target="https://airoboticskr.slack.com/messages/CKTDQFH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ychoi.ethan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i-robotics-kr/pytorch_stud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"/>
          <p:cNvSpPr txBox="1">
            <a:spLocks noGrp="1"/>
          </p:cNvSpPr>
          <p:nvPr>
            <p:ph type="title"/>
          </p:nvPr>
        </p:nvSpPr>
        <p:spPr>
          <a:xfrm>
            <a:off x="1789043" y="1515700"/>
            <a:ext cx="7168082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PyTorch Study Introduction</a:t>
            </a:r>
            <a:endParaRPr/>
          </a:p>
        </p:txBody>
      </p:sp>
      <p:sp>
        <p:nvSpPr>
          <p:cNvPr id="260" name="Google Shape;260;p1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Presented By Jae Young Choi</a:t>
            </a:r>
            <a:endParaRPr/>
          </a:p>
          <a:p>
            <a:pPr marL="457200" lvl="0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61" name="Google Shape;261;p1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July 19,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605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What is PyTorch ?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1" name="Google Shape;351;p3"/>
          <p:cNvSpPr txBox="1">
            <a:spLocks noGrp="1"/>
          </p:cNvSpPr>
          <p:nvPr>
            <p:ph type="subTitle" idx="1"/>
          </p:nvPr>
        </p:nvSpPr>
        <p:spPr>
          <a:xfrm>
            <a:off x="632550" y="3247775"/>
            <a:ext cx="6372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75A6E7"/>
                </a:solidFill>
                <a:latin typeface="Arial Black"/>
                <a:ea typeface="Arial Black"/>
                <a:cs typeface="Arial Black"/>
                <a:sym typeface="Arial Black"/>
              </a:rPr>
              <a:t>Why, When, Where to use?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d41788686_0_10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PyTorch ?</a:t>
            </a:r>
            <a:endParaRPr/>
          </a:p>
        </p:txBody>
      </p:sp>
      <p:sp>
        <p:nvSpPr>
          <p:cNvPr id="357" name="Google Shape;357;g5d41788686_0_100"/>
          <p:cNvSpPr txBox="1">
            <a:spLocks noGrp="1"/>
          </p:cNvSpPr>
          <p:nvPr>
            <p:ph type="body" idx="1"/>
          </p:nvPr>
        </p:nvSpPr>
        <p:spPr>
          <a:xfrm>
            <a:off x="370475" y="1469625"/>
            <a:ext cx="846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python-based </a:t>
            </a:r>
            <a:r>
              <a:rPr lang="en">
                <a:highlight>
                  <a:srgbClr val="FFFFFF"/>
                </a:highlight>
              </a:rPr>
              <a:t>scientific computing package targeted at two sets of audiences (pytorch.org)</a:t>
            </a:r>
            <a:endParaRPr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replacement for NumPy to use the power of GPUs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A</a:t>
            </a:r>
            <a:r>
              <a:rPr lang="en" sz="1200"/>
              <a:t> deep learning research platform that provides maximum flexibility and speed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PyTorch is a Python machine learning package based on</a:t>
            </a:r>
            <a:r>
              <a:rPr lang="en" u="sng">
                <a:hlinkClick r:id="rId3"/>
              </a:rPr>
              <a:t> Torch</a:t>
            </a:r>
            <a:r>
              <a:rPr lang="en"/>
              <a:t>, which is an open-source machine learning package based on the programming language </a:t>
            </a:r>
            <a:r>
              <a:rPr lang="en" u="sng">
                <a:hlinkClick r:id="rId4"/>
              </a:rPr>
              <a:t>Lua</a:t>
            </a:r>
            <a:r>
              <a:rPr lang="en"/>
              <a:t>. PyTorch has two main features: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Tensor computation (like NumPy) with strong GPU acceleration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Automatic differentiation for building and training neural networks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https://www.kdnuggets.com/2018/11/introduction-pytorch-deep-learning.html</a:t>
            </a:r>
            <a:endParaRPr sz="120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Quora - What is Pytorch</a:t>
            </a:r>
            <a:endParaRPr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https://www.quora.com/What-is-Pytorch-1</a:t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sp>
        <p:nvSpPr>
          <p:cNvPr id="358" name="Google Shape;358;g5d41788686_0_100"/>
          <p:cNvSpPr txBox="1">
            <a:spLocks noGrp="1"/>
          </p:cNvSpPr>
          <p:nvPr>
            <p:ph type="subTitle" idx="2"/>
          </p:nvPr>
        </p:nvSpPr>
        <p:spPr>
          <a:xfrm>
            <a:off x="370475" y="941525"/>
            <a:ext cx="8460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PyTorch is a Torch based machine learning library for Python. It was developed by Facebook's AI Research Group in 2016. </a:t>
            </a:r>
            <a:endParaRPr sz="100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PyTorch offers Dynamic Computational Graph such that you can modify the graph on the go with the help of autograd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5d41788686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539938"/>
            <a:ext cx="39052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5d41788686_0_128"/>
          <p:cNvSpPr txBox="1">
            <a:spLocks noGrp="1"/>
          </p:cNvSpPr>
          <p:nvPr>
            <p:ph type="title"/>
          </p:nvPr>
        </p:nvSpPr>
        <p:spPr>
          <a:xfrm>
            <a:off x="342008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PyTorch vs Tensorflow</a:t>
            </a:r>
            <a:endParaRPr/>
          </a:p>
        </p:txBody>
      </p:sp>
      <p:sp>
        <p:nvSpPr>
          <p:cNvPr id="365" name="Google Shape;365;g5d41788686_0_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 built-in high level API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Tensorboard (easy to use visualisation tool)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 serving method on production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good documentation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mobile support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 graph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Debugging method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 to make quick changes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5d41788686_0_128"/>
          <p:cNvSpPr txBox="1">
            <a:spLocks noGrp="1"/>
          </p:cNvSpPr>
          <p:nvPr>
            <p:ph type="body" idx="2"/>
          </p:nvPr>
        </p:nvSpPr>
        <p:spPr>
          <a:xfrm>
            <a:off x="4785075" y="996925"/>
            <a:ext cx="3999900" cy="3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Python-like coding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Dynamic graph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&amp; quick editing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good documentation available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Plenty of projects out there which use Pytorch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Third party needed for visualisation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API knowledge needed in Python to move to production</a:t>
            </a:r>
            <a:endParaRPr sz="1500">
              <a:solidFill>
                <a:srgbClr val="1A1B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5d41788686_0_128"/>
          <p:cNvSpPr txBox="1"/>
          <p:nvPr/>
        </p:nvSpPr>
        <p:spPr>
          <a:xfrm>
            <a:off x="370475" y="4568875"/>
            <a:ext cx="49095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https://ynd.co/blog/tensorflow-vs-pytorch/</a:t>
            </a:r>
            <a:endParaRPr/>
          </a:p>
        </p:txBody>
      </p:sp>
      <p:pic>
        <p:nvPicPr>
          <p:cNvPr id="368" name="Google Shape;368;g5d41788686_0_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000" y="2731925"/>
            <a:ext cx="4114925" cy="6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d41788686_0_107"/>
          <p:cNvSpPr txBox="1">
            <a:spLocks noGrp="1"/>
          </p:cNvSpPr>
          <p:nvPr>
            <p:ph type="title"/>
          </p:nvPr>
        </p:nvSpPr>
        <p:spPr>
          <a:xfrm>
            <a:off x="370475" y="445025"/>
            <a:ext cx="84600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are you going to use?</a:t>
            </a:r>
            <a:endParaRPr/>
          </a:p>
        </p:txBody>
      </p:sp>
      <p:pic>
        <p:nvPicPr>
          <p:cNvPr id="374" name="Google Shape;374;g5d41788686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3125"/>
            <a:ext cx="87249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5d41788686_0_107"/>
          <p:cNvSpPr txBox="1"/>
          <p:nvPr/>
        </p:nvSpPr>
        <p:spPr>
          <a:xfrm>
            <a:off x="588800" y="4170125"/>
            <a:ext cx="8165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Source from: 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Which Deep Learning Framework is Growing Fastest?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TensorFlow vs. PyTorch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d41788686_0_183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Pytorch?</a:t>
            </a:r>
            <a:endParaRPr/>
          </a:p>
        </p:txBody>
      </p:sp>
      <p:sp>
        <p:nvSpPr>
          <p:cNvPr id="381" name="Google Shape;381;g5d41788686_0_183"/>
          <p:cNvSpPr txBox="1"/>
          <p:nvPr/>
        </p:nvSpPr>
        <p:spPr>
          <a:xfrm>
            <a:off x="588800" y="4170125"/>
            <a:ext cx="8165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Source from: 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https://www.analyticsindiamag.com/9-reasons-why-pytorch-will-become-your-favourite-deep-learning-tool/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2" name="Google Shape;382;g5d41788686_0_183"/>
          <p:cNvSpPr txBox="1">
            <a:spLocks noGrp="1"/>
          </p:cNvSpPr>
          <p:nvPr>
            <p:ph type="body" idx="1"/>
          </p:nvPr>
        </p:nvSpPr>
        <p:spPr>
          <a:xfrm>
            <a:off x="370475" y="1056227"/>
            <a:ext cx="84600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9 Reasons Why PyTorch Will Become Your Favourite Deep Learning Tool</a:t>
            </a:r>
            <a:endParaRPr b="1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PyTorch Is Based On Python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Dynamic Approach To Graph Computation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(Almost) Faster Deep Learning Training Than TensorFlow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Increased Developer Productivity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Easier To Learn And Simpler To Code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Small Community Of Focussed Developers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Simplicity and transparency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Easy To Debug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Data Parallelism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252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d41788686_0_228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on your local machine</a:t>
            </a:r>
            <a:endParaRPr/>
          </a:p>
        </p:txBody>
      </p:sp>
      <p:pic>
        <p:nvPicPr>
          <p:cNvPr id="388" name="Google Shape;388;g5d41788686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50" y="1385450"/>
            <a:ext cx="8339827" cy="337564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5d41788686_0_228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5d41788686_0_228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https//pytorch.org/get-started/locally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d41788686_0_238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packages</a:t>
            </a:r>
            <a:endParaRPr/>
          </a:p>
        </p:txBody>
      </p:sp>
      <p:sp>
        <p:nvSpPr>
          <p:cNvPr id="396" name="Google Shape;396;g5d41788686_0_238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Python development environment on your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Python 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Package manager - pip, virtualenv, conda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virtual environment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conda or virtualenv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https://www.tensorflow.org/install/pip</a:t>
            </a:r>
            <a:r>
              <a:rPr lang="en"/>
              <a:t> - virtualenv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Conda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conda create -n 'pytorch_env' python=3.7 </a:t>
            </a:r>
            <a:endParaRPr sz="11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conda activate 'pytorch_env' </a:t>
            </a:r>
            <a:endParaRPr sz="11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conda install pytorch torchvision -c pytorch ( </a:t>
            </a:r>
            <a:r>
              <a:rPr lang="en" sz="1100" b="1">
                <a:solidFill>
                  <a:srgbClr val="595959"/>
                </a:solidFill>
                <a:highlight>
                  <a:srgbClr val="F3F4F7"/>
                </a:highlight>
                <a:latin typeface="Arial"/>
                <a:ea typeface="Arial"/>
                <a:cs typeface="Arial"/>
                <a:sym typeface="Arial"/>
              </a:rPr>
              <a:t>pip install torch torchvision) </a:t>
            </a:r>
            <a:endParaRPr sz="11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conda install scikit-learn matplotlib etc</a:t>
            </a:r>
            <a:r>
              <a:rPr lang="en" sz="1050">
                <a:solidFill>
                  <a:srgbClr val="595959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Install jupyter notebook 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https://jupyter.org/install</a:t>
            </a:r>
            <a:r>
              <a:rPr lang="en"/>
              <a:t>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romanL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conda install -c conda-forge jupyterlab</a:t>
            </a:r>
            <a:endParaRPr sz="1100" b="1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romanL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pip install jupyterlab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want, Build from 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5d41788686_0_238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or pip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d41788686_0_25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Ready to Play ?</a:t>
            </a:r>
            <a:endParaRPr/>
          </a:p>
        </p:txBody>
      </p:sp>
      <p:sp>
        <p:nvSpPr>
          <p:cNvPr id="403" name="Google Shape;403;g5d41788686_0_251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conda activate ‘your_env’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Jupyter notebook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your notebook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CCCCC"/>
                </a:highlight>
              </a:rPr>
              <a:t>from __future__ import print_function</a:t>
            </a:r>
            <a:endParaRPr sz="1200">
              <a:highlight>
                <a:srgbClr val="CCCCCC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CCCCC"/>
                </a:highlight>
              </a:rPr>
              <a:t>import torch</a:t>
            </a:r>
            <a:endParaRPr sz="1200">
              <a:highlight>
                <a:srgbClr val="CCCCCC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2CC"/>
                </a:highlight>
              </a:rPr>
              <a:t>x = torch.empty(5, 3)</a:t>
            </a:r>
            <a:endParaRPr sz="1200">
              <a:highlight>
                <a:srgbClr val="FFF2CC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2CC"/>
                </a:highlight>
              </a:rPr>
              <a:t>print(x)</a:t>
            </a:r>
            <a:endParaRPr sz="1200">
              <a:highlight>
                <a:srgbClr val="FFF2CC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2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FE2F3"/>
                </a:highlight>
              </a:rPr>
              <a:t>tensor([[0., 0., 0.],</a:t>
            </a:r>
            <a:endParaRPr sz="1200">
              <a:highlight>
                <a:srgbClr val="CFE2F3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FE2F3"/>
                </a:highlight>
              </a:rPr>
              <a:t>        [0., 0., 0.],</a:t>
            </a:r>
            <a:endParaRPr sz="1200">
              <a:highlight>
                <a:srgbClr val="CFE2F3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FE2F3"/>
                </a:highlight>
              </a:rPr>
              <a:t>        [0., 0., 0.],</a:t>
            </a:r>
            <a:endParaRPr sz="1200">
              <a:highlight>
                <a:srgbClr val="CFE2F3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FE2F3"/>
                </a:highlight>
              </a:rPr>
              <a:t>        [0., 0., 0.],</a:t>
            </a:r>
            <a:endParaRPr sz="1200">
              <a:highlight>
                <a:srgbClr val="CFE2F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CFE2F3"/>
                </a:highlight>
              </a:rPr>
              <a:t>       	        [0., 0., 0.]])</a:t>
            </a:r>
            <a:endParaRPr sz="1200">
              <a:highlight>
                <a:srgbClr val="CFE2F3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5d41788686_0_251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d41788686_0_27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0" name="Google Shape;410;g5d41788686_0_270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PyTorch Hub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PyTorchZeroToAll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The Incredible PyTorch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Udacity PyTorch Free Course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Deep Learning with Python and PyTorch</a:t>
            </a:r>
            <a:endParaRPr/>
          </a:p>
        </p:txBody>
      </p:sp>
      <p:sp>
        <p:nvSpPr>
          <p:cNvPr id="411" name="Google Shape;411;g5d41788686_0_270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add any useful links for learning PyTorch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d41788686_0_261"/>
          <p:cNvSpPr txBox="1">
            <a:spLocks noGrp="1"/>
          </p:cNvSpPr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b="1">
                <a:solidFill>
                  <a:srgbClr val="4E6E9A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>
            <a:spLocks noGrp="1"/>
          </p:cNvSpPr>
          <p:nvPr>
            <p:ph type="title"/>
          </p:nvPr>
        </p:nvSpPr>
        <p:spPr>
          <a:xfrm>
            <a:off x="124134" y="710854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grpSp>
        <p:nvGrpSpPr>
          <p:cNvPr id="267" name="Google Shape;267;p4"/>
          <p:cNvGrpSpPr/>
          <p:nvPr/>
        </p:nvGrpSpPr>
        <p:grpSpPr>
          <a:xfrm>
            <a:off x="4432934" y="1028668"/>
            <a:ext cx="278152" cy="345818"/>
            <a:chOff x="0" y="46600"/>
            <a:chExt cx="3121800" cy="5004600"/>
          </a:xfrm>
        </p:grpSpPr>
        <p:sp>
          <p:nvSpPr>
            <p:cNvPr id="268" name="Google Shape;268;p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4"/>
          <p:cNvSpPr txBox="1"/>
          <p:nvPr/>
        </p:nvSpPr>
        <p:spPr>
          <a:xfrm>
            <a:off x="4919125" y="970125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About Study</a:t>
            </a:r>
            <a:endParaRPr sz="3000" b="0" i="0" u="none" strike="noStrike" cap="none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2" name="Google Shape;272;p4"/>
          <p:cNvSpPr txBox="1"/>
          <p:nvPr/>
        </p:nvSpPr>
        <p:spPr>
          <a:xfrm>
            <a:off x="4919125" y="1772188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How to Study</a:t>
            </a:r>
            <a:endParaRPr/>
          </a:p>
        </p:txBody>
      </p:sp>
      <p:sp>
        <p:nvSpPr>
          <p:cNvPr id="273" name="Google Shape;273;p4"/>
          <p:cNvSpPr txBox="1"/>
          <p:nvPr/>
        </p:nvSpPr>
        <p:spPr>
          <a:xfrm>
            <a:off x="4919125" y="2574250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What is PyTorch?</a:t>
            </a:r>
            <a:endParaRPr/>
          </a:p>
        </p:txBody>
      </p:sp>
      <p:sp>
        <p:nvSpPr>
          <p:cNvPr id="274" name="Google Shape;274;p4"/>
          <p:cNvSpPr txBox="1"/>
          <p:nvPr/>
        </p:nvSpPr>
        <p:spPr>
          <a:xfrm>
            <a:off x="4919125" y="3376313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Ready to play</a:t>
            </a:r>
            <a:endParaRPr/>
          </a:p>
        </p:txBody>
      </p:sp>
      <p:sp>
        <p:nvSpPr>
          <p:cNvPr id="275" name="Google Shape;275;p4"/>
          <p:cNvSpPr txBox="1"/>
          <p:nvPr/>
        </p:nvSpPr>
        <p:spPr>
          <a:xfrm>
            <a:off x="4919125" y="4178375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References</a:t>
            </a:r>
            <a:endParaRPr sz="3000" b="0" i="0" u="none" strike="noStrike" cap="none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76" name="Google Shape;276;p4"/>
          <p:cNvGrpSpPr/>
          <p:nvPr/>
        </p:nvGrpSpPr>
        <p:grpSpPr>
          <a:xfrm>
            <a:off x="4432934" y="1830743"/>
            <a:ext cx="278152" cy="345818"/>
            <a:chOff x="0" y="46600"/>
            <a:chExt cx="3121800" cy="5004600"/>
          </a:xfrm>
        </p:grpSpPr>
        <p:sp>
          <p:nvSpPr>
            <p:cNvPr id="277" name="Google Shape;277;p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4"/>
          <p:cNvGrpSpPr/>
          <p:nvPr/>
        </p:nvGrpSpPr>
        <p:grpSpPr>
          <a:xfrm>
            <a:off x="4432934" y="2632818"/>
            <a:ext cx="278152" cy="345818"/>
            <a:chOff x="0" y="46600"/>
            <a:chExt cx="3121800" cy="5004600"/>
          </a:xfrm>
        </p:grpSpPr>
        <p:sp>
          <p:nvSpPr>
            <p:cNvPr id="281" name="Google Shape;281;p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4"/>
          <p:cNvGrpSpPr/>
          <p:nvPr/>
        </p:nvGrpSpPr>
        <p:grpSpPr>
          <a:xfrm>
            <a:off x="4432934" y="3434893"/>
            <a:ext cx="278152" cy="345818"/>
            <a:chOff x="0" y="46600"/>
            <a:chExt cx="3121800" cy="5004600"/>
          </a:xfrm>
        </p:grpSpPr>
        <p:sp>
          <p:nvSpPr>
            <p:cNvPr id="285" name="Google Shape;285;p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4"/>
          <p:cNvGrpSpPr/>
          <p:nvPr/>
        </p:nvGrpSpPr>
        <p:grpSpPr>
          <a:xfrm>
            <a:off x="4432934" y="4236968"/>
            <a:ext cx="278152" cy="345818"/>
            <a:chOff x="0" y="46600"/>
            <a:chExt cx="3121800" cy="5004600"/>
          </a:xfrm>
        </p:grpSpPr>
        <p:sp>
          <p:nvSpPr>
            <p:cNvPr id="289" name="Google Shape;289;p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</a:pPr>
            <a:r>
              <a:rPr lang="en"/>
              <a:t>About Study</a:t>
            </a:r>
            <a:endParaRPr/>
          </a:p>
        </p:txBody>
      </p:sp>
      <p:sp>
        <p:nvSpPr>
          <p:cNvPr id="297" name="Google Shape;297;p5"/>
          <p:cNvSpPr txBox="1">
            <a:spLocks noGrp="1"/>
          </p:cNvSpPr>
          <p:nvPr>
            <p:ph type="body" idx="1"/>
          </p:nvPr>
        </p:nvSpPr>
        <p:spPr>
          <a:xfrm>
            <a:off x="370475" y="1335125"/>
            <a:ext cx="8460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/>
              <a:t>One of the studies hosted by AI Robotics KR group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FB Group- </a:t>
            </a:r>
            <a:r>
              <a:rPr lang="en" u="sng">
                <a:solidFill>
                  <a:schemeClr val="hlink"/>
                </a:solidFill>
                <a:hlinkClick r:id="rId3"/>
              </a:rPr>
              <a:t>AI Robotics KR</a:t>
            </a:r>
            <a:r>
              <a:rPr lang="en"/>
              <a:t>, Slack Channel – </a:t>
            </a:r>
            <a:r>
              <a:rPr lang="en" u="sng">
                <a:solidFill>
                  <a:schemeClr val="hlink"/>
                </a:solidFill>
                <a:hlinkClick r:id="rId4"/>
              </a:rPr>
              <a:t>study_pytorch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When: Every Friday, PM 8 ~ 10, Total 13 Weeks, ~ Mid-October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Where: Seolleung Station, Gate 3, Sebang Building 7</a:t>
            </a:r>
            <a:r>
              <a:rPr lang="en" baseline="30000"/>
              <a:t>th</a:t>
            </a:r>
            <a:r>
              <a:rPr lang="en"/>
              <a:t> Floor, - Supported By </a:t>
            </a:r>
            <a:r>
              <a:rPr lang="en" u="sng">
                <a:solidFill>
                  <a:schemeClr val="hlink"/>
                </a:solidFill>
                <a:hlinkClick r:id="rId5"/>
              </a:rPr>
              <a:t>BI MATRIX 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5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Study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d41788686_0_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Say Hello to each other</a:t>
            </a:r>
            <a:endParaRPr/>
          </a:p>
        </p:txBody>
      </p:sp>
      <p:sp>
        <p:nvSpPr>
          <p:cNvPr id="304" name="Google Shape;304;g5d41788686_0_0"/>
          <p:cNvSpPr txBox="1"/>
          <p:nvPr/>
        </p:nvSpPr>
        <p:spPr>
          <a:xfrm>
            <a:off x="466588" y="3578300"/>
            <a:ext cx="19443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Muli"/>
                <a:ea typeface="Muli"/>
                <a:cs typeface="Muli"/>
                <a:sym typeface="Muli"/>
              </a:rPr>
              <a:t>Jae Young Choi</a:t>
            </a:r>
            <a:endParaRPr sz="1600" b="1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6" name="Google Shape;306;g5d41788686_0_0"/>
          <p:cNvSpPr txBox="1"/>
          <p:nvPr/>
        </p:nvSpPr>
        <p:spPr>
          <a:xfrm>
            <a:off x="2680050" y="1344075"/>
            <a:ext cx="56700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1800"/>
              <a:buFont typeface="Muli"/>
              <a:buChar char="-"/>
            </a:pPr>
            <a:r>
              <a:rPr lang="en" sz="1800" u="sng" dirty="0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jychoi.ethan@gmail.com</a:t>
            </a:r>
            <a:endParaRPr sz="1800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1800"/>
              <a:buFont typeface="Muli"/>
              <a:buChar char="-"/>
            </a:pPr>
            <a:r>
              <a:rPr lang="en" sz="1800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Deep Learning, Reinforcement Learning</a:t>
            </a:r>
            <a:endParaRPr sz="1800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d41788686_0_25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312" name="Google Shape;312;g5d41788686_0_25"/>
          <p:cNvSpPr/>
          <p:nvPr/>
        </p:nvSpPr>
        <p:spPr>
          <a:xfrm>
            <a:off x="562000" y="1562100"/>
            <a:ext cx="2626800" cy="1468800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Learn How to use PyTorch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3" name="Google Shape;313;g5d41788686_0_25"/>
          <p:cNvSpPr/>
          <p:nvPr/>
        </p:nvSpPr>
        <p:spPr>
          <a:xfrm>
            <a:off x="3258600" y="3105800"/>
            <a:ext cx="2626800" cy="1468800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Practice it with high-quality examples of deep learning</a:t>
            </a:r>
            <a:endParaRPr sz="1400" b="0" i="0" u="none" strike="noStrike" cap="non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4" name="Google Shape;314;g5d41788686_0_25"/>
          <p:cNvSpPr/>
          <p:nvPr/>
        </p:nvSpPr>
        <p:spPr>
          <a:xfrm>
            <a:off x="5955200" y="1562100"/>
            <a:ext cx="2626800" cy="1468800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Reinforce understanding for deep learning algorithms</a:t>
            </a:r>
            <a:endParaRPr sz="1400" b="0" i="0" u="none" strike="noStrike" cap="non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15" name="Google Shape;315;g5d41788686_0_25" descr="typing-690856.jpg"/>
          <p:cNvPicPr preferRelativeResize="0"/>
          <p:nvPr/>
        </p:nvPicPr>
        <p:blipFill rotWithShape="1">
          <a:blip r:embed="rId3">
            <a:alphaModFix/>
          </a:blip>
          <a:srcRect b="16128"/>
          <a:stretch/>
        </p:blipFill>
        <p:spPr>
          <a:xfrm>
            <a:off x="3258600" y="1562100"/>
            <a:ext cx="2626800" cy="146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5d41788686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200" y="3078462"/>
            <a:ext cx="2626801" cy="15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5d41788686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00" y="3105800"/>
            <a:ext cx="26268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d41788686_0_6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</a:pPr>
            <a:r>
              <a:rPr lang="en"/>
              <a:t>How to Study</a:t>
            </a:r>
            <a:endParaRPr/>
          </a:p>
        </p:txBody>
      </p:sp>
      <p:sp>
        <p:nvSpPr>
          <p:cNvPr id="323" name="Google Shape;323;g5d41788686_0_61"/>
          <p:cNvSpPr txBox="1">
            <a:spLocks noGrp="1"/>
          </p:cNvSpPr>
          <p:nvPr>
            <p:ph type="body" idx="1"/>
          </p:nvPr>
        </p:nvSpPr>
        <p:spPr>
          <a:xfrm>
            <a:off x="370475" y="1335125"/>
            <a:ext cx="8460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/>
              <a:t>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PyTorch Tutorials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Introduction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with Jupyter Notebook/Colab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materials will be shared in </a:t>
            </a:r>
            <a:r>
              <a:rPr lang="en" u="sng">
                <a:solidFill>
                  <a:schemeClr val="hlink"/>
                </a:solidFill>
                <a:hlinkClick r:id="rId4"/>
              </a:rPr>
              <a:t>ai-robotics-kr/pytorch_study</a:t>
            </a:r>
            <a:r>
              <a:rPr lang="en"/>
              <a:t> github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(optional) and share the results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g5d41788686_0_61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Open discussion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d41788686_0_67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Schedules - Summer</a:t>
            </a:r>
            <a:endParaRPr/>
          </a:p>
        </p:txBody>
      </p:sp>
      <p:graphicFrame>
        <p:nvGraphicFramePr>
          <p:cNvPr id="330" name="Google Shape;330;g5d41788686_0_67"/>
          <p:cNvGraphicFramePr/>
          <p:nvPr/>
        </p:nvGraphicFramePr>
        <p:xfrm>
          <a:off x="585216" y="1179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{E59D4D7A-7498-4048-909D-FB4D733A7AB2}</a:tableStyleId>
              </a:tblPr>
              <a:tblGrid>
                <a:gridCol w="161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Subject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Presenter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1, 7/19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Study Introduction, Setup Environments,</a:t>
                      </a:r>
                      <a:b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</a:br>
                      <a:r>
                        <a:rPr lang="en" sz="1000">
                          <a:solidFill>
                            <a:srgbClr val="24292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Deep Learning with Pytorch: A 60 Minute Blitz-1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최재영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2, 7/26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Deep Learning with Pytorch: A 60 Minute Blitz-2</a:t>
                      </a:r>
                      <a:br>
                        <a:rPr lang="en" sz="1000">
                          <a:solidFill>
                            <a:srgbClr val="24292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</a:br>
                      <a:r>
                        <a:rPr lang="en" sz="1000">
                          <a:solidFill>
                            <a:srgbClr val="24292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Data Loading and Processing Tutorial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최재영/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3, 8/2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Learning Pytorch With Examples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4, 8/9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Transfer Learning Tutorial</a:t>
                      </a:r>
                      <a:b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</a:b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Saving and Loading Models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5, 8/16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Deploying A Seq2seq Model with The Hybrid Frontend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6, 8/23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What is torch.nn really ?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52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525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d41788686_0_84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Schedules - Autumn</a:t>
            </a:r>
            <a:endParaRPr/>
          </a:p>
        </p:txBody>
      </p:sp>
      <p:graphicFrame>
        <p:nvGraphicFramePr>
          <p:cNvPr id="336" name="Google Shape;336;g5d41788686_0_84"/>
          <p:cNvGraphicFramePr/>
          <p:nvPr/>
        </p:nvGraphicFramePr>
        <p:xfrm>
          <a:off x="585216" y="1179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{E59D4D7A-7498-4048-909D-FB4D733A7AB2}</a:tableStyleId>
              </a:tblPr>
              <a:tblGrid>
                <a:gridCol w="161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Subject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Presenter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7, 8/30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Torchvision 0.3 Object Detection Finetuning Tutorial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8, 9/6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FineTunning Torchvision Model</a:t>
                      </a:r>
                      <a:endParaRPr sz="1000">
                        <a:solidFill>
                          <a:srgbClr val="24292E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Spatial Transformer Networks Tutorial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9, 9/20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Neural Transfer Using Pytorch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10, 9/27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Deep Learning for NLP With PyTorch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11, 10/4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DCGAN Tutorial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12, 10/11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Reinforcement Learning (DQN) Tutorial</a:t>
                      </a: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D3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52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D3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525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Final, 10/18</a:t>
                      </a:r>
                      <a:endParaRPr sz="1000" b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D3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Study Review, Future Plan, Party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5D3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D3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D3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D3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5D3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D3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D3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D3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 b="1"/>
              <a:t>Individually</a:t>
            </a:r>
            <a:endParaRPr sz="3000" b="1"/>
          </a:p>
        </p:txBody>
      </p:sp>
      <p:sp>
        <p:nvSpPr>
          <p:cNvPr id="342" name="Google Shape;342;p6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 b="1"/>
              <a:t>Together</a:t>
            </a:r>
            <a:endParaRPr sz="3000" b="1"/>
          </a:p>
        </p:txBody>
      </p:sp>
      <p:pic>
        <p:nvPicPr>
          <p:cNvPr id="343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38" y="10278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963" y="970675"/>
            <a:ext cx="20193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8446" y="1335850"/>
            <a:ext cx="1527100" cy="15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Macintosh PowerPoint</Application>
  <PresentationFormat>On-screen Show (16:9)</PresentationFormat>
  <Paragraphs>177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Muli</vt:lpstr>
      <vt:lpstr>Roboto</vt:lpstr>
      <vt:lpstr>Arial</vt:lpstr>
      <vt:lpstr>Arial Black</vt:lpstr>
      <vt:lpstr>Comic Sans MS</vt:lpstr>
      <vt:lpstr>Courier New</vt:lpstr>
      <vt:lpstr>Simple Light</vt:lpstr>
      <vt:lpstr>PyTorch Study Introduction</vt:lpstr>
      <vt:lpstr>Agenda</vt:lpstr>
      <vt:lpstr>About Study</vt:lpstr>
      <vt:lpstr>Say Hello to each other</vt:lpstr>
      <vt:lpstr>Study Objectives</vt:lpstr>
      <vt:lpstr>How to Study</vt:lpstr>
      <vt:lpstr>Schedules - Summer</vt:lpstr>
      <vt:lpstr>Schedules - Autumn</vt:lpstr>
      <vt:lpstr>PowerPoint Presentation</vt:lpstr>
      <vt:lpstr>What is PyTorch ?</vt:lpstr>
      <vt:lpstr>What is PyTorch ?</vt:lpstr>
      <vt:lpstr>PyTorch vs Tensorflow</vt:lpstr>
      <vt:lpstr>Which one are you going to use?</vt:lpstr>
      <vt:lpstr>Why Pytorch?</vt:lpstr>
      <vt:lpstr>Installing on your local machine</vt:lpstr>
      <vt:lpstr>How to install packages</vt:lpstr>
      <vt:lpstr>Ready to Play ?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Study Introduction</dc:title>
  <cp:lastModifiedBy>Microsoft Office User</cp:lastModifiedBy>
  <cp:revision>1</cp:revision>
  <dcterms:modified xsi:type="dcterms:W3CDTF">2019-07-19T12:13:46Z</dcterms:modified>
</cp:coreProperties>
</file>