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7" r:id="rId2"/>
    <p:sldId id="258" r:id="rId3"/>
    <p:sldId id="261" r:id="rId4"/>
    <p:sldId id="262" r:id="rId5"/>
    <p:sldId id="263" r:id="rId6"/>
    <p:sldId id="266" r:id="rId7"/>
    <p:sldId id="267" r:id="rId8"/>
    <p:sldId id="268" r:id="rId9"/>
    <p:sldId id="270"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Lst>
  <p:sldSz cx="9144000" cy="5143500" type="screen16x9"/>
  <p:notesSz cx="6858000" cy="9144000"/>
  <p:embeddedFontLst>
    <p:embeddedFont>
      <p:font typeface="Bebas Neue" panose="020B0606020202050201" pitchFamily="34" charset="0"/>
      <p:regular r:id="rId29"/>
    </p:embeddedFont>
    <p:embeddedFont>
      <p:font typeface="Oswald" panose="00000500000000000000" pitchFamily="2" charset="0"/>
      <p:regular r:id="rId30"/>
      <p:bold r:id="rId31"/>
    </p:embeddedFont>
    <p:embeddedFont>
      <p:font typeface="Oswald Light" panose="00000400000000000000" pitchFamily="2" charset="0"/>
      <p:regular r:id="rId32"/>
      <p:bold r:id="rId33"/>
    </p:embeddedFont>
    <p:embeddedFont>
      <p:font typeface="Oswald Medium" panose="00000600000000000000" pitchFamily="2" charset="0"/>
      <p:regular r:id="rId34"/>
      <p:bold r:id="rId35"/>
    </p:embeddedFont>
    <p:embeddedFont>
      <p:font typeface="Poppins"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3dec550cef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3dec550cef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b="1"/>
              <a:t>The reason Oct. has the highest ridership:</a:t>
            </a:r>
            <a:endParaRPr b="1"/>
          </a:p>
          <a:p>
            <a:pPr marL="0" lvl="0" indent="0" algn="l" rtl="0">
              <a:lnSpc>
                <a:spcPct val="115000"/>
              </a:lnSpc>
              <a:spcBef>
                <a:spcPts val="600"/>
              </a:spcBef>
              <a:spcAft>
                <a:spcPts val="0"/>
              </a:spcAft>
              <a:buNone/>
            </a:pPr>
            <a:r>
              <a:rPr lang="en"/>
              <a:t>Guess: Increased commuting population</a:t>
            </a:r>
            <a:endParaRPr/>
          </a:p>
          <a:p>
            <a:pPr marL="0" lvl="0" indent="0" algn="l" rtl="0">
              <a:lnSpc>
                <a:spcPct val="115000"/>
              </a:lnSpc>
              <a:spcBef>
                <a:spcPts val="600"/>
              </a:spcBef>
              <a:spcAft>
                <a:spcPts val="0"/>
              </a:spcAft>
              <a:buNone/>
            </a:pPr>
            <a:r>
              <a:rPr lang="en"/>
              <a:t>Compare:</a:t>
            </a:r>
            <a:endParaRPr/>
          </a:p>
          <a:p>
            <a:pPr marL="457200" lvl="0" indent="-298450" algn="l" rtl="0">
              <a:lnSpc>
                <a:spcPct val="115000"/>
              </a:lnSpc>
              <a:spcBef>
                <a:spcPts val="600"/>
              </a:spcBef>
              <a:spcAft>
                <a:spcPts val="0"/>
              </a:spcAft>
              <a:buSzPts val="1100"/>
              <a:buChar char="●"/>
            </a:pPr>
            <a:r>
              <a:rPr lang="en"/>
              <a:t>Oct. Daily Avg weekday vs weekend</a:t>
            </a:r>
            <a:endParaRPr/>
          </a:p>
          <a:p>
            <a:pPr marL="457200" lvl="0" indent="-298450" algn="l" rtl="0">
              <a:lnSpc>
                <a:spcPct val="115000"/>
              </a:lnSpc>
              <a:spcBef>
                <a:spcPts val="0"/>
              </a:spcBef>
              <a:spcAft>
                <a:spcPts val="0"/>
              </a:spcAft>
              <a:buSzPts val="1100"/>
              <a:buChar char="●"/>
            </a:pPr>
            <a:r>
              <a:rPr lang="en"/>
              <a:t>Whole year Daily Avg weekday vs weekend</a:t>
            </a:r>
            <a:endParaRPr/>
          </a:p>
          <a:p>
            <a:pPr marL="0" lvl="0" indent="0" algn="l" rtl="0">
              <a:lnSpc>
                <a:spcPct val="115000"/>
              </a:lnSpc>
              <a:spcBef>
                <a:spcPts val="600"/>
              </a:spcBef>
              <a:spcAft>
                <a:spcPts val="0"/>
              </a:spcAft>
              <a:buNone/>
            </a:pPr>
            <a:r>
              <a:rPr lang="en"/>
              <a:t>Conclude: </a:t>
            </a:r>
            <a:endParaRPr/>
          </a:p>
          <a:p>
            <a:pPr marL="457200" lvl="0" indent="-298450" algn="l" rtl="0">
              <a:lnSpc>
                <a:spcPct val="115000"/>
              </a:lnSpc>
              <a:spcBef>
                <a:spcPts val="600"/>
              </a:spcBef>
              <a:spcAft>
                <a:spcPts val="0"/>
              </a:spcAft>
              <a:buSzPts val="1100"/>
              <a:buChar char="●"/>
            </a:pPr>
            <a:r>
              <a:rPr lang="en"/>
              <a:t>Difference didn't increase significantly -&gt; commuting population is not the only reason</a:t>
            </a:r>
            <a:endParaRPr/>
          </a:p>
          <a:p>
            <a:pPr marL="457200" lvl="0" indent="-298450" algn="l" rtl="0">
              <a:lnSpc>
                <a:spcPct val="115000"/>
              </a:lnSpc>
              <a:spcBef>
                <a:spcPts val="0"/>
              </a:spcBef>
              <a:spcAft>
                <a:spcPts val="0"/>
              </a:spcAft>
              <a:buSzPts val="1100"/>
              <a:buChar char="●"/>
            </a:pPr>
            <a:r>
              <a:rPr lang="en"/>
              <a:t>Both weekday and weekend daily ridership increased in October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3dec550cef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3dec550cef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n">
                <a:solidFill>
                  <a:schemeClr val="dk1"/>
                </a:solidFill>
              </a:rPr>
              <a:t>Possible Reasons: </a:t>
            </a:r>
            <a:endParaRPr>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a:solidFill>
                  <a:schemeClr val="dk1"/>
                </a:solidFill>
              </a:rPr>
              <a:t>1. Climate impact: October is cool, suitable for walking and public transportation</a:t>
            </a:r>
            <a:endParaRPr>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a:solidFill>
                  <a:schemeClr val="dk1"/>
                </a:solidFill>
              </a:rPr>
              <a:t>2. Peak season for tourism and activities</a:t>
            </a:r>
            <a:endParaRPr>
              <a:solidFill>
                <a:schemeClr val="dk1"/>
              </a:solidFill>
            </a:endParaRPr>
          </a:p>
          <a:p>
            <a:pPr marL="457200" lvl="0" indent="-298450" algn="l" rtl="0">
              <a:lnSpc>
                <a:spcPct val="115000"/>
              </a:lnSpc>
              <a:spcBef>
                <a:spcPts val="600"/>
              </a:spcBef>
              <a:spcAft>
                <a:spcPts val="0"/>
              </a:spcAft>
              <a:buClr>
                <a:schemeClr val="dk1"/>
              </a:buClr>
              <a:buSzPts val="1100"/>
              <a:buChar char="●"/>
            </a:pPr>
            <a:r>
              <a:rPr lang="en">
                <a:solidFill>
                  <a:schemeClr val="dk1"/>
                </a:solidFill>
              </a:rPr>
              <a:t>Autumn tourism peak</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Annual events and festivals</a:t>
            </a:r>
            <a:endParaRPr>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a:solidFill>
                  <a:schemeClr val="dk1"/>
                </a:solidFill>
              </a:rPr>
              <a:t>3. Increased work and government activities</a:t>
            </a:r>
            <a:r>
              <a:rPr lang="en" b="1">
                <a:solidFill>
                  <a:schemeClr val="dk1"/>
                </a:solidFill>
              </a:rPr>
              <a:t> -&gt; weekday commuting</a:t>
            </a:r>
            <a:endParaRPr b="1">
              <a:solidFill>
                <a:schemeClr val="dk1"/>
              </a:solidFill>
            </a:endParaRPr>
          </a:p>
          <a:p>
            <a:pPr marL="457200" lvl="0" indent="-298450" algn="l" rtl="0">
              <a:lnSpc>
                <a:spcPct val="115000"/>
              </a:lnSpc>
              <a:spcBef>
                <a:spcPts val="600"/>
              </a:spcBef>
              <a:spcAft>
                <a:spcPts val="0"/>
              </a:spcAft>
              <a:buClr>
                <a:schemeClr val="dk1"/>
              </a:buClr>
              <a:buSzPts val="1100"/>
              <a:buChar char="●"/>
            </a:pPr>
            <a:r>
              <a:rPr lang="en" b="1">
                <a:solidFill>
                  <a:schemeClr val="dk1"/>
                </a:solidFill>
              </a:rPr>
              <a:t>The new fiscal year of the U.S. federal government begins on October 1: </a:t>
            </a:r>
            <a:endParaRPr b="1">
              <a:solidFill>
                <a:schemeClr val="dk1"/>
              </a:solidFill>
            </a:endParaRPr>
          </a:p>
          <a:p>
            <a:pPr marL="457200" lvl="0" indent="0" algn="l" rtl="0">
              <a:lnSpc>
                <a:spcPct val="115000"/>
              </a:lnSpc>
              <a:spcBef>
                <a:spcPts val="600"/>
              </a:spcBef>
              <a:spcAft>
                <a:spcPts val="0"/>
              </a:spcAft>
              <a:buClr>
                <a:schemeClr val="dk1"/>
              </a:buClr>
              <a:buSzPts val="1100"/>
              <a:buFont typeface="Arial"/>
              <a:buNone/>
            </a:pPr>
            <a:r>
              <a:rPr lang="en">
                <a:solidFill>
                  <a:schemeClr val="dk1"/>
                </a:solidFill>
              </a:rPr>
              <a:t>Many government agencies and companies will have more meetings, reports and activities during this period, increasing the commuting needs of office workers.</a:t>
            </a:r>
            <a:endParaRPr>
              <a:solidFill>
                <a:schemeClr val="dk1"/>
              </a:solidFill>
            </a:endParaRPr>
          </a:p>
          <a:p>
            <a:pPr marL="457200" lvl="0" indent="-298450" algn="l" rtl="0">
              <a:lnSpc>
                <a:spcPct val="115000"/>
              </a:lnSpc>
              <a:spcBef>
                <a:spcPts val="600"/>
              </a:spcBef>
              <a:spcAft>
                <a:spcPts val="0"/>
              </a:spcAft>
              <a:buClr>
                <a:schemeClr val="dk1"/>
              </a:buClr>
              <a:buSzPts val="1100"/>
              <a:buChar char="●"/>
            </a:pPr>
            <a:r>
              <a:rPr lang="en" b="1">
                <a:solidFill>
                  <a:schemeClr val="dk1"/>
                </a:solidFill>
              </a:rPr>
              <a:t>Policies and political activities:</a:t>
            </a:r>
            <a:endParaRPr b="1">
              <a:solidFill>
                <a:schemeClr val="dk1"/>
              </a:solidFill>
            </a:endParaRPr>
          </a:p>
          <a:p>
            <a:pPr marL="457200" lvl="0" indent="0" algn="l" rtl="0">
              <a:lnSpc>
                <a:spcPct val="115000"/>
              </a:lnSpc>
              <a:spcBef>
                <a:spcPts val="600"/>
              </a:spcBef>
              <a:spcAft>
                <a:spcPts val="0"/>
              </a:spcAft>
              <a:buClr>
                <a:schemeClr val="dk1"/>
              </a:buClr>
              <a:buSzPts val="1100"/>
              <a:buFont typeface="Arial"/>
              <a:buNone/>
            </a:pPr>
            <a:r>
              <a:rPr lang="en">
                <a:solidFill>
                  <a:schemeClr val="dk1"/>
                </a:solidFill>
              </a:rPr>
              <a:t>As a political center, DC may have various policy announcements, congressional meetings, marches and demonstrations every October, which may affect subway passenger flow.</a:t>
            </a:r>
            <a:endParaRPr>
              <a:solidFill>
                <a:schemeClr val="dk1"/>
              </a:solidFill>
            </a:endParaRPr>
          </a:p>
          <a:p>
            <a:pPr marL="0" lvl="0" indent="0" algn="l" rtl="0">
              <a:lnSpc>
                <a:spcPct val="115000"/>
              </a:lnSpc>
              <a:spcBef>
                <a:spcPts val="600"/>
              </a:spcBef>
              <a:spcAft>
                <a:spcPts val="0"/>
              </a:spcAft>
              <a:buClr>
                <a:schemeClr val="dk1"/>
              </a:buClr>
              <a:buSzPts val="1100"/>
              <a:buFont typeface="Arial"/>
              <a:buNone/>
            </a:pPr>
            <a:r>
              <a:rPr lang="en">
                <a:solidFill>
                  <a:schemeClr val="dk1"/>
                </a:solidFill>
              </a:rPr>
              <a:t>4. Back-to-school season and school year activities</a:t>
            </a:r>
            <a:endParaRPr>
              <a:solidFill>
                <a:schemeClr val="dk1"/>
              </a:solidFill>
            </a:endParaRPr>
          </a:p>
          <a:p>
            <a:pPr marL="457200" lvl="0" indent="-298450" algn="l" rtl="0">
              <a:lnSpc>
                <a:spcPct val="115000"/>
              </a:lnSpc>
              <a:spcBef>
                <a:spcPts val="600"/>
              </a:spcBef>
              <a:spcAft>
                <a:spcPts val="0"/>
              </a:spcAft>
              <a:buClr>
                <a:schemeClr val="dk1"/>
              </a:buClr>
              <a:buSzPts val="1100"/>
              <a:buChar char="●"/>
            </a:pPr>
            <a:r>
              <a:rPr lang="en">
                <a:solidFill>
                  <a:schemeClr val="dk1"/>
                </a:solidFill>
              </a:rPr>
              <a:t>Stabilization period after the start of university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Extracurricular teaching for primary and secondary schools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3ddc7e5b7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3ddc7e5b7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Explore the features: </a:t>
            </a:r>
            <a:endParaRPr/>
          </a:p>
          <a:p>
            <a:pPr marL="457200" lvl="0" indent="-298450" algn="l" rtl="0">
              <a:spcBef>
                <a:spcPts val="0"/>
              </a:spcBef>
              <a:spcAft>
                <a:spcPts val="0"/>
              </a:spcAft>
              <a:buSzPts val="1100"/>
              <a:buChar char="-"/>
            </a:pPr>
            <a:r>
              <a:rPr lang="en"/>
              <a:t>Create Correlation matrix to explore relation between features</a:t>
            </a:r>
            <a:endParaRPr/>
          </a:p>
          <a:p>
            <a:pPr marL="0" lvl="0" indent="0" algn="l" rtl="0">
              <a:spcBef>
                <a:spcPts val="0"/>
              </a:spcBef>
              <a:spcAft>
                <a:spcPts val="0"/>
              </a:spcAft>
              <a:buNone/>
            </a:pPr>
            <a:r>
              <a:rPr lang="en"/>
              <a:t>Feature Engineering and Selection:</a:t>
            </a:r>
            <a:endParaRPr/>
          </a:p>
          <a:p>
            <a:pPr marL="457200" lvl="0" indent="-298450" algn="l" rtl="0">
              <a:spcBef>
                <a:spcPts val="0"/>
              </a:spcBef>
              <a:spcAft>
                <a:spcPts val="0"/>
              </a:spcAft>
              <a:buSzPts val="1100"/>
              <a:buChar char="-"/>
            </a:pPr>
            <a:r>
              <a:rPr lang="en"/>
              <a:t>Lag Features: Previous day’s ridership</a:t>
            </a:r>
            <a:endParaRPr/>
          </a:p>
          <a:p>
            <a:pPr marL="457200" lvl="0" indent="-298450" algn="l" rtl="0">
              <a:spcBef>
                <a:spcPts val="0"/>
              </a:spcBef>
              <a:spcAft>
                <a:spcPts val="0"/>
              </a:spcAft>
              <a:buSzPts val="1100"/>
              <a:buChar char="-"/>
            </a:pPr>
            <a:r>
              <a:rPr lang="en"/>
              <a:t>Rolling Features: 7-day average to capture trends</a:t>
            </a:r>
            <a:endParaRPr/>
          </a:p>
          <a:p>
            <a:pPr marL="457200" lvl="0" indent="-298450" algn="l" rtl="0">
              <a:spcBef>
                <a:spcPts val="0"/>
              </a:spcBef>
              <a:spcAft>
                <a:spcPts val="0"/>
              </a:spcAft>
              <a:buSzPts val="1100"/>
              <a:buChar char="-"/>
            </a:pPr>
            <a:r>
              <a:rPr lang="en"/>
              <a:t>Interaction Features: Combining Holiday &amp; Weekday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ddc7e5b71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3ddc7e5b7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used: Polynomial, Ridge, Lasso Regression, Random Forest Regressor, a model for time series (ARIMA (Autoregressive Integrated Moving Average))</a:t>
            </a:r>
            <a:endParaRPr/>
          </a:p>
          <a:p>
            <a:pPr marL="0" lvl="0" indent="0" algn="l" rtl="0">
              <a:spcBef>
                <a:spcPts val="0"/>
              </a:spcBef>
              <a:spcAft>
                <a:spcPts val="0"/>
              </a:spcAft>
              <a:buNone/>
            </a:pPr>
            <a:r>
              <a:rPr lang="en"/>
              <a:t>Best Model: </a:t>
            </a:r>
            <a:r>
              <a:rPr lang="en">
                <a:solidFill>
                  <a:schemeClr val="dk1"/>
                </a:solidFill>
              </a:rPr>
              <a:t>Linear regression, but still not good at predicting the sudden drops (Christmas to New Years break) </a:t>
            </a:r>
            <a:endParaRPr/>
          </a:p>
          <a:p>
            <a:pPr marL="0" lvl="0" indent="0" algn="l" rtl="0">
              <a:spcBef>
                <a:spcPts val="0"/>
              </a:spcBef>
              <a:spcAft>
                <a:spcPts val="0"/>
              </a:spcAft>
              <a:buNone/>
            </a:pPr>
            <a:endParaRPr/>
          </a:p>
          <a:p>
            <a:pPr marL="0" lvl="0" indent="0" algn="l" rtl="0">
              <a:spcBef>
                <a:spcPts val="0"/>
              </a:spcBef>
              <a:spcAft>
                <a:spcPts val="0"/>
              </a:spcAft>
              <a:buNone/>
            </a:pPr>
            <a:r>
              <a:rPr lang="en"/>
              <a:t>Ridership Data only</a:t>
            </a:r>
            <a:endParaRPr/>
          </a:p>
          <a:p>
            <a:pPr marL="457200" lvl="0" indent="-298450" algn="l" rtl="0">
              <a:spcBef>
                <a:spcPts val="0"/>
              </a:spcBef>
              <a:spcAft>
                <a:spcPts val="0"/>
              </a:spcAft>
              <a:buSzPts val="1100"/>
              <a:buChar char="-"/>
            </a:pPr>
            <a:r>
              <a:rPr lang="en"/>
              <a:t>MAE: 23131.63</a:t>
            </a:r>
            <a:endParaRPr/>
          </a:p>
          <a:p>
            <a:pPr marL="457200" lvl="0" indent="-298450" algn="l" rtl="0">
              <a:spcBef>
                <a:spcPts val="0"/>
              </a:spcBef>
              <a:spcAft>
                <a:spcPts val="0"/>
              </a:spcAft>
              <a:buSzPts val="1100"/>
              <a:buChar char="-"/>
            </a:pPr>
            <a:r>
              <a:rPr lang="en"/>
              <a:t>RMSE: 33526.01</a:t>
            </a:r>
            <a:endParaRPr/>
          </a:p>
          <a:p>
            <a:pPr marL="457200" lvl="0" indent="-298450" algn="l" rtl="0">
              <a:spcBef>
                <a:spcPts val="0"/>
              </a:spcBef>
              <a:spcAft>
                <a:spcPts val="0"/>
              </a:spcAft>
              <a:buSzPts val="1100"/>
              <a:buChar char="-"/>
            </a:pPr>
            <a:r>
              <a:rPr lang="en"/>
              <a:t>R-squared: 0.53</a:t>
            </a:r>
            <a:endParaRPr/>
          </a:p>
          <a:p>
            <a:pPr marL="0" lvl="0" indent="0" algn="l" rtl="0">
              <a:spcBef>
                <a:spcPts val="0"/>
              </a:spcBef>
              <a:spcAft>
                <a:spcPts val="0"/>
              </a:spcAft>
              <a:buNone/>
            </a:pPr>
            <a:endParaRPr/>
          </a:p>
          <a:p>
            <a:pPr marL="0" lvl="0" indent="0" algn="l" rtl="0">
              <a:spcBef>
                <a:spcPts val="0"/>
              </a:spcBef>
              <a:spcAft>
                <a:spcPts val="0"/>
              </a:spcAft>
              <a:buNone/>
            </a:pPr>
            <a:r>
              <a:rPr lang="en"/>
              <a:t>Ridership &amp; Weather Data</a:t>
            </a:r>
            <a:endParaRPr/>
          </a:p>
          <a:p>
            <a:pPr marL="457200" lvl="0" indent="-298450" algn="l" rtl="0">
              <a:spcBef>
                <a:spcPts val="0"/>
              </a:spcBef>
              <a:spcAft>
                <a:spcPts val="0"/>
              </a:spcAft>
              <a:buSzPts val="1100"/>
              <a:buChar char="-"/>
            </a:pPr>
            <a:r>
              <a:rPr lang="en"/>
              <a:t>MAE: 24273.36</a:t>
            </a:r>
            <a:endParaRPr/>
          </a:p>
          <a:p>
            <a:pPr marL="457200" lvl="0" indent="-298450" algn="l" rtl="0">
              <a:spcBef>
                <a:spcPts val="0"/>
              </a:spcBef>
              <a:spcAft>
                <a:spcPts val="0"/>
              </a:spcAft>
              <a:buSzPts val="1100"/>
              <a:buChar char="-"/>
            </a:pPr>
            <a:r>
              <a:rPr lang="en"/>
              <a:t>RMSE: 34856.27</a:t>
            </a:r>
            <a:endParaRPr/>
          </a:p>
          <a:p>
            <a:pPr marL="457200" lvl="0" indent="-298450" algn="l" rtl="0">
              <a:spcBef>
                <a:spcPts val="0"/>
              </a:spcBef>
              <a:spcAft>
                <a:spcPts val="0"/>
              </a:spcAft>
              <a:buSzPts val="1100"/>
              <a:buChar char="-"/>
            </a:pPr>
            <a:r>
              <a:rPr lang="en"/>
              <a:t>R-squared: 0.50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dec550cef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3dec550cef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Prediction for the whole 2025.</a:t>
            </a:r>
            <a:endParaRPr/>
          </a:p>
          <a:p>
            <a:pPr marL="0" lvl="0" indent="0" algn="l" rtl="0">
              <a:spcBef>
                <a:spcPts val="0"/>
              </a:spcBef>
              <a:spcAft>
                <a:spcPts val="0"/>
              </a:spcAft>
              <a:buNone/>
            </a:pPr>
            <a:r>
              <a:rPr lang="en"/>
              <a:t>Generally follows the trend that ridership increase in spring and summer,</a:t>
            </a:r>
            <a:endParaRPr/>
          </a:p>
          <a:p>
            <a:pPr marL="0" lvl="0" indent="0" algn="l" rtl="0">
              <a:spcBef>
                <a:spcPts val="0"/>
              </a:spcBef>
              <a:spcAft>
                <a:spcPts val="0"/>
              </a:spcAft>
              <a:buNone/>
            </a:pPr>
            <a:r>
              <a:rPr lang="en"/>
              <a:t>and decrease close to the end of the year.</a:t>
            </a:r>
            <a:endParaRPr/>
          </a:p>
          <a:p>
            <a:pPr marL="0" lvl="0" indent="0" algn="l" rtl="0">
              <a:spcBef>
                <a:spcPts val="0"/>
              </a:spcBef>
              <a:spcAft>
                <a:spcPts val="0"/>
              </a:spcAft>
              <a:buNone/>
            </a:pPr>
            <a:r>
              <a:rPr lang="en"/>
              <a:t>However, not good at </a:t>
            </a:r>
            <a:r>
              <a:rPr lang="en">
                <a:solidFill>
                  <a:schemeClr val="dk1"/>
                </a:solidFill>
              </a:rPr>
              <a:t>the sudden drops, we would expect the ridership around Christmas to be lower.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3ddc7e5b7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3ddc7e5b7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further analysis, we want to compare Washington Metropolitan ridership with other rail agency in the U.S.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3ddc7e5b71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3ddc7e5b7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 </a:t>
            </a:r>
            <a:r>
              <a:rPr lang="en">
                <a:solidFill>
                  <a:schemeClr val="dk1"/>
                </a:solidFill>
              </a:rPr>
              <a:t>Federal Transit Administration, Complete Monthly Ridership from 2002 to 2024 for 9 large rail agencies in the U.S.</a:t>
            </a:r>
            <a:endParaRPr>
              <a:solidFill>
                <a:schemeClr val="dk1"/>
              </a:solidFill>
            </a:endParaRPr>
          </a:p>
          <a:p>
            <a:pPr marL="0" lvl="0" indent="0" algn="l" rtl="0">
              <a:spcBef>
                <a:spcPts val="0"/>
              </a:spcBef>
              <a:spcAft>
                <a:spcPts val="0"/>
              </a:spcAft>
              <a:buNone/>
            </a:pPr>
            <a:r>
              <a:rPr lang="en">
                <a:solidFill>
                  <a:schemeClr val="dk1"/>
                </a:solidFill>
              </a:rPr>
              <a:t>First, we can see that there is a huge drop in 2020, which is the pandemic.</a:t>
            </a:r>
            <a:endParaRPr>
              <a:solidFill>
                <a:schemeClr val="dk1"/>
              </a:solidFill>
            </a:endParaRPr>
          </a:p>
          <a:p>
            <a:pPr marL="0" lvl="0" indent="0" algn="l" rtl="0">
              <a:spcBef>
                <a:spcPts val="0"/>
              </a:spcBef>
              <a:spcAft>
                <a:spcPts val="0"/>
              </a:spcAft>
              <a:buNone/>
            </a:pPr>
            <a:r>
              <a:rPr lang="en">
                <a:solidFill>
                  <a:schemeClr val="dk1"/>
                </a:solidFill>
              </a:rPr>
              <a:t>Second, Washington Metropolitan is on the top throughout the years.</a:t>
            </a:r>
            <a:endParaRPr>
              <a:solidFill>
                <a:schemeClr val="dk1"/>
              </a:solidFill>
            </a:endParaRPr>
          </a:p>
          <a:p>
            <a:pPr marL="0" lvl="0" indent="0" algn="l" rtl="0">
              <a:spcBef>
                <a:spcPts val="0"/>
              </a:spcBef>
              <a:spcAft>
                <a:spcPts val="0"/>
              </a:spcAft>
              <a:buNone/>
            </a:pPr>
            <a:r>
              <a:rPr lang="en">
                <a:solidFill>
                  <a:schemeClr val="dk1"/>
                </a:solidFill>
              </a:rPr>
              <a:t>Although Washington drop to top3 after the pandemic, it still returned to the highest among other agencies in 2023.</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dec550ce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3dec550c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we zoom in to the post-pandemic years, there is a positive growth for half of the agencies.</a:t>
            </a:r>
            <a:endParaRPr>
              <a:solidFill>
                <a:schemeClr val="dk1"/>
              </a:solidFill>
            </a:endParaRPr>
          </a:p>
          <a:p>
            <a:pPr marL="0" lvl="0" indent="0" algn="l" rtl="0">
              <a:spcBef>
                <a:spcPts val="0"/>
              </a:spcBef>
              <a:spcAft>
                <a:spcPts val="0"/>
              </a:spcAft>
              <a:buNone/>
            </a:pPr>
            <a:r>
              <a:rPr lang="en">
                <a:solidFill>
                  <a:schemeClr val="dk1"/>
                </a:solidFill>
              </a:rPr>
              <a:t>And most agencies show a strong rebound trend in 2024.</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 we want to further investigate their recovery rate.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3dec550ce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3dec550ce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calculation of recovery rate, we first take a year prior to the pandemic as our baseline and use the average ridership for 2024 as the </a:t>
            </a:r>
            <a:r>
              <a:rPr lang="en">
                <a:solidFill>
                  <a:schemeClr val="dk1"/>
                </a:solidFill>
              </a:rPr>
              <a:t>numerator</a:t>
            </a:r>
            <a:r>
              <a:rPr lang="en"/>
              <a:t>.</a:t>
            </a:r>
            <a:endParaRPr/>
          </a:p>
          <a:p>
            <a:pPr marL="0" lvl="0" indent="0" algn="l" rtl="0">
              <a:spcBef>
                <a:spcPts val="0"/>
              </a:spcBef>
              <a:spcAft>
                <a:spcPts val="0"/>
              </a:spcAft>
              <a:buNone/>
            </a:pPr>
            <a:r>
              <a:rPr lang="en"/>
              <a:t>The average recovery rate is 0.59, meaning that almost every agencies have a good recovery after the pandemic.</a:t>
            </a:r>
            <a:endParaRPr/>
          </a:p>
          <a:p>
            <a:pPr marL="0" lvl="0" indent="0" algn="l" rtl="0">
              <a:spcBef>
                <a:spcPts val="0"/>
              </a:spcBef>
              <a:spcAft>
                <a:spcPts val="0"/>
              </a:spcAft>
              <a:buNone/>
            </a:pPr>
            <a:r>
              <a:rPr lang="en"/>
              <a:t>And it turns out that PATH and SEPTA has slightly higher recovery rate than WMATA.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3dec550ce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3dec550ce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a:t>
            </a:r>
            <a:r>
              <a:rPr lang="en">
                <a:solidFill>
                  <a:schemeClr val="dk1"/>
                </a:solidFill>
              </a:rPr>
              <a:t>take 5 years prior to the pandemic as our baseline and use the same average as the numerator.</a:t>
            </a:r>
            <a:endParaRPr>
              <a:solidFill>
                <a:schemeClr val="dk1"/>
              </a:solidFill>
            </a:endParaRPr>
          </a:p>
          <a:p>
            <a:pPr marL="0" lvl="0" indent="0" algn="l" rtl="0">
              <a:spcBef>
                <a:spcPts val="0"/>
              </a:spcBef>
              <a:spcAft>
                <a:spcPts val="0"/>
              </a:spcAft>
              <a:buNone/>
            </a:pPr>
            <a:r>
              <a:rPr lang="en">
                <a:solidFill>
                  <a:schemeClr val="dk1"/>
                </a:solidFill>
              </a:rPr>
              <a:t>The average recovery rate decline to 0.55. Because the five-year average gives a more stable historical reference, showing that while 2024 has recovered, it’s still not quite back to the pre-pandemic long-term average.</a:t>
            </a:r>
            <a:endParaRPr>
              <a:solidFill>
                <a:schemeClr val="dk1"/>
              </a:solidFill>
            </a:endParaRPr>
          </a:p>
          <a:p>
            <a:pPr marL="0" lvl="0" indent="0" algn="l" rtl="0">
              <a:spcBef>
                <a:spcPts val="0"/>
              </a:spcBef>
              <a:spcAft>
                <a:spcPts val="0"/>
              </a:spcAft>
              <a:buNone/>
            </a:pPr>
            <a:r>
              <a:rPr lang="en">
                <a:solidFill>
                  <a:schemeClr val="dk1"/>
                </a:solidFill>
              </a:rPr>
              <a:t>And for this version of recovery rate, PATH still has a better recovery rate than WMATA and is the highest rate among all the agencies.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3db612336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3db612336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(不放)</a:t>
            </a:r>
            <a:endParaRPr/>
          </a:p>
          <a:p>
            <a:pPr marL="457200" lvl="0" indent="-298450" algn="l" rtl="0">
              <a:spcBef>
                <a:spcPts val="0"/>
              </a:spcBef>
              <a:spcAft>
                <a:spcPts val="0"/>
              </a:spcAft>
              <a:buSzPts val="1100"/>
              <a:buAutoNum type="arabicPeriod"/>
            </a:pPr>
            <a:r>
              <a:rPr lang="en"/>
              <a:t>PRELIMINARY ANALYSES – Focus on DC Metro</a:t>
            </a:r>
            <a:endParaRPr/>
          </a:p>
          <a:p>
            <a:pPr marL="457200" lvl="0" indent="-298450" algn="l" rtl="0">
              <a:spcBef>
                <a:spcPts val="0"/>
              </a:spcBef>
              <a:spcAft>
                <a:spcPts val="0"/>
              </a:spcAft>
              <a:buClr>
                <a:schemeClr val="dk1"/>
              </a:buClr>
              <a:buSzPts val="1100"/>
              <a:buAutoNum type="arabicPeriod"/>
            </a:pPr>
            <a:r>
              <a:rPr lang="en">
                <a:solidFill>
                  <a:schemeClr val="dk1"/>
                </a:solidFill>
              </a:rPr>
              <a:t>PREDICTION – Ridership &amp; Weather</a:t>
            </a:r>
            <a:endParaRPr>
              <a:solidFill>
                <a:schemeClr val="dk1"/>
              </a:solidFill>
            </a:endParaRPr>
          </a:p>
          <a:p>
            <a:pPr marL="457200" lvl="0" indent="-298450" algn="l" rtl="0">
              <a:spcBef>
                <a:spcPts val="0"/>
              </a:spcBef>
              <a:spcAft>
                <a:spcPts val="0"/>
              </a:spcAft>
              <a:buSzPts val="1100"/>
              <a:buAutoNum type="arabicPeriod"/>
            </a:pPr>
            <a:r>
              <a:rPr lang="en"/>
              <a:t>FURTHER ANALYSES – Cross-city comparison</a:t>
            </a:r>
            <a:endParaRPr/>
          </a:p>
          <a:p>
            <a:pPr marL="457200" lvl="0" indent="-298450" algn="l" rtl="0">
              <a:spcBef>
                <a:spcPts val="0"/>
              </a:spcBef>
              <a:spcAft>
                <a:spcPts val="0"/>
              </a:spcAft>
              <a:buSzPts val="1100"/>
              <a:buAutoNum type="arabicPeriod"/>
            </a:pPr>
            <a:r>
              <a:rPr lang="en"/>
              <a:t>CONCLUSION / PROPOSAL</a:t>
            </a:r>
            <a:endParaRPr/>
          </a:p>
          <a:p>
            <a:pPr marL="457200" lvl="0" indent="-298450" algn="l" rtl="0">
              <a:spcBef>
                <a:spcPts val="0"/>
              </a:spcBef>
              <a:spcAft>
                <a:spcPts val="0"/>
              </a:spcAft>
              <a:buSzPts val="1100"/>
              <a:buAutoNum type="arabicPeriod"/>
            </a:pPr>
            <a:r>
              <a:rPr lang="en"/>
              <a:t>EXTENDED RESEARCH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dec550ce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3dec550c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After the pandemic, the economy in the New York and New Jersey areas is slowly bouncing back. Many commuters are now returning to the office, which has helped increase the ridership on the PATH system.</a:t>
            </a:r>
            <a:endParaRPr/>
          </a:p>
          <a:p>
            <a:pPr marL="457200" lvl="0" indent="-298450" algn="l" rtl="0">
              <a:spcBef>
                <a:spcPts val="0"/>
              </a:spcBef>
              <a:spcAft>
                <a:spcPts val="0"/>
              </a:spcAft>
              <a:buSzPts val="1100"/>
              <a:buAutoNum type="arabicPeriod"/>
            </a:pPr>
            <a:r>
              <a:rPr lang="en"/>
              <a:t>To face the challenges from the pandemic, the Port Authority introduced measures to improve efficiency and the passenger experience, like more frequent trains and extra cleaning and safety protocols. These steps have helped boost passengers' confidence in the service.</a:t>
            </a:r>
            <a:endParaRPr/>
          </a:p>
          <a:p>
            <a:pPr marL="457200" lvl="0" indent="-298450" algn="l" rtl="0">
              <a:spcBef>
                <a:spcPts val="0"/>
              </a:spcBef>
              <a:spcAft>
                <a:spcPts val="0"/>
              </a:spcAft>
              <a:buSzPts val="1100"/>
              <a:buAutoNum type="arabicPeriod"/>
            </a:pPr>
            <a:r>
              <a:rPr lang="en"/>
              <a:t>The PATH system connects New York City and New Jersey, serving as a key commuting link between the two. Since it's such an important part of the area's transportation network, it maintains steady passenger flow, even during special situations.</a:t>
            </a:r>
            <a:endParaRPr/>
          </a:p>
          <a:p>
            <a:pPr marL="457200" lvl="0" indent="-298450" algn="l" rtl="0">
              <a:spcBef>
                <a:spcPts val="0"/>
              </a:spcBef>
              <a:spcAft>
                <a:spcPts val="0"/>
              </a:spcAft>
              <a:buSzPts val="1100"/>
              <a:buAutoNum type="arabicPeriod"/>
            </a:pPr>
            <a:r>
              <a:rPr lang="en"/>
              <a:t>Government funding and support for public transportation have provided solid backing for PATH's recovery, helping it return to pre-pandemic service levels more quickly.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3dec550cef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3dec550cef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3ddc7e5b7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3ddc7e5b7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on commuters:</a:t>
            </a:r>
            <a:endParaRPr/>
          </a:p>
          <a:p>
            <a:pPr marL="457200" lvl="0" indent="-298450" algn="l" rtl="0">
              <a:spcBef>
                <a:spcPts val="0"/>
              </a:spcBef>
              <a:spcAft>
                <a:spcPts val="0"/>
              </a:spcAft>
              <a:buSzPts val="1100"/>
              <a:buChar char="-"/>
            </a:pPr>
            <a:r>
              <a:rPr lang="en"/>
              <a:t>Improve experience for commuters, eg: increase frequency of rides in peak hours</a:t>
            </a:r>
            <a:endParaRPr/>
          </a:p>
          <a:p>
            <a:pPr marL="457200" lvl="0" indent="-298450" algn="l" rtl="0">
              <a:spcBef>
                <a:spcPts val="0"/>
              </a:spcBef>
              <a:spcAft>
                <a:spcPts val="0"/>
              </a:spcAft>
              <a:buSzPts val="1100"/>
              <a:buChar char="-"/>
            </a:pPr>
            <a:r>
              <a:rPr lang="en"/>
              <a:t>Fare adjustments: Monthly Pass: like subscription to Netflix, gain advantages, Stable cash flow</a:t>
            </a:r>
            <a:endParaRPr/>
          </a:p>
          <a:p>
            <a:pPr marL="0" lvl="0" indent="0" algn="l" rtl="0">
              <a:spcBef>
                <a:spcPts val="0"/>
              </a:spcBef>
              <a:spcAft>
                <a:spcPts val="0"/>
              </a:spcAft>
              <a:buNone/>
            </a:pPr>
            <a:r>
              <a:rPr lang="en"/>
              <a:t>Focus on tourist:</a:t>
            </a:r>
            <a:endParaRPr/>
          </a:p>
          <a:p>
            <a:pPr marL="457200" lvl="0" indent="-298450" algn="l" rtl="0">
              <a:spcBef>
                <a:spcPts val="0"/>
              </a:spcBef>
              <a:spcAft>
                <a:spcPts val="0"/>
              </a:spcAft>
              <a:buSzPts val="1100"/>
              <a:buChar char="-"/>
            </a:pPr>
            <a:r>
              <a:rPr lang="en"/>
              <a:t>Promote 1, 3, 7-day Unlimited Pass in tourist season, like March, April, October</a:t>
            </a:r>
            <a:endParaRPr/>
          </a:p>
          <a:p>
            <a:pPr marL="457200" lvl="0" indent="-298450" algn="l" rtl="0">
              <a:spcBef>
                <a:spcPts val="0"/>
              </a:spcBef>
              <a:spcAft>
                <a:spcPts val="0"/>
              </a:spcAft>
              <a:buSzPts val="1100"/>
              <a:buChar char="-"/>
            </a:pPr>
            <a:r>
              <a:rPr lang="en"/>
              <a:t>DC Event Pass, collaborate with special events in DC, eg: Ball games, Zoolight, Festivals</a:t>
            </a:r>
            <a:endParaRPr/>
          </a:p>
          <a:p>
            <a:pPr marL="457200" lvl="0" indent="-298450" algn="l" rtl="0">
              <a:spcBef>
                <a:spcPts val="0"/>
              </a:spcBef>
              <a:spcAft>
                <a:spcPts val="0"/>
              </a:spcAft>
              <a:buSzPts val="1100"/>
              <a:buChar char="-"/>
            </a:pPr>
            <a:r>
              <a:rPr lang="en"/>
              <a:t>Also helps with traffic in those busy times.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3dec550cef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3dec550cef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dec550cef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3dec550cef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Deepen and Refine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ddc7e5b71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3ddc7e5b7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3ddc7e5b7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3ddc7e5b7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ddc7e5b7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ddc7e5b7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Zoom out: from one month to twelve years</a:t>
            </a:r>
            <a:endParaRPr/>
          </a:p>
          <a:p>
            <a:pPr marL="0" lvl="0" indent="0" algn="l" rtl="0">
              <a:spcBef>
                <a:spcPts val="0"/>
              </a:spcBef>
              <a:spcAft>
                <a:spcPts val="0"/>
              </a:spcAft>
              <a:buNone/>
            </a:pPr>
            <a:r>
              <a:rPr lang="en"/>
              <a:t>1. Single month 2024/5 (a normal month w/o special days)</a:t>
            </a:r>
            <a:endParaRPr/>
          </a:p>
          <a:p>
            <a:pPr marL="0" lvl="0" indent="0" algn="l" rtl="0">
              <a:spcBef>
                <a:spcPts val="0"/>
              </a:spcBef>
              <a:spcAft>
                <a:spcPts val="0"/>
              </a:spcAft>
              <a:buNone/>
            </a:pPr>
            <a:r>
              <a:rPr lang="en"/>
              <a:t>2. Single year 2024 (each line is one month)</a:t>
            </a:r>
            <a:endParaRPr/>
          </a:p>
          <a:p>
            <a:pPr marL="0" lvl="0" indent="0" algn="l" rtl="0">
              <a:spcBef>
                <a:spcPts val="0"/>
              </a:spcBef>
              <a:spcAft>
                <a:spcPts val="0"/>
              </a:spcAft>
              <a:buNone/>
            </a:pPr>
            <a:r>
              <a:rPr lang="en"/>
              <a:t>3. 2024 daily entries</a:t>
            </a:r>
            <a:endParaRPr/>
          </a:p>
          <a:p>
            <a:pPr marL="0" lvl="0" indent="0" algn="l" rtl="0">
              <a:spcBef>
                <a:spcPts val="0"/>
              </a:spcBef>
              <a:spcAft>
                <a:spcPts val="0"/>
              </a:spcAft>
              <a:buNone/>
            </a:pPr>
            <a:r>
              <a:rPr lang="en"/>
              <a:t>4. 2020 - present monthly total entry -&gt; Oct always the highest</a:t>
            </a:r>
            <a:endParaRPr/>
          </a:p>
          <a:p>
            <a:pPr marL="0" lvl="0" indent="0" algn="l" rtl="0">
              <a:spcBef>
                <a:spcPts val="0"/>
              </a:spcBef>
              <a:spcAft>
                <a:spcPts val="0"/>
              </a:spcAft>
              <a:buNone/>
            </a:pPr>
            <a:r>
              <a:rPr lang="en"/>
              <a:t>5. </a:t>
            </a:r>
            <a:r>
              <a:rPr lang="en">
                <a:solidFill>
                  <a:schemeClr val="dk1"/>
                </a:solidFill>
              </a:rPr>
              <a:t>2012 - present monthly total entry</a:t>
            </a:r>
            <a:endParaRPr>
              <a:solidFill>
                <a:schemeClr val="dk1"/>
              </a:solidFill>
            </a:endParaRPr>
          </a:p>
          <a:p>
            <a:pPr marL="0" lvl="0" indent="0" algn="l" rtl="0">
              <a:spcBef>
                <a:spcPts val="0"/>
              </a:spcBef>
              <a:spcAft>
                <a:spcPts val="0"/>
              </a:spcAft>
              <a:buNone/>
            </a:pPr>
            <a:r>
              <a:rPr lang="en"/>
              <a:t>2012 - 2024 October</a:t>
            </a:r>
            <a:endParaRPr/>
          </a:p>
          <a:p>
            <a:pPr marL="0" lvl="0" indent="0" algn="l" rtl="0">
              <a:spcBef>
                <a:spcPts val="0"/>
              </a:spcBef>
              <a:spcAft>
                <a:spcPts val="0"/>
              </a:spcAft>
              <a:buNone/>
            </a:pPr>
            <a:r>
              <a:rPr lang="en"/>
              <a:t>6. Compare monthly average to the October entries (after COVID)</a:t>
            </a:r>
            <a:endParaRPr/>
          </a:p>
          <a:p>
            <a:pPr marL="0" lvl="0" indent="0" algn="l" rtl="0">
              <a:spcBef>
                <a:spcPts val="0"/>
              </a:spcBef>
              <a:spcAft>
                <a:spcPts val="0"/>
              </a:spcAft>
              <a:buNone/>
            </a:pPr>
            <a:r>
              <a:rPr lang="en"/>
              <a:t>7. </a:t>
            </a:r>
            <a:r>
              <a:rPr lang="en">
                <a:solidFill>
                  <a:schemeClr val="dk1"/>
                </a:solidFill>
              </a:rPr>
              <a:t>Compare entry between weekend and weekday in October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8. Compare entry between weekend and weekday in Whole Year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9. Compare 7 and 8</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ddc7e5b7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3ddc7e5b7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Single month 2024/5</a:t>
            </a:r>
            <a:endParaRPr>
              <a:solidFill>
                <a:schemeClr val="dk1"/>
              </a:solidFill>
            </a:endParaRPr>
          </a:p>
          <a:p>
            <a:pPr marL="0" lvl="0" indent="0" algn="l" rtl="0">
              <a:spcBef>
                <a:spcPts val="0"/>
              </a:spcBef>
              <a:spcAft>
                <a:spcPts val="0"/>
              </a:spcAft>
              <a:buNone/>
            </a:pPr>
            <a:r>
              <a:rPr lang="en">
                <a:solidFill>
                  <a:schemeClr val="dk1"/>
                </a:solidFill>
              </a:rPr>
              <a:t>Select a normal month w/o important holidays or extreme climate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Find the periodicity in weeks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dec550cef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dec550ce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Single year 2024 (each line is one month)</a:t>
            </a:r>
            <a:endParaRPr>
              <a:solidFill>
                <a:schemeClr val="dk1"/>
              </a:solidFill>
            </a:endParaRPr>
          </a:p>
          <a:p>
            <a:pPr marL="0" lvl="0" indent="0" algn="l" rtl="0">
              <a:spcBef>
                <a:spcPts val="0"/>
              </a:spcBef>
              <a:spcAft>
                <a:spcPts val="0"/>
              </a:spcAft>
              <a:buNone/>
            </a:pPr>
            <a:r>
              <a:rPr lang="en">
                <a:solidFill>
                  <a:schemeClr val="dk1"/>
                </a:solidFill>
              </a:rPr>
              <a:t>Check whether this periodicity in weeks is similar in each month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-&gt; Yes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ddc7e5b7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ddc7e5b7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2024 daily entries</a:t>
            </a:r>
            <a:endParaRPr>
              <a:solidFill>
                <a:schemeClr val="dk1"/>
              </a:solidFill>
            </a:endParaRPr>
          </a:p>
          <a:p>
            <a:pPr marL="0" lvl="0" indent="0" algn="l" rtl="0">
              <a:spcBef>
                <a:spcPts val="0"/>
              </a:spcBef>
              <a:spcAft>
                <a:spcPts val="0"/>
              </a:spcAft>
              <a:buNone/>
            </a:pPr>
            <a:r>
              <a:rPr lang="en">
                <a:solidFill>
                  <a:schemeClr val="dk1"/>
                </a:solidFill>
              </a:rPr>
              <a:t>Holidays usually cause lower riderships</a:t>
            </a:r>
            <a:endParaRPr>
              <a:solidFill>
                <a:schemeClr val="dk1"/>
              </a:solidFill>
            </a:endParaRPr>
          </a:p>
          <a:p>
            <a:pPr marL="0" lvl="0" indent="0" algn="l" rtl="0">
              <a:spcBef>
                <a:spcPts val="0"/>
              </a:spcBef>
              <a:spcAft>
                <a:spcPts val="0"/>
              </a:spcAft>
              <a:buNone/>
            </a:pPr>
            <a:r>
              <a:rPr lang="en">
                <a:solidFill>
                  <a:schemeClr val="dk1"/>
                </a:solidFill>
              </a:rPr>
              <a:t>High peak in Spring and Fall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    '2024-01-01': 'New Year's Day',</a:t>
            </a:r>
            <a:endParaRPr>
              <a:solidFill>
                <a:schemeClr val="dk1"/>
              </a:solidFill>
            </a:endParaRPr>
          </a:p>
          <a:p>
            <a:pPr marL="0" lvl="0" indent="0" algn="l" rtl="0">
              <a:spcBef>
                <a:spcPts val="0"/>
              </a:spcBef>
              <a:spcAft>
                <a:spcPts val="0"/>
              </a:spcAft>
              <a:buNone/>
            </a:pPr>
            <a:r>
              <a:rPr lang="en">
                <a:solidFill>
                  <a:schemeClr val="dk1"/>
                </a:solidFill>
              </a:rPr>
              <a:t>    '2024-01-15': 'Martin Luther King, Jr. Day',</a:t>
            </a:r>
            <a:endParaRPr>
              <a:solidFill>
                <a:schemeClr val="dk1"/>
              </a:solidFill>
            </a:endParaRPr>
          </a:p>
          <a:p>
            <a:pPr marL="0" lvl="0" indent="0" algn="l" rtl="0">
              <a:spcBef>
                <a:spcPts val="0"/>
              </a:spcBef>
              <a:spcAft>
                <a:spcPts val="0"/>
              </a:spcAft>
              <a:buNone/>
            </a:pPr>
            <a:r>
              <a:rPr lang="en">
                <a:solidFill>
                  <a:schemeClr val="dk1"/>
                </a:solidFill>
              </a:rPr>
              <a:t>    '2024-02-19': 'Washington’s Birthday (Presidents’ Day)',</a:t>
            </a:r>
            <a:endParaRPr>
              <a:solidFill>
                <a:schemeClr val="dk1"/>
              </a:solidFill>
            </a:endParaRPr>
          </a:p>
          <a:p>
            <a:pPr marL="0" lvl="0" indent="0" algn="l" rtl="0">
              <a:spcBef>
                <a:spcPts val="0"/>
              </a:spcBef>
              <a:spcAft>
                <a:spcPts val="0"/>
              </a:spcAft>
              <a:buNone/>
            </a:pPr>
            <a:r>
              <a:rPr lang="en">
                <a:solidFill>
                  <a:schemeClr val="dk1"/>
                </a:solidFill>
              </a:rPr>
              <a:t>    '2024-05-27': 'Memorial Day',</a:t>
            </a:r>
            <a:endParaRPr>
              <a:solidFill>
                <a:schemeClr val="dk1"/>
              </a:solidFill>
            </a:endParaRPr>
          </a:p>
          <a:p>
            <a:pPr marL="0" lvl="0" indent="0" algn="l" rtl="0">
              <a:spcBef>
                <a:spcPts val="0"/>
              </a:spcBef>
              <a:spcAft>
                <a:spcPts val="0"/>
              </a:spcAft>
              <a:buNone/>
            </a:pPr>
            <a:r>
              <a:rPr lang="en">
                <a:solidFill>
                  <a:schemeClr val="dk1"/>
                </a:solidFill>
              </a:rPr>
              <a:t>    '2024-06-19': 'Juneteenth National Independence Day',</a:t>
            </a:r>
            <a:endParaRPr>
              <a:solidFill>
                <a:schemeClr val="dk1"/>
              </a:solidFill>
            </a:endParaRPr>
          </a:p>
          <a:p>
            <a:pPr marL="0" lvl="0" indent="0" algn="l" rtl="0">
              <a:spcBef>
                <a:spcPts val="0"/>
              </a:spcBef>
              <a:spcAft>
                <a:spcPts val="0"/>
              </a:spcAft>
              <a:buNone/>
            </a:pPr>
            <a:r>
              <a:rPr lang="en">
                <a:solidFill>
                  <a:schemeClr val="dk1"/>
                </a:solidFill>
              </a:rPr>
              <a:t>    '2024-07-04': 'Independence Day',</a:t>
            </a:r>
            <a:endParaRPr>
              <a:solidFill>
                <a:schemeClr val="dk1"/>
              </a:solidFill>
            </a:endParaRPr>
          </a:p>
          <a:p>
            <a:pPr marL="0" lvl="0" indent="0" algn="l" rtl="0">
              <a:spcBef>
                <a:spcPts val="0"/>
              </a:spcBef>
              <a:spcAft>
                <a:spcPts val="0"/>
              </a:spcAft>
              <a:buNone/>
            </a:pPr>
            <a:r>
              <a:rPr lang="en">
                <a:solidFill>
                  <a:schemeClr val="dk1"/>
                </a:solidFill>
              </a:rPr>
              <a:t>    '2024-09-02': 'Labor Day',</a:t>
            </a:r>
            <a:endParaRPr>
              <a:solidFill>
                <a:schemeClr val="dk1"/>
              </a:solidFill>
            </a:endParaRPr>
          </a:p>
          <a:p>
            <a:pPr marL="0" lvl="0" indent="0" algn="l" rtl="0">
              <a:spcBef>
                <a:spcPts val="0"/>
              </a:spcBef>
              <a:spcAft>
                <a:spcPts val="0"/>
              </a:spcAft>
              <a:buNone/>
            </a:pPr>
            <a:r>
              <a:rPr lang="en">
                <a:solidFill>
                  <a:schemeClr val="dk1"/>
                </a:solidFill>
              </a:rPr>
              <a:t>    '2024-10-14': 'Columbus Day (Indigenous Peoples’ Day)',</a:t>
            </a:r>
            <a:endParaRPr>
              <a:solidFill>
                <a:schemeClr val="dk1"/>
              </a:solidFill>
            </a:endParaRPr>
          </a:p>
          <a:p>
            <a:pPr marL="0" lvl="0" indent="0" algn="l" rtl="0">
              <a:spcBef>
                <a:spcPts val="0"/>
              </a:spcBef>
              <a:spcAft>
                <a:spcPts val="0"/>
              </a:spcAft>
              <a:buNone/>
            </a:pPr>
            <a:r>
              <a:rPr lang="en">
                <a:solidFill>
                  <a:schemeClr val="dk1"/>
                </a:solidFill>
              </a:rPr>
              <a:t>    '2024-11-11': 'Veterans Day',</a:t>
            </a:r>
            <a:endParaRPr>
              <a:solidFill>
                <a:schemeClr val="dk1"/>
              </a:solidFill>
            </a:endParaRPr>
          </a:p>
          <a:p>
            <a:pPr marL="0" lvl="0" indent="0" algn="l" rtl="0">
              <a:spcBef>
                <a:spcPts val="0"/>
              </a:spcBef>
              <a:spcAft>
                <a:spcPts val="0"/>
              </a:spcAft>
              <a:buNone/>
            </a:pPr>
            <a:r>
              <a:rPr lang="en">
                <a:solidFill>
                  <a:schemeClr val="dk1"/>
                </a:solidFill>
              </a:rPr>
              <a:t>    '2024-11-28': 'Thanksgiving Day',</a:t>
            </a:r>
            <a:endParaRPr>
              <a:solidFill>
                <a:schemeClr val="dk1"/>
              </a:solidFill>
            </a:endParaRPr>
          </a:p>
          <a:p>
            <a:pPr marL="0" lvl="0" indent="0" algn="l" rtl="0">
              <a:spcBef>
                <a:spcPts val="0"/>
              </a:spcBef>
              <a:spcAft>
                <a:spcPts val="0"/>
              </a:spcAft>
              <a:buNone/>
            </a:pPr>
            <a:r>
              <a:rPr lang="en">
                <a:solidFill>
                  <a:schemeClr val="dk1"/>
                </a:solidFill>
              </a:rPr>
              <a:t>    '2024-12-25': 'Christmas Day'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3dec550ce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3dec550ce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2020 - present monthly total entry</a:t>
            </a:r>
            <a:endParaRPr>
              <a:solidFill>
                <a:schemeClr val="dk1"/>
              </a:solidFill>
            </a:endParaRPr>
          </a:p>
          <a:p>
            <a:pPr marL="0" lvl="0" indent="0" algn="l" rtl="0">
              <a:spcBef>
                <a:spcPts val="0"/>
              </a:spcBef>
              <a:spcAft>
                <a:spcPts val="0"/>
              </a:spcAft>
              <a:buNone/>
            </a:pPr>
            <a:r>
              <a:rPr lang="en">
                <a:solidFill>
                  <a:schemeClr val="dk1"/>
                </a:solidFill>
              </a:rPr>
              <a:t>-&gt; Oct always the highest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Why?</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dec550ce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dec550ce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2012 - present monthly total entry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2012/1 - 2020/3 (Before COVID outbreak)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Yearly high peak was Spring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2020/4 - 2024/12 (After COVID outbreak)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Yearly high peak was October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-&gt; Pattern changed after COVID outbreak</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3dec550cef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3dec550ce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Compare monthly average to the October entries (after COVID)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pic>
        <p:nvPicPr>
          <p:cNvPr id="170" name="Google Shape;170;p30"/>
          <p:cNvPicPr preferRelativeResize="0"/>
          <p:nvPr/>
        </p:nvPicPr>
        <p:blipFill>
          <a:blip r:embed="rId4">
            <a:alphaModFix/>
          </a:blip>
          <a:stretch>
            <a:fillRect/>
          </a:stretch>
        </p:blipFill>
        <p:spPr>
          <a:xfrm>
            <a:off x="1992525" y="1239165"/>
            <a:ext cx="5341925" cy="3335672"/>
          </a:xfrm>
          <a:prstGeom prst="rect">
            <a:avLst/>
          </a:prstGeom>
          <a:noFill/>
          <a:ln>
            <a:noFill/>
          </a:ln>
        </p:spPr>
      </p:pic>
      <p:sp>
        <p:nvSpPr>
          <p:cNvPr id="171" name="Google Shape;171;p30"/>
          <p:cNvSpPr txBox="1">
            <a:spLocks noGrp="1"/>
          </p:cNvSpPr>
          <p:nvPr>
            <p:ph type="title"/>
          </p:nvPr>
        </p:nvSpPr>
        <p:spPr>
          <a:xfrm>
            <a:off x="1071425" y="400425"/>
            <a:ext cx="79965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Comparison: Weekday v.s. Weekend</a:t>
            </a:r>
            <a:endParaRPr sz="3400">
              <a:latin typeface="Oswald Medium"/>
              <a:ea typeface="Oswald Medium"/>
              <a:cs typeface="Oswald Medium"/>
              <a:sym typeface="Oswald Medium"/>
            </a:endParaRPr>
          </a:p>
        </p:txBody>
      </p:sp>
      <p:sp>
        <p:nvSpPr>
          <p:cNvPr id="172" name="Google Shape;172;p30"/>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1071425" y="400425"/>
            <a:ext cx="7302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Possible Reasons</a:t>
            </a:r>
            <a:endParaRPr sz="3400">
              <a:latin typeface="Oswald Medium"/>
              <a:ea typeface="Oswald Medium"/>
              <a:cs typeface="Oswald Medium"/>
              <a:sym typeface="Oswald Medium"/>
            </a:endParaRPr>
          </a:p>
        </p:txBody>
      </p:sp>
      <p:sp>
        <p:nvSpPr>
          <p:cNvPr id="178" name="Google Shape;178;p31"/>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sp>
        <p:nvSpPr>
          <p:cNvPr id="179" name="Google Shape;179;p31"/>
          <p:cNvSpPr txBox="1"/>
          <p:nvPr/>
        </p:nvSpPr>
        <p:spPr>
          <a:xfrm>
            <a:off x="1487375" y="197370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Climate impact</a:t>
            </a:r>
            <a:endParaRPr sz="1800">
              <a:solidFill>
                <a:schemeClr val="dk2"/>
              </a:solidFill>
              <a:latin typeface="Poppins"/>
              <a:ea typeface="Poppins"/>
              <a:cs typeface="Poppins"/>
              <a:sym typeface="Poppins"/>
            </a:endParaRPr>
          </a:p>
        </p:txBody>
      </p:sp>
      <p:sp>
        <p:nvSpPr>
          <p:cNvPr id="180" name="Google Shape;180;p31"/>
          <p:cNvSpPr txBox="1"/>
          <p:nvPr/>
        </p:nvSpPr>
        <p:spPr>
          <a:xfrm>
            <a:off x="4861750" y="1973700"/>
            <a:ext cx="319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Peak season for tourism and activities</a:t>
            </a:r>
            <a:endParaRPr sz="1800">
              <a:solidFill>
                <a:schemeClr val="dk2"/>
              </a:solidFill>
              <a:latin typeface="Poppins"/>
              <a:ea typeface="Poppins"/>
              <a:cs typeface="Poppins"/>
              <a:sym typeface="Poppins"/>
            </a:endParaRPr>
          </a:p>
        </p:txBody>
      </p:sp>
      <p:sp>
        <p:nvSpPr>
          <p:cNvPr id="181" name="Google Shape;181;p31"/>
          <p:cNvSpPr txBox="1"/>
          <p:nvPr/>
        </p:nvSpPr>
        <p:spPr>
          <a:xfrm>
            <a:off x="4861775" y="3627900"/>
            <a:ext cx="319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Back-to-school season and school year activities</a:t>
            </a:r>
            <a:endParaRPr/>
          </a:p>
        </p:txBody>
      </p:sp>
      <p:sp>
        <p:nvSpPr>
          <p:cNvPr id="182" name="Google Shape;182;p31"/>
          <p:cNvSpPr txBox="1"/>
          <p:nvPr/>
        </p:nvSpPr>
        <p:spPr>
          <a:xfrm>
            <a:off x="1487375" y="3627900"/>
            <a:ext cx="3000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Increased work and government activities</a:t>
            </a:r>
            <a:endParaRPr/>
          </a:p>
        </p:txBody>
      </p:sp>
      <p:pic>
        <p:nvPicPr>
          <p:cNvPr id="183" name="Google Shape;183;p31"/>
          <p:cNvPicPr preferRelativeResize="0"/>
          <p:nvPr/>
        </p:nvPicPr>
        <p:blipFill>
          <a:blip r:embed="rId4">
            <a:alphaModFix/>
          </a:blip>
          <a:stretch>
            <a:fillRect/>
          </a:stretch>
        </p:blipFill>
        <p:spPr>
          <a:xfrm>
            <a:off x="2571625" y="1184625"/>
            <a:ext cx="831498" cy="789075"/>
          </a:xfrm>
          <a:prstGeom prst="rect">
            <a:avLst/>
          </a:prstGeom>
          <a:noFill/>
          <a:ln>
            <a:noFill/>
          </a:ln>
        </p:spPr>
      </p:pic>
      <p:pic>
        <p:nvPicPr>
          <p:cNvPr id="184" name="Google Shape;184;p31"/>
          <p:cNvPicPr preferRelativeResize="0"/>
          <p:nvPr/>
        </p:nvPicPr>
        <p:blipFill rotWithShape="1">
          <a:blip r:embed="rId5">
            <a:alphaModFix/>
          </a:blip>
          <a:srcRect t="19923"/>
          <a:stretch/>
        </p:blipFill>
        <p:spPr>
          <a:xfrm>
            <a:off x="6024450" y="1134113"/>
            <a:ext cx="867800" cy="890100"/>
          </a:xfrm>
          <a:prstGeom prst="rect">
            <a:avLst/>
          </a:prstGeom>
          <a:noFill/>
          <a:ln>
            <a:noFill/>
          </a:ln>
        </p:spPr>
      </p:pic>
      <p:pic>
        <p:nvPicPr>
          <p:cNvPr id="185" name="Google Shape;185;p31"/>
          <p:cNvPicPr preferRelativeResize="0"/>
          <p:nvPr/>
        </p:nvPicPr>
        <p:blipFill>
          <a:blip r:embed="rId6">
            <a:alphaModFix/>
          </a:blip>
          <a:stretch>
            <a:fillRect/>
          </a:stretch>
        </p:blipFill>
        <p:spPr>
          <a:xfrm>
            <a:off x="2571625" y="2858682"/>
            <a:ext cx="831500" cy="842160"/>
          </a:xfrm>
          <a:prstGeom prst="rect">
            <a:avLst/>
          </a:prstGeom>
          <a:noFill/>
          <a:ln>
            <a:noFill/>
          </a:ln>
        </p:spPr>
      </p:pic>
      <p:pic>
        <p:nvPicPr>
          <p:cNvPr id="186" name="Google Shape;186;p31"/>
          <p:cNvPicPr preferRelativeResize="0"/>
          <p:nvPr/>
        </p:nvPicPr>
        <p:blipFill rotWithShape="1">
          <a:blip r:embed="rId7">
            <a:alphaModFix/>
          </a:blip>
          <a:srcRect l="6063" r="10422"/>
          <a:stretch/>
        </p:blipFill>
        <p:spPr>
          <a:xfrm>
            <a:off x="6024450" y="2855038"/>
            <a:ext cx="867800" cy="849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32"/>
          <p:cNvSpPr txBox="1">
            <a:spLocks noGrp="1"/>
          </p:cNvSpPr>
          <p:nvPr>
            <p:ph type="title" idx="4294967295"/>
          </p:nvPr>
        </p:nvSpPr>
        <p:spPr>
          <a:xfrm>
            <a:off x="2285775" y="1694675"/>
            <a:ext cx="45726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Bebas Neue"/>
                <a:ea typeface="Bebas Neue"/>
                <a:cs typeface="Bebas Neue"/>
                <a:sym typeface="Bebas Neue"/>
              </a:rPr>
              <a:t>Prediction</a:t>
            </a:r>
            <a:endParaRPr sz="4000">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1071425" y="400425"/>
            <a:ext cx="7302900"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Oswald Medium"/>
                <a:ea typeface="Oswald Medium"/>
                <a:cs typeface="Oswald Medium"/>
                <a:sym typeface="Oswald Medium"/>
              </a:rPr>
              <a:t>Prediction of W. Metro Ridership:</a:t>
            </a:r>
            <a:endParaRPr sz="3400">
              <a:latin typeface="Oswald Medium"/>
              <a:ea typeface="Oswald Medium"/>
              <a:cs typeface="Oswald Medium"/>
              <a:sym typeface="Oswald Medium"/>
            </a:endParaRPr>
          </a:p>
          <a:p>
            <a:pPr marL="0" lvl="0" indent="0" algn="l" rtl="0">
              <a:spcBef>
                <a:spcPts val="0"/>
              </a:spcBef>
              <a:spcAft>
                <a:spcPts val="0"/>
              </a:spcAft>
              <a:buNone/>
            </a:pPr>
            <a:r>
              <a:rPr lang="en" sz="3400">
                <a:latin typeface="Oswald Medium"/>
                <a:ea typeface="Oswald Medium"/>
                <a:cs typeface="Oswald Medium"/>
                <a:sym typeface="Oswald Medium"/>
              </a:rPr>
              <a:t>Based on Ridership &amp; Weather Data</a:t>
            </a:r>
            <a:endParaRPr sz="3400">
              <a:latin typeface="Oswald Medium"/>
              <a:ea typeface="Oswald Medium"/>
              <a:cs typeface="Oswald Medium"/>
              <a:sym typeface="Oswald Medium"/>
            </a:endParaRPr>
          </a:p>
        </p:txBody>
      </p:sp>
      <p:sp>
        <p:nvSpPr>
          <p:cNvPr id="197" name="Google Shape;197;p33"/>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Prediction</a:t>
            </a:r>
            <a:endParaRPr sz="2000">
              <a:latin typeface="Bebas Neue"/>
              <a:ea typeface="Bebas Neue"/>
              <a:cs typeface="Bebas Neue"/>
              <a:sym typeface="Bebas Neue"/>
            </a:endParaRPr>
          </a:p>
        </p:txBody>
      </p:sp>
      <p:pic>
        <p:nvPicPr>
          <p:cNvPr id="198" name="Google Shape;198;p33" title="Metro Ridership Prediction with Linear Regression.png"/>
          <p:cNvPicPr preferRelativeResize="0"/>
          <p:nvPr/>
        </p:nvPicPr>
        <p:blipFill>
          <a:blip r:embed="rId4">
            <a:alphaModFix/>
          </a:blip>
          <a:stretch>
            <a:fillRect/>
          </a:stretch>
        </p:blipFill>
        <p:spPr>
          <a:xfrm>
            <a:off x="364123" y="1772457"/>
            <a:ext cx="4271425" cy="2266218"/>
          </a:xfrm>
          <a:prstGeom prst="rect">
            <a:avLst/>
          </a:prstGeom>
          <a:noFill/>
          <a:ln>
            <a:noFill/>
          </a:ln>
        </p:spPr>
      </p:pic>
      <p:pic>
        <p:nvPicPr>
          <p:cNvPr id="199" name="Google Shape;199;p33" title="Metro Ridership Prediction with Linear Regression (Weather).png"/>
          <p:cNvPicPr preferRelativeResize="0"/>
          <p:nvPr/>
        </p:nvPicPr>
        <p:blipFill>
          <a:blip r:embed="rId5">
            <a:alphaModFix/>
          </a:blip>
          <a:stretch>
            <a:fillRect/>
          </a:stretch>
        </p:blipFill>
        <p:spPr>
          <a:xfrm>
            <a:off x="4635548" y="1772457"/>
            <a:ext cx="4271425" cy="2266218"/>
          </a:xfrm>
          <a:prstGeom prst="rect">
            <a:avLst/>
          </a:prstGeom>
          <a:noFill/>
          <a:ln>
            <a:noFill/>
          </a:ln>
        </p:spPr>
      </p:pic>
      <p:sp>
        <p:nvSpPr>
          <p:cNvPr id="200" name="Google Shape;200;p33"/>
          <p:cNvSpPr txBox="1">
            <a:spLocks noGrp="1"/>
          </p:cNvSpPr>
          <p:nvPr>
            <p:ph type="title"/>
          </p:nvPr>
        </p:nvSpPr>
        <p:spPr>
          <a:xfrm>
            <a:off x="1394938" y="4179200"/>
            <a:ext cx="2431500" cy="461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a:latin typeface="Poppins"/>
                <a:ea typeface="Poppins"/>
                <a:cs typeface="Poppins"/>
                <a:sym typeface="Poppins"/>
              </a:rPr>
              <a:t>Ridership Data only</a:t>
            </a:r>
            <a:endParaRPr sz="1800">
              <a:latin typeface="Poppins"/>
              <a:ea typeface="Poppins"/>
              <a:cs typeface="Poppins"/>
              <a:sym typeface="Poppins"/>
            </a:endParaRPr>
          </a:p>
        </p:txBody>
      </p:sp>
      <p:sp>
        <p:nvSpPr>
          <p:cNvPr id="201" name="Google Shape;201;p33"/>
          <p:cNvSpPr txBox="1">
            <a:spLocks noGrp="1"/>
          </p:cNvSpPr>
          <p:nvPr>
            <p:ph type="title"/>
          </p:nvPr>
        </p:nvSpPr>
        <p:spPr>
          <a:xfrm>
            <a:off x="5367098" y="4179200"/>
            <a:ext cx="3223800" cy="461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a:latin typeface="Poppins"/>
                <a:ea typeface="Poppins"/>
                <a:cs typeface="Poppins"/>
                <a:sym typeface="Poppins"/>
              </a:rPr>
              <a:t>Ridership &amp; Weather Data</a:t>
            </a:r>
            <a:endParaRPr sz="1800">
              <a:latin typeface="Poppins"/>
              <a:ea typeface="Poppins"/>
              <a:cs typeface="Poppins"/>
              <a:sym typeface="Poppins"/>
            </a:endParaRPr>
          </a:p>
        </p:txBody>
      </p:sp>
      <p:sp>
        <p:nvSpPr>
          <p:cNvPr id="202" name="Google Shape;202;p33"/>
          <p:cNvSpPr txBox="1">
            <a:spLocks noGrp="1"/>
          </p:cNvSpPr>
          <p:nvPr>
            <p:ph type="title"/>
          </p:nvPr>
        </p:nvSpPr>
        <p:spPr>
          <a:xfrm>
            <a:off x="1394938" y="4535400"/>
            <a:ext cx="2431500" cy="4617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1800">
                <a:latin typeface="Poppins"/>
                <a:ea typeface="Poppins"/>
                <a:cs typeface="Poppins"/>
                <a:sym typeface="Poppins"/>
              </a:rPr>
              <a:t>R² = 0.53</a:t>
            </a:r>
            <a:endParaRPr sz="1800">
              <a:latin typeface="Poppins"/>
              <a:ea typeface="Poppins"/>
              <a:cs typeface="Poppins"/>
              <a:sym typeface="Poppins"/>
            </a:endParaRPr>
          </a:p>
        </p:txBody>
      </p:sp>
      <p:sp>
        <p:nvSpPr>
          <p:cNvPr id="203" name="Google Shape;203;p33"/>
          <p:cNvSpPr txBox="1">
            <a:spLocks noGrp="1"/>
          </p:cNvSpPr>
          <p:nvPr>
            <p:ph type="title"/>
          </p:nvPr>
        </p:nvSpPr>
        <p:spPr>
          <a:xfrm>
            <a:off x="5763238" y="4535400"/>
            <a:ext cx="2431500" cy="4617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1800">
                <a:latin typeface="Poppins"/>
                <a:ea typeface="Poppins"/>
                <a:cs typeface="Poppins"/>
                <a:sym typeface="Poppins"/>
              </a:rPr>
              <a:t>R² = 0.50</a:t>
            </a:r>
            <a:endParaRPr sz="18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1071425" y="400425"/>
            <a:ext cx="7302900"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Oswald Medium"/>
                <a:ea typeface="Oswald Medium"/>
                <a:cs typeface="Oswald Medium"/>
                <a:sym typeface="Oswald Medium"/>
              </a:rPr>
              <a:t>Prediction of W. Metro Ridership: 2025</a:t>
            </a:r>
            <a:endParaRPr sz="3400">
              <a:latin typeface="Oswald Medium"/>
              <a:ea typeface="Oswald Medium"/>
              <a:cs typeface="Oswald Medium"/>
              <a:sym typeface="Oswald Medium"/>
            </a:endParaRPr>
          </a:p>
        </p:txBody>
      </p:sp>
      <p:sp>
        <p:nvSpPr>
          <p:cNvPr id="209" name="Google Shape;209;p34"/>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Prediction</a:t>
            </a:r>
            <a:endParaRPr sz="2000">
              <a:latin typeface="Bebas Neue"/>
              <a:ea typeface="Bebas Neue"/>
              <a:cs typeface="Bebas Neue"/>
              <a:sym typeface="Bebas Neue"/>
            </a:endParaRPr>
          </a:p>
        </p:txBody>
      </p:sp>
      <p:pic>
        <p:nvPicPr>
          <p:cNvPr id="210" name="Google Shape;210;p34" title="Prediction of Ridership for 2025.png"/>
          <p:cNvPicPr preferRelativeResize="0"/>
          <p:nvPr/>
        </p:nvPicPr>
        <p:blipFill>
          <a:blip r:embed="rId4">
            <a:alphaModFix/>
          </a:blip>
          <a:stretch>
            <a:fillRect/>
          </a:stretch>
        </p:blipFill>
        <p:spPr>
          <a:xfrm>
            <a:off x="1368227" y="1168925"/>
            <a:ext cx="6407549" cy="339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35"/>
          <p:cNvSpPr txBox="1">
            <a:spLocks noGrp="1"/>
          </p:cNvSpPr>
          <p:nvPr>
            <p:ph type="title" idx="4294967295"/>
          </p:nvPr>
        </p:nvSpPr>
        <p:spPr>
          <a:xfrm>
            <a:off x="2285775" y="1694675"/>
            <a:ext cx="45726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Bebas Neue"/>
                <a:ea typeface="Bebas Neue"/>
                <a:cs typeface="Bebas Neue"/>
                <a:sym typeface="Bebas Neue"/>
              </a:rPr>
              <a:t>FURTHER ANALYSES</a:t>
            </a:r>
            <a:endParaRPr sz="4000">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FURTHER ANALYSES</a:t>
            </a:r>
            <a:endParaRPr sz="2000">
              <a:latin typeface="Bebas Neue"/>
              <a:ea typeface="Bebas Neue"/>
              <a:cs typeface="Bebas Neue"/>
              <a:sym typeface="Bebas Neue"/>
            </a:endParaRPr>
          </a:p>
        </p:txBody>
      </p:sp>
      <p:sp>
        <p:nvSpPr>
          <p:cNvPr id="221" name="Google Shape;221;p36"/>
          <p:cNvSpPr txBox="1">
            <a:spLocks noGrp="1"/>
          </p:cNvSpPr>
          <p:nvPr>
            <p:ph type="title"/>
          </p:nvPr>
        </p:nvSpPr>
        <p:spPr>
          <a:xfrm>
            <a:off x="1071425" y="400425"/>
            <a:ext cx="7302900"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Oswald Medium"/>
                <a:ea typeface="Oswald Medium"/>
                <a:cs typeface="Oswald Medium"/>
                <a:sym typeface="Oswald Medium"/>
              </a:rPr>
              <a:t>Compare Ridership Growth Since 2002 Against Other Rail Agencies</a:t>
            </a:r>
            <a:endParaRPr sz="3400">
              <a:latin typeface="Oswald Medium"/>
              <a:ea typeface="Oswald Medium"/>
              <a:cs typeface="Oswald Medium"/>
              <a:sym typeface="Oswald Medium"/>
            </a:endParaRPr>
          </a:p>
        </p:txBody>
      </p:sp>
      <p:pic>
        <p:nvPicPr>
          <p:cNvPr id="222" name="Google Shape;222;p36"/>
          <p:cNvPicPr preferRelativeResize="0"/>
          <p:nvPr/>
        </p:nvPicPr>
        <p:blipFill>
          <a:blip r:embed="rId4">
            <a:alphaModFix/>
          </a:blip>
          <a:stretch>
            <a:fillRect/>
          </a:stretch>
        </p:blipFill>
        <p:spPr>
          <a:xfrm>
            <a:off x="1707425" y="1529750"/>
            <a:ext cx="5729126" cy="3613750"/>
          </a:xfrm>
          <a:prstGeom prst="rect">
            <a:avLst/>
          </a:prstGeom>
          <a:noFill/>
          <a:ln>
            <a:noFill/>
          </a:ln>
        </p:spPr>
      </p:pic>
      <p:pic>
        <p:nvPicPr>
          <p:cNvPr id="223" name="Google Shape;223;p36"/>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1071425" y="400425"/>
            <a:ext cx="7302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Compare Ridership Growth Post-pandemic </a:t>
            </a:r>
            <a:endParaRPr sz="3400">
              <a:latin typeface="Oswald Medium"/>
              <a:ea typeface="Oswald Medium"/>
              <a:cs typeface="Oswald Medium"/>
              <a:sym typeface="Oswald Medium"/>
            </a:endParaRPr>
          </a:p>
        </p:txBody>
      </p:sp>
      <p:sp>
        <p:nvSpPr>
          <p:cNvPr id="229" name="Google Shape;229;p37"/>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FURTHER ANALYSES</a:t>
            </a:r>
            <a:endParaRPr sz="2000">
              <a:latin typeface="Bebas Neue"/>
              <a:ea typeface="Bebas Neue"/>
              <a:cs typeface="Bebas Neue"/>
              <a:sym typeface="Bebas Neue"/>
            </a:endParaRPr>
          </a:p>
        </p:txBody>
      </p:sp>
      <p:pic>
        <p:nvPicPr>
          <p:cNvPr id="230" name="Google Shape;230;p37"/>
          <p:cNvPicPr preferRelativeResize="0"/>
          <p:nvPr/>
        </p:nvPicPr>
        <p:blipFill>
          <a:blip r:embed="rId4">
            <a:alphaModFix/>
          </a:blip>
          <a:stretch>
            <a:fillRect/>
          </a:stretch>
        </p:blipFill>
        <p:spPr>
          <a:xfrm>
            <a:off x="1707425" y="1529750"/>
            <a:ext cx="5729126" cy="3613736"/>
          </a:xfrm>
          <a:prstGeom prst="rect">
            <a:avLst/>
          </a:prstGeom>
          <a:noFill/>
          <a:ln>
            <a:noFill/>
          </a:ln>
        </p:spPr>
      </p:pic>
      <p:pic>
        <p:nvPicPr>
          <p:cNvPr id="231" name="Google Shape;231;p37"/>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1071425" y="400425"/>
            <a:ext cx="7302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Compare Ridership Recovery Rate</a:t>
            </a:r>
            <a:endParaRPr sz="3400">
              <a:latin typeface="Oswald Medium"/>
              <a:ea typeface="Oswald Medium"/>
              <a:cs typeface="Oswald Medium"/>
              <a:sym typeface="Oswald Medium"/>
            </a:endParaRPr>
          </a:p>
        </p:txBody>
      </p:sp>
      <p:pic>
        <p:nvPicPr>
          <p:cNvPr id="237" name="Google Shape;237;p38"/>
          <p:cNvPicPr preferRelativeResize="0"/>
          <p:nvPr/>
        </p:nvPicPr>
        <p:blipFill>
          <a:blip r:embed="rId4">
            <a:alphaModFix/>
          </a:blip>
          <a:stretch>
            <a:fillRect/>
          </a:stretch>
        </p:blipFill>
        <p:spPr>
          <a:xfrm>
            <a:off x="972450" y="1318917"/>
            <a:ext cx="7199096" cy="2810458"/>
          </a:xfrm>
          <a:prstGeom prst="rect">
            <a:avLst/>
          </a:prstGeom>
          <a:noFill/>
          <a:ln>
            <a:noFill/>
          </a:ln>
        </p:spPr>
      </p:pic>
      <p:sp>
        <p:nvSpPr>
          <p:cNvPr id="238" name="Google Shape;238;p38"/>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FURTHER ANALYSES</a:t>
            </a:r>
            <a:endParaRPr sz="2000">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1071425" y="400425"/>
            <a:ext cx="7302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Compare Ridership Recovery Rate(Cont'd)</a:t>
            </a:r>
            <a:endParaRPr sz="3400">
              <a:latin typeface="Oswald Medium"/>
              <a:ea typeface="Oswald Medium"/>
              <a:cs typeface="Oswald Medium"/>
              <a:sym typeface="Oswald Medium"/>
            </a:endParaRPr>
          </a:p>
        </p:txBody>
      </p:sp>
      <p:pic>
        <p:nvPicPr>
          <p:cNvPr id="244" name="Google Shape;244;p39"/>
          <p:cNvPicPr preferRelativeResize="0"/>
          <p:nvPr/>
        </p:nvPicPr>
        <p:blipFill>
          <a:blip r:embed="rId4">
            <a:alphaModFix/>
          </a:blip>
          <a:stretch>
            <a:fillRect/>
          </a:stretch>
        </p:blipFill>
        <p:spPr>
          <a:xfrm>
            <a:off x="972450" y="1318917"/>
            <a:ext cx="7199096" cy="2810458"/>
          </a:xfrm>
          <a:prstGeom prst="rect">
            <a:avLst/>
          </a:prstGeom>
          <a:noFill/>
          <a:ln>
            <a:noFill/>
          </a:ln>
        </p:spPr>
      </p:pic>
      <p:sp>
        <p:nvSpPr>
          <p:cNvPr id="245" name="Google Shape;245;p39"/>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FURTHER ANALYSES</a:t>
            </a:r>
            <a:endParaRPr sz="2000">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1071425" y="400425"/>
            <a:ext cx="7302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Reasons for Higher Recovery Rate</a:t>
            </a:r>
            <a:endParaRPr sz="3400">
              <a:latin typeface="Oswald Medium"/>
              <a:ea typeface="Oswald Medium"/>
              <a:cs typeface="Oswald Medium"/>
              <a:sym typeface="Oswald Medium"/>
            </a:endParaRPr>
          </a:p>
        </p:txBody>
      </p:sp>
      <p:sp>
        <p:nvSpPr>
          <p:cNvPr id="251" name="Google Shape;251;p40"/>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FURTHER ANALYSES</a:t>
            </a:r>
            <a:endParaRPr sz="2000">
              <a:latin typeface="Bebas Neue"/>
              <a:ea typeface="Bebas Neue"/>
              <a:cs typeface="Bebas Neue"/>
              <a:sym typeface="Bebas Neue"/>
            </a:endParaRPr>
          </a:p>
        </p:txBody>
      </p:sp>
      <p:grpSp>
        <p:nvGrpSpPr>
          <p:cNvPr id="252" name="Google Shape;252;p40"/>
          <p:cNvGrpSpPr/>
          <p:nvPr/>
        </p:nvGrpSpPr>
        <p:grpSpPr>
          <a:xfrm>
            <a:off x="1630650" y="1248088"/>
            <a:ext cx="6184425" cy="3680962"/>
            <a:chOff x="1680275" y="1390463"/>
            <a:chExt cx="6184425" cy="3680962"/>
          </a:xfrm>
        </p:grpSpPr>
        <p:sp>
          <p:nvSpPr>
            <p:cNvPr id="253" name="Google Shape;253;p40"/>
            <p:cNvSpPr txBox="1"/>
            <p:nvPr/>
          </p:nvSpPr>
          <p:spPr>
            <a:xfrm>
              <a:off x="4829300" y="4055625"/>
              <a:ext cx="3035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Policy and financial support</a:t>
              </a:r>
              <a:endParaRPr sz="1800">
                <a:solidFill>
                  <a:schemeClr val="dk2"/>
                </a:solidFill>
                <a:latin typeface="Poppins"/>
                <a:ea typeface="Poppins"/>
                <a:cs typeface="Poppins"/>
                <a:sym typeface="Poppins"/>
              </a:endParaRPr>
            </a:p>
          </p:txBody>
        </p:sp>
        <p:pic>
          <p:nvPicPr>
            <p:cNvPr id="254" name="Google Shape;254;p40"/>
            <p:cNvPicPr preferRelativeResize="0"/>
            <p:nvPr/>
          </p:nvPicPr>
          <p:blipFill rotWithShape="1">
            <a:blip r:embed="rId4">
              <a:alphaModFix/>
            </a:blip>
            <a:srcRect/>
            <a:stretch/>
          </p:blipFill>
          <p:spPr>
            <a:xfrm>
              <a:off x="2596444" y="1390475"/>
              <a:ext cx="838537" cy="838537"/>
            </a:xfrm>
            <a:prstGeom prst="rect">
              <a:avLst/>
            </a:prstGeom>
            <a:noFill/>
            <a:ln>
              <a:noFill/>
            </a:ln>
          </p:spPr>
        </p:pic>
        <p:pic>
          <p:nvPicPr>
            <p:cNvPr id="255" name="Google Shape;255;p40"/>
            <p:cNvPicPr preferRelativeResize="0"/>
            <p:nvPr/>
          </p:nvPicPr>
          <p:blipFill>
            <a:blip r:embed="rId5">
              <a:alphaModFix/>
            </a:blip>
            <a:stretch>
              <a:fillRect/>
            </a:stretch>
          </p:blipFill>
          <p:spPr>
            <a:xfrm>
              <a:off x="5927725" y="1390463"/>
              <a:ext cx="838525" cy="838525"/>
            </a:xfrm>
            <a:prstGeom prst="rect">
              <a:avLst/>
            </a:prstGeom>
            <a:noFill/>
            <a:ln>
              <a:noFill/>
            </a:ln>
          </p:spPr>
        </p:pic>
        <p:pic>
          <p:nvPicPr>
            <p:cNvPr id="256" name="Google Shape;256;p40"/>
            <p:cNvPicPr preferRelativeResize="0"/>
            <p:nvPr/>
          </p:nvPicPr>
          <p:blipFill>
            <a:blip r:embed="rId6">
              <a:alphaModFix/>
            </a:blip>
            <a:stretch>
              <a:fillRect/>
            </a:stretch>
          </p:blipFill>
          <p:spPr>
            <a:xfrm>
              <a:off x="2596450" y="3217100"/>
              <a:ext cx="838525" cy="838525"/>
            </a:xfrm>
            <a:prstGeom prst="rect">
              <a:avLst/>
            </a:prstGeom>
            <a:noFill/>
            <a:ln>
              <a:noFill/>
            </a:ln>
          </p:spPr>
        </p:pic>
        <p:pic>
          <p:nvPicPr>
            <p:cNvPr id="257" name="Google Shape;257;p40"/>
            <p:cNvPicPr preferRelativeResize="0"/>
            <p:nvPr/>
          </p:nvPicPr>
          <p:blipFill>
            <a:blip r:embed="rId7">
              <a:alphaModFix/>
            </a:blip>
            <a:stretch>
              <a:fillRect/>
            </a:stretch>
          </p:blipFill>
          <p:spPr>
            <a:xfrm>
              <a:off x="5927725" y="3217100"/>
              <a:ext cx="838525" cy="838525"/>
            </a:xfrm>
            <a:prstGeom prst="rect">
              <a:avLst/>
            </a:prstGeom>
            <a:noFill/>
            <a:ln>
              <a:noFill/>
            </a:ln>
          </p:spPr>
        </p:pic>
        <p:sp>
          <p:nvSpPr>
            <p:cNvPr id="258" name="Google Shape;258;p40"/>
            <p:cNvSpPr txBox="1"/>
            <p:nvPr/>
          </p:nvSpPr>
          <p:spPr>
            <a:xfrm>
              <a:off x="1680325" y="2215875"/>
              <a:ext cx="2670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Economic recovery</a:t>
              </a:r>
              <a:endParaRPr sz="1800">
                <a:solidFill>
                  <a:schemeClr val="dk2"/>
                </a:solidFill>
              </a:endParaRPr>
            </a:p>
          </p:txBody>
        </p:sp>
        <p:sp>
          <p:nvSpPr>
            <p:cNvPr id="259" name="Google Shape;259;p40"/>
            <p:cNvSpPr txBox="1"/>
            <p:nvPr/>
          </p:nvSpPr>
          <p:spPr>
            <a:xfrm>
              <a:off x="4829288" y="2229000"/>
              <a:ext cx="3035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Improvements in operations and services</a:t>
              </a:r>
              <a:endParaRPr sz="1800">
                <a:solidFill>
                  <a:schemeClr val="dk2"/>
                </a:solidFill>
              </a:endParaRPr>
            </a:p>
          </p:txBody>
        </p:sp>
        <p:sp>
          <p:nvSpPr>
            <p:cNvPr id="260" name="Google Shape;260;p40"/>
            <p:cNvSpPr txBox="1"/>
            <p:nvPr/>
          </p:nvSpPr>
          <p:spPr>
            <a:xfrm>
              <a:off x="1680275" y="4055625"/>
              <a:ext cx="26709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latin typeface="Poppins"/>
                  <a:ea typeface="Poppins"/>
                  <a:cs typeface="Poppins"/>
                  <a:sym typeface="Poppins"/>
                </a:rPr>
                <a:t>Geographic and transportation hub advantages</a:t>
              </a:r>
              <a:endParaRPr sz="1800">
                <a:solidFill>
                  <a:schemeClr val="dk2"/>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41"/>
          <p:cNvSpPr txBox="1">
            <a:spLocks noGrp="1"/>
          </p:cNvSpPr>
          <p:nvPr>
            <p:ph type="title" idx="4294967295"/>
          </p:nvPr>
        </p:nvSpPr>
        <p:spPr>
          <a:xfrm>
            <a:off x="2285775" y="1694675"/>
            <a:ext cx="45726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Bebas Neue"/>
                <a:ea typeface="Bebas Neue"/>
                <a:cs typeface="Bebas Neue"/>
                <a:sym typeface="Bebas Neue"/>
              </a:rPr>
              <a:t>CONCLUSION </a:t>
            </a:r>
            <a:r>
              <a:rPr lang="en" sz="4000" b="1">
                <a:latin typeface="Bebas Neue"/>
                <a:ea typeface="Bebas Neue"/>
                <a:cs typeface="Bebas Neue"/>
                <a:sym typeface="Bebas Neue"/>
              </a:rPr>
              <a:t>/</a:t>
            </a:r>
            <a:r>
              <a:rPr lang="en" sz="4000">
                <a:latin typeface="Bebas Neue"/>
                <a:ea typeface="Bebas Neue"/>
                <a:cs typeface="Bebas Neue"/>
                <a:sym typeface="Bebas Neue"/>
              </a:rPr>
              <a:t> PROPOSAL</a:t>
            </a:r>
            <a:endParaRPr sz="4000">
              <a:latin typeface="Bebas Neue"/>
              <a:ea typeface="Bebas Neue"/>
              <a:cs typeface="Bebas Neue"/>
              <a:sym typeface="Bebas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1071425" y="400425"/>
            <a:ext cx="53214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CONCLUSION </a:t>
            </a:r>
            <a:r>
              <a:rPr lang="en" sz="3400" b="1">
                <a:latin typeface="Oswald"/>
                <a:ea typeface="Oswald"/>
                <a:cs typeface="Oswald"/>
                <a:sym typeface="Oswald"/>
              </a:rPr>
              <a:t>/</a:t>
            </a:r>
            <a:r>
              <a:rPr lang="en" sz="3400">
                <a:latin typeface="Oswald Medium"/>
                <a:ea typeface="Oswald Medium"/>
                <a:cs typeface="Oswald Medium"/>
                <a:sym typeface="Oswald Medium"/>
              </a:rPr>
              <a:t> PROPOSAL</a:t>
            </a:r>
            <a:endParaRPr sz="3400">
              <a:latin typeface="Oswald Medium"/>
              <a:ea typeface="Oswald Medium"/>
              <a:cs typeface="Oswald Medium"/>
              <a:sym typeface="Oswald Medium"/>
            </a:endParaRPr>
          </a:p>
        </p:txBody>
      </p:sp>
      <p:sp>
        <p:nvSpPr>
          <p:cNvPr id="271" name="Google Shape;271;p42"/>
          <p:cNvSpPr txBox="1">
            <a:spLocks noGrp="1"/>
          </p:cNvSpPr>
          <p:nvPr>
            <p:ph type="title"/>
          </p:nvPr>
        </p:nvSpPr>
        <p:spPr>
          <a:xfrm>
            <a:off x="1071425" y="1041350"/>
            <a:ext cx="7400700" cy="2401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a:latin typeface="Poppins"/>
                <a:ea typeface="Poppins"/>
                <a:cs typeface="Poppins"/>
                <a:sym typeface="Poppins"/>
              </a:rPr>
              <a:t>Focus on commuters:</a:t>
            </a:r>
            <a:endParaRPr sz="1800">
              <a:latin typeface="Poppins"/>
              <a:ea typeface="Poppins"/>
              <a:cs typeface="Poppins"/>
              <a:sym typeface="Poppins"/>
            </a:endParaRPr>
          </a:p>
          <a:p>
            <a:pPr marL="457200" lvl="0" indent="-342900" algn="l" rtl="0">
              <a:spcBef>
                <a:spcPts val="0"/>
              </a:spcBef>
              <a:spcAft>
                <a:spcPts val="0"/>
              </a:spcAft>
              <a:buSzPts val="1800"/>
              <a:buFont typeface="Poppins"/>
              <a:buChar char="-"/>
            </a:pPr>
            <a:r>
              <a:rPr lang="en" sz="1800">
                <a:latin typeface="Poppins"/>
                <a:ea typeface="Poppins"/>
                <a:cs typeface="Poppins"/>
                <a:sym typeface="Poppins"/>
              </a:rPr>
              <a:t>Improve experience for commuters: increase frequency of rides in peak hours</a:t>
            </a:r>
            <a:endParaRPr sz="1800">
              <a:latin typeface="Poppins"/>
              <a:ea typeface="Poppins"/>
              <a:cs typeface="Poppins"/>
              <a:sym typeface="Poppins"/>
            </a:endParaRPr>
          </a:p>
          <a:p>
            <a:pPr marL="457200" lvl="0" indent="-342900" algn="l" rtl="0">
              <a:spcBef>
                <a:spcPts val="0"/>
              </a:spcBef>
              <a:spcAft>
                <a:spcPts val="0"/>
              </a:spcAft>
              <a:buSzPts val="1800"/>
              <a:buFont typeface="Poppins"/>
              <a:buChar char="-"/>
            </a:pPr>
            <a:r>
              <a:rPr lang="en" sz="1800">
                <a:latin typeface="Poppins"/>
                <a:ea typeface="Poppins"/>
                <a:cs typeface="Poppins"/>
                <a:sym typeface="Poppins"/>
              </a:rPr>
              <a:t>Fare adjustments: Monthly Pass</a:t>
            </a:r>
            <a:endParaRPr sz="1800">
              <a:latin typeface="Poppins"/>
              <a:ea typeface="Poppins"/>
              <a:cs typeface="Poppins"/>
              <a:sym typeface="Poppins"/>
            </a:endParaRPr>
          </a:p>
          <a:p>
            <a:pPr marL="0" lvl="0" indent="0" algn="l" rtl="0">
              <a:spcBef>
                <a:spcPts val="0"/>
              </a:spcBef>
              <a:spcAft>
                <a:spcPts val="0"/>
              </a:spcAft>
              <a:buNone/>
            </a:pPr>
            <a:endParaRPr sz="1800">
              <a:latin typeface="Poppins"/>
              <a:ea typeface="Poppins"/>
              <a:cs typeface="Poppins"/>
              <a:sym typeface="Poppins"/>
            </a:endParaRPr>
          </a:p>
          <a:p>
            <a:pPr marL="0" lvl="0" indent="0" algn="l" rtl="0">
              <a:spcBef>
                <a:spcPts val="0"/>
              </a:spcBef>
              <a:spcAft>
                <a:spcPts val="0"/>
              </a:spcAft>
              <a:buNone/>
            </a:pPr>
            <a:r>
              <a:rPr lang="en" sz="1800">
                <a:latin typeface="Poppins"/>
                <a:ea typeface="Poppins"/>
                <a:cs typeface="Poppins"/>
                <a:sym typeface="Poppins"/>
              </a:rPr>
              <a:t>Focus on tourist:</a:t>
            </a:r>
            <a:endParaRPr sz="1800">
              <a:latin typeface="Poppins"/>
              <a:ea typeface="Poppins"/>
              <a:cs typeface="Poppins"/>
              <a:sym typeface="Poppins"/>
            </a:endParaRPr>
          </a:p>
          <a:p>
            <a:pPr marL="457200" lvl="0" indent="-342900" algn="l" rtl="0">
              <a:spcBef>
                <a:spcPts val="0"/>
              </a:spcBef>
              <a:spcAft>
                <a:spcPts val="0"/>
              </a:spcAft>
              <a:buSzPts val="1800"/>
              <a:buFont typeface="Poppins"/>
              <a:buChar char="-"/>
            </a:pPr>
            <a:r>
              <a:rPr lang="en" sz="1800">
                <a:latin typeface="Poppins"/>
                <a:ea typeface="Poppins"/>
                <a:cs typeface="Poppins"/>
                <a:sym typeface="Poppins"/>
              </a:rPr>
              <a:t>Promote 1, 3, 7-day Unlimited Pass</a:t>
            </a:r>
            <a:endParaRPr sz="1800">
              <a:latin typeface="Poppins"/>
              <a:ea typeface="Poppins"/>
              <a:cs typeface="Poppins"/>
              <a:sym typeface="Poppins"/>
            </a:endParaRPr>
          </a:p>
          <a:p>
            <a:pPr marL="457200" lvl="0" indent="-342900" algn="l" rtl="0">
              <a:spcBef>
                <a:spcPts val="0"/>
              </a:spcBef>
              <a:spcAft>
                <a:spcPts val="0"/>
              </a:spcAft>
              <a:buSzPts val="1800"/>
              <a:buFont typeface="Poppins"/>
              <a:buChar char="-"/>
            </a:pPr>
            <a:r>
              <a:rPr lang="en" sz="1800">
                <a:latin typeface="Poppins"/>
                <a:ea typeface="Poppins"/>
                <a:cs typeface="Poppins"/>
                <a:sym typeface="Poppins"/>
              </a:rPr>
              <a:t>DC Event Pass with special events in DC</a:t>
            </a:r>
            <a:endParaRPr sz="1800">
              <a:latin typeface="Poppins"/>
              <a:ea typeface="Poppins"/>
              <a:cs typeface="Poppins"/>
              <a:sym typeface="Poppins"/>
            </a:endParaRPr>
          </a:p>
        </p:txBody>
      </p:sp>
      <p:sp>
        <p:nvSpPr>
          <p:cNvPr id="272" name="Google Shape;272;p42"/>
          <p:cNvSpPr txBox="1">
            <a:spLocks noGrp="1"/>
          </p:cNvSpPr>
          <p:nvPr>
            <p:ph type="title"/>
          </p:nvPr>
        </p:nvSpPr>
        <p:spPr>
          <a:xfrm>
            <a:off x="1071425" y="3553875"/>
            <a:ext cx="7400700" cy="10158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a:latin typeface="Poppins"/>
                <a:ea typeface="Poppins"/>
                <a:cs typeface="Poppins"/>
                <a:sym typeface="Poppins"/>
              </a:rPr>
              <a:t>Suggestion:</a:t>
            </a:r>
            <a:endParaRPr sz="1800">
              <a:latin typeface="Poppins"/>
              <a:ea typeface="Poppins"/>
              <a:cs typeface="Poppins"/>
              <a:sym typeface="Poppins"/>
            </a:endParaRPr>
          </a:p>
          <a:p>
            <a:pPr marL="457200" lvl="0" indent="-342900" algn="l" rtl="0">
              <a:spcBef>
                <a:spcPts val="0"/>
              </a:spcBef>
              <a:spcAft>
                <a:spcPts val="0"/>
              </a:spcAft>
              <a:buSzPts val="1800"/>
              <a:buFont typeface="Poppins"/>
              <a:buChar char="-"/>
            </a:pPr>
            <a:r>
              <a:rPr lang="en" sz="1800">
                <a:latin typeface="Poppins"/>
                <a:ea typeface="Poppins"/>
                <a:cs typeface="Poppins"/>
                <a:sym typeface="Poppins"/>
              </a:rPr>
              <a:t>Collect data regarding ratio of visitors vs residents using the metro</a:t>
            </a:r>
            <a:endParaRPr sz="1800">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43"/>
          <p:cNvSpPr txBox="1">
            <a:spLocks noGrp="1"/>
          </p:cNvSpPr>
          <p:nvPr>
            <p:ph type="title" idx="4294967295"/>
          </p:nvPr>
        </p:nvSpPr>
        <p:spPr>
          <a:xfrm>
            <a:off x="2285775" y="1694675"/>
            <a:ext cx="45726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Bebas Neue"/>
                <a:ea typeface="Bebas Neue"/>
                <a:cs typeface="Bebas Neue"/>
                <a:sym typeface="Bebas Neue"/>
              </a:rPr>
              <a:t>EXTENDED RESEARCH</a:t>
            </a:r>
            <a:endParaRPr sz="4000">
              <a:latin typeface="Bebas Neue"/>
              <a:ea typeface="Bebas Neue"/>
              <a:cs typeface="Bebas Neue"/>
              <a:sym typeface="Bebas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1071425" y="400425"/>
            <a:ext cx="53214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Moving Forward</a:t>
            </a:r>
            <a:endParaRPr sz="3400">
              <a:latin typeface="Oswald Medium"/>
              <a:ea typeface="Oswald Medium"/>
              <a:cs typeface="Oswald Medium"/>
              <a:sym typeface="Oswald Medium"/>
            </a:endParaRPr>
          </a:p>
        </p:txBody>
      </p:sp>
      <p:sp>
        <p:nvSpPr>
          <p:cNvPr id="283" name="Google Shape;283;p44"/>
          <p:cNvSpPr txBox="1">
            <a:spLocks noGrp="1"/>
          </p:cNvSpPr>
          <p:nvPr>
            <p:ph type="title"/>
          </p:nvPr>
        </p:nvSpPr>
        <p:spPr>
          <a:xfrm>
            <a:off x="2558600" y="2529488"/>
            <a:ext cx="1631400" cy="738900"/>
          </a:xfrm>
          <a:prstGeom prst="rect">
            <a:avLst/>
          </a:prstGeom>
        </p:spPr>
        <p:txBody>
          <a:bodyPr spcFirstLastPara="1" wrap="square" lIns="91425" tIns="91425" rIns="91425" bIns="91425" anchor="ctr" anchorCtr="0">
            <a:spAutoFit/>
          </a:bodyPr>
          <a:lstStyle/>
          <a:p>
            <a:pPr marL="457200" lvl="0" indent="-342900" algn="l" rtl="0">
              <a:spcBef>
                <a:spcPts val="0"/>
              </a:spcBef>
              <a:spcAft>
                <a:spcPts val="0"/>
              </a:spcAft>
              <a:buSzPts val="1800"/>
              <a:buFont typeface="Poppins"/>
              <a:buAutoNum type="arabicPeriod"/>
            </a:pPr>
            <a:r>
              <a:rPr lang="en" sz="1800">
                <a:latin typeface="Poppins"/>
                <a:ea typeface="Poppins"/>
                <a:cs typeface="Poppins"/>
                <a:sym typeface="Poppins"/>
              </a:rPr>
              <a:t>Period</a:t>
            </a:r>
            <a:endParaRPr sz="1800">
              <a:latin typeface="Poppins"/>
              <a:ea typeface="Poppins"/>
              <a:cs typeface="Poppins"/>
              <a:sym typeface="Poppins"/>
            </a:endParaRPr>
          </a:p>
          <a:p>
            <a:pPr marL="457200" lvl="0" indent="-342900" algn="l" rtl="0">
              <a:spcBef>
                <a:spcPts val="0"/>
              </a:spcBef>
              <a:spcAft>
                <a:spcPts val="0"/>
              </a:spcAft>
              <a:buSzPts val="1800"/>
              <a:buFont typeface="Poppins"/>
              <a:buAutoNum type="arabicPeriod"/>
            </a:pPr>
            <a:r>
              <a:rPr lang="en" sz="1800">
                <a:latin typeface="Poppins"/>
                <a:ea typeface="Poppins"/>
                <a:cs typeface="Poppins"/>
                <a:sym typeface="Poppins"/>
              </a:rPr>
              <a:t>Hourly</a:t>
            </a:r>
            <a:endParaRPr sz="1800">
              <a:latin typeface="Poppins"/>
              <a:ea typeface="Poppins"/>
              <a:cs typeface="Poppins"/>
              <a:sym typeface="Poppins"/>
            </a:endParaRPr>
          </a:p>
        </p:txBody>
      </p:sp>
      <p:sp>
        <p:nvSpPr>
          <p:cNvPr id="284" name="Google Shape;284;p44"/>
          <p:cNvSpPr txBox="1"/>
          <p:nvPr/>
        </p:nvSpPr>
        <p:spPr>
          <a:xfrm>
            <a:off x="5353525" y="2529488"/>
            <a:ext cx="16314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Line</a:t>
            </a:r>
            <a:endParaRPr sz="1800">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Region</a:t>
            </a:r>
            <a:endParaRPr sz="1800">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sz="1800">
                <a:solidFill>
                  <a:schemeClr val="dk1"/>
                </a:solidFill>
                <a:latin typeface="Poppins"/>
                <a:ea typeface="Poppins"/>
                <a:cs typeface="Poppins"/>
                <a:sym typeface="Poppins"/>
              </a:rPr>
              <a:t>Station</a:t>
            </a:r>
            <a:endParaRPr/>
          </a:p>
        </p:txBody>
      </p:sp>
      <p:pic>
        <p:nvPicPr>
          <p:cNvPr id="285" name="Google Shape;285;p44"/>
          <p:cNvPicPr preferRelativeResize="0"/>
          <p:nvPr/>
        </p:nvPicPr>
        <p:blipFill rotWithShape="1">
          <a:blip r:embed="rId4">
            <a:alphaModFix/>
          </a:blip>
          <a:srcRect b="941"/>
          <a:stretch/>
        </p:blipFill>
        <p:spPr>
          <a:xfrm>
            <a:off x="5891825" y="1762313"/>
            <a:ext cx="652375" cy="634175"/>
          </a:xfrm>
          <a:prstGeom prst="rect">
            <a:avLst/>
          </a:prstGeom>
          <a:noFill/>
          <a:ln>
            <a:noFill/>
          </a:ln>
        </p:spPr>
      </p:pic>
      <p:pic>
        <p:nvPicPr>
          <p:cNvPr id="286" name="Google Shape;286;p44"/>
          <p:cNvPicPr preferRelativeResize="0"/>
          <p:nvPr/>
        </p:nvPicPr>
        <p:blipFill rotWithShape="1">
          <a:blip r:embed="rId5">
            <a:alphaModFix/>
          </a:blip>
          <a:srcRect t="1545"/>
          <a:stretch/>
        </p:blipFill>
        <p:spPr>
          <a:xfrm>
            <a:off x="2999341" y="1762313"/>
            <a:ext cx="706346" cy="636700"/>
          </a:xfrm>
          <a:prstGeom prst="rect">
            <a:avLst/>
          </a:prstGeom>
          <a:noFill/>
          <a:ln>
            <a:noFill/>
          </a:ln>
        </p:spPr>
      </p:pic>
      <p:sp>
        <p:nvSpPr>
          <p:cNvPr id="287" name="Google Shape;287;p44"/>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Extended Research</a:t>
            </a:r>
            <a:endParaRPr sz="2000">
              <a:latin typeface="Bebas Neue"/>
              <a:ea typeface="Bebas Neue"/>
              <a:cs typeface="Bebas Neue"/>
              <a:sym typeface="Bebas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Data Sources</a:t>
            </a:r>
            <a:endParaRPr sz="3400">
              <a:latin typeface="Oswald Medium"/>
              <a:ea typeface="Oswald Medium"/>
              <a:cs typeface="Oswald Medium"/>
              <a:sym typeface="Oswald Medium"/>
            </a:endParaRPr>
          </a:p>
        </p:txBody>
      </p:sp>
      <p:sp>
        <p:nvSpPr>
          <p:cNvPr id="293" name="Google Shape;293;p45"/>
          <p:cNvSpPr txBox="1">
            <a:spLocks noGrp="1"/>
          </p:cNvSpPr>
          <p:nvPr>
            <p:ph type="title"/>
          </p:nvPr>
        </p:nvSpPr>
        <p:spPr>
          <a:xfrm>
            <a:off x="1066025" y="1664350"/>
            <a:ext cx="7400700" cy="19086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1600">
                <a:latin typeface="Oswald Medium"/>
                <a:ea typeface="Oswald Medium"/>
                <a:cs typeface="Oswald Medium"/>
                <a:sym typeface="Oswald Medium"/>
              </a:rPr>
              <a:t>Federal Transit Administration</a:t>
            </a:r>
            <a:br>
              <a:rPr lang="en" sz="1600">
                <a:latin typeface="Oswald"/>
                <a:ea typeface="Oswald"/>
                <a:cs typeface="Oswald"/>
                <a:sym typeface="Oswald"/>
              </a:rPr>
            </a:br>
            <a:r>
              <a:rPr lang="en" sz="1600">
                <a:latin typeface="Oswald Light"/>
                <a:ea typeface="Oswald Light"/>
                <a:cs typeface="Oswald Light"/>
                <a:sym typeface="Oswald Light"/>
              </a:rPr>
              <a:t>https://www.transit.dot.gov/ntd/data-product/monthly-module-adjusted-data-release</a:t>
            </a:r>
            <a:endParaRPr sz="1600">
              <a:latin typeface="Oswald Light"/>
              <a:ea typeface="Oswald Light"/>
              <a:cs typeface="Oswald Light"/>
              <a:sym typeface="Oswald Light"/>
            </a:endParaRPr>
          </a:p>
          <a:p>
            <a:pPr marL="0" lvl="0" indent="0" algn="l" rtl="0">
              <a:lnSpc>
                <a:spcPct val="150000"/>
              </a:lnSpc>
              <a:spcBef>
                <a:spcPts val="0"/>
              </a:spcBef>
              <a:spcAft>
                <a:spcPts val="0"/>
              </a:spcAft>
              <a:buNone/>
            </a:pPr>
            <a:endParaRPr sz="1600">
              <a:latin typeface="Oswald"/>
              <a:ea typeface="Oswald"/>
              <a:cs typeface="Oswald"/>
              <a:sym typeface="Oswald"/>
            </a:endParaRPr>
          </a:p>
          <a:p>
            <a:pPr marL="0" lvl="0" indent="0" algn="l" rtl="0">
              <a:lnSpc>
                <a:spcPct val="150000"/>
              </a:lnSpc>
              <a:spcBef>
                <a:spcPts val="0"/>
              </a:spcBef>
              <a:spcAft>
                <a:spcPts val="0"/>
              </a:spcAft>
              <a:buNone/>
            </a:pPr>
            <a:r>
              <a:rPr lang="en" sz="1600">
                <a:latin typeface="Oswald Medium"/>
                <a:ea typeface="Oswald Medium"/>
                <a:cs typeface="Oswald Medium"/>
                <a:sym typeface="Oswald Medium"/>
              </a:rPr>
              <a:t>Weather API by Visual Crossing</a:t>
            </a:r>
            <a:endParaRPr sz="1600">
              <a:latin typeface="Oswald Medium"/>
              <a:ea typeface="Oswald Medium"/>
              <a:cs typeface="Oswald Medium"/>
              <a:sym typeface="Oswald Medium"/>
            </a:endParaRPr>
          </a:p>
          <a:p>
            <a:pPr marL="0" lvl="0" indent="0" algn="l" rtl="0">
              <a:lnSpc>
                <a:spcPct val="150000"/>
              </a:lnSpc>
              <a:spcBef>
                <a:spcPts val="0"/>
              </a:spcBef>
              <a:spcAft>
                <a:spcPts val="0"/>
              </a:spcAft>
              <a:buNone/>
            </a:pPr>
            <a:r>
              <a:rPr lang="en" sz="1600">
                <a:latin typeface="Oswald Light"/>
                <a:ea typeface="Oswald Light"/>
                <a:cs typeface="Oswald Light"/>
                <a:sym typeface="Oswald Light"/>
              </a:rPr>
              <a:t>https://www.visualcrossing.com/weather-api/</a:t>
            </a:r>
            <a:endParaRPr sz="1600">
              <a:latin typeface="Oswald Light"/>
              <a:ea typeface="Oswald Light"/>
              <a:cs typeface="Oswald Light"/>
              <a:sym typeface="Oswald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title" idx="4294967295"/>
          </p:nvPr>
        </p:nvSpPr>
        <p:spPr>
          <a:xfrm>
            <a:off x="2285775" y="1694675"/>
            <a:ext cx="45726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Bebas Neue"/>
                <a:ea typeface="Bebas Neue"/>
                <a:cs typeface="Bebas Neue"/>
                <a:sym typeface="Bebas Neue"/>
              </a:rPr>
              <a:t>PRELIMINARY ANALYSES</a:t>
            </a:r>
            <a:endParaRPr sz="4000">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Daily Trend of Ridership (May 2024)</a:t>
            </a:r>
            <a:endParaRPr sz="3400">
              <a:latin typeface="Oswald Medium"/>
              <a:ea typeface="Oswald Medium"/>
              <a:cs typeface="Oswald Medium"/>
              <a:sym typeface="Oswald Medium"/>
            </a:endParaRPr>
          </a:p>
        </p:txBody>
      </p:sp>
      <p:pic>
        <p:nvPicPr>
          <p:cNvPr id="85" name="Google Shape;85;p19"/>
          <p:cNvPicPr preferRelativeResize="0"/>
          <p:nvPr/>
        </p:nvPicPr>
        <p:blipFill>
          <a:blip r:embed="rId4">
            <a:alphaModFix/>
          </a:blip>
          <a:stretch>
            <a:fillRect/>
          </a:stretch>
        </p:blipFill>
        <p:spPr>
          <a:xfrm>
            <a:off x="1428438" y="1208675"/>
            <a:ext cx="6287120" cy="3335650"/>
          </a:xfrm>
          <a:prstGeom prst="rect">
            <a:avLst/>
          </a:prstGeom>
          <a:noFill/>
          <a:ln>
            <a:noFill/>
          </a:ln>
        </p:spPr>
      </p:pic>
      <p:sp>
        <p:nvSpPr>
          <p:cNvPr id="86" name="Google Shape;86;p19"/>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87" name="Google Shape;87;p19"/>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Clr>
                <a:schemeClr val="dk1"/>
              </a:buClr>
              <a:buSzPts val="1100"/>
              <a:buFont typeface="Arial"/>
              <a:buNone/>
            </a:pPr>
            <a:r>
              <a:rPr lang="en" sz="3400">
                <a:latin typeface="Oswald Medium"/>
                <a:ea typeface="Oswald Medium"/>
                <a:cs typeface="Oswald Medium"/>
                <a:sym typeface="Oswald Medium"/>
              </a:rPr>
              <a:t>Daily Trend by Day of Week (2024)</a:t>
            </a:r>
            <a:endParaRPr sz="3400">
              <a:latin typeface="Oswald Medium"/>
              <a:ea typeface="Oswald Medium"/>
              <a:cs typeface="Oswald Medium"/>
              <a:sym typeface="Oswald Medium"/>
            </a:endParaRPr>
          </a:p>
        </p:txBody>
      </p:sp>
      <p:sp>
        <p:nvSpPr>
          <p:cNvPr id="93" name="Google Shape;93;p20"/>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94" name="Google Shape;94;p20"/>
          <p:cNvPicPr preferRelativeResize="0"/>
          <p:nvPr/>
        </p:nvPicPr>
        <p:blipFill>
          <a:blip r:embed="rId4">
            <a:alphaModFix/>
          </a:blip>
          <a:stretch>
            <a:fillRect/>
          </a:stretch>
        </p:blipFill>
        <p:spPr>
          <a:xfrm>
            <a:off x="1071425" y="1197775"/>
            <a:ext cx="7389900" cy="3136726"/>
          </a:xfrm>
          <a:prstGeom prst="rect">
            <a:avLst/>
          </a:prstGeom>
          <a:noFill/>
          <a:ln>
            <a:noFill/>
          </a:ln>
        </p:spPr>
      </p:pic>
      <p:pic>
        <p:nvPicPr>
          <p:cNvPr id="95" name="Google Shape;95;p20"/>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Ridership Trends (2024)</a:t>
            </a:r>
            <a:endParaRPr sz="3400">
              <a:latin typeface="Oswald Medium"/>
              <a:ea typeface="Oswald Medium"/>
              <a:cs typeface="Oswald Medium"/>
              <a:sym typeface="Oswald Medium"/>
            </a:endParaRPr>
          </a:p>
        </p:txBody>
      </p:sp>
      <p:sp>
        <p:nvSpPr>
          <p:cNvPr id="117" name="Google Shape;117;p23"/>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118" name="Google Shape;118;p23"/>
          <p:cNvPicPr preferRelativeResize="0"/>
          <p:nvPr/>
        </p:nvPicPr>
        <p:blipFill>
          <a:blip r:embed="rId4">
            <a:alphaModFix/>
          </a:blip>
          <a:stretch>
            <a:fillRect/>
          </a:stretch>
        </p:blipFill>
        <p:spPr>
          <a:xfrm>
            <a:off x="1071413" y="1108425"/>
            <a:ext cx="6707226" cy="3698038"/>
          </a:xfrm>
          <a:prstGeom prst="rect">
            <a:avLst/>
          </a:prstGeom>
          <a:noFill/>
          <a:ln>
            <a:noFill/>
          </a:ln>
        </p:spPr>
      </p:pic>
      <p:pic>
        <p:nvPicPr>
          <p:cNvPr id="119" name="Google Shape;119;p23"/>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pic>
        <p:nvPicPr>
          <p:cNvPr id="124" name="Google Shape;124;p24"/>
          <p:cNvPicPr preferRelativeResize="0"/>
          <p:nvPr/>
        </p:nvPicPr>
        <p:blipFill>
          <a:blip r:embed="rId4">
            <a:alphaModFix/>
          </a:blip>
          <a:stretch>
            <a:fillRect/>
          </a:stretch>
        </p:blipFill>
        <p:spPr>
          <a:xfrm>
            <a:off x="996725" y="1110538"/>
            <a:ext cx="7562699" cy="3212323"/>
          </a:xfrm>
          <a:prstGeom prst="rect">
            <a:avLst/>
          </a:prstGeom>
          <a:noFill/>
          <a:ln>
            <a:noFill/>
          </a:ln>
        </p:spPr>
      </p:pic>
      <p:sp>
        <p:nvSpPr>
          <p:cNvPr id="125" name="Google Shape;125;p24"/>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Ridership Trends (2020/1 - Now)</a:t>
            </a:r>
            <a:endParaRPr sz="3400">
              <a:latin typeface="Oswald Medium"/>
              <a:ea typeface="Oswald Medium"/>
              <a:cs typeface="Oswald Medium"/>
              <a:sym typeface="Oswald Medium"/>
            </a:endParaRPr>
          </a:p>
        </p:txBody>
      </p:sp>
      <p:sp>
        <p:nvSpPr>
          <p:cNvPr id="126" name="Google Shape;126;p24"/>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127" name="Google Shape;127;p24"/>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pic>
        <p:nvPicPr>
          <p:cNvPr id="128" name="Google Shape;128;p24"/>
          <p:cNvPicPr preferRelativeResize="0"/>
          <p:nvPr/>
        </p:nvPicPr>
        <p:blipFill rotWithShape="1">
          <a:blip r:embed="rId5">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Ridership Trends (2012 - Now)</a:t>
            </a:r>
            <a:endParaRPr sz="3400">
              <a:latin typeface="Oswald Medium"/>
              <a:ea typeface="Oswald Medium"/>
              <a:cs typeface="Oswald Medium"/>
              <a:sym typeface="Oswald Medium"/>
            </a:endParaRPr>
          </a:p>
        </p:txBody>
      </p:sp>
      <p:sp>
        <p:nvSpPr>
          <p:cNvPr id="134" name="Google Shape;134;p25"/>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135" name="Google Shape;135;p25"/>
          <p:cNvPicPr preferRelativeResize="0"/>
          <p:nvPr/>
        </p:nvPicPr>
        <p:blipFill rotWithShape="1">
          <a:blip r:embed="rId4">
            <a:alphaModFix/>
          </a:blip>
          <a:srcRect l="76684" t="67358"/>
          <a:stretch/>
        </p:blipFill>
        <p:spPr>
          <a:xfrm>
            <a:off x="7012025" y="3464600"/>
            <a:ext cx="2131973" cy="1678901"/>
          </a:xfrm>
          <a:prstGeom prst="rect">
            <a:avLst/>
          </a:prstGeom>
          <a:noFill/>
          <a:ln>
            <a:noFill/>
          </a:ln>
        </p:spPr>
      </p:pic>
      <p:pic>
        <p:nvPicPr>
          <p:cNvPr id="136" name="Google Shape;136;p25"/>
          <p:cNvPicPr preferRelativeResize="0"/>
          <p:nvPr/>
        </p:nvPicPr>
        <p:blipFill>
          <a:blip r:embed="rId5">
            <a:alphaModFix/>
          </a:blip>
          <a:stretch>
            <a:fillRect/>
          </a:stretch>
        </p:blipFill>
        <p:spPr>
          <a:xfrm>
            <a:off x="988675" y="1110550"/>
            <a:ext cx="7562518" cy="3212301"/>
          </a:xfrm>
          <a:prstGeom prst="rect">
            <a:avLst/>
          </a:prstGeom>
          <a:noFill/>
          <a:ln>
            <a:noFill/>
          </a:ln>
        </p:spPr>
      </p:pic>
      <p:pic>
        <p:nvPicPr>
          <p:cNvPr id="137" name="Google Shape;137;p25"/>
          <p:cNvPicPr preferRelativeResize="0"/>
          <p:nvPr/>
        </p:nvPicPr>
        <p:blipFill rotWithShape="1">
          <a:blip r:embed="rId4">
            <a:alphaModFix/>
          </a:blip>
          <a:srcRect l="76684" t="67358"/>
          <a:stretch/>
        </p:blipFill>
        <p:spPr>
          <a:xfrm>
            <a:off x="7012025" y="3464600"/>
            <a:ext cx="2131973" cy="1678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71425" y="400425"/>
            <a:ext cx="7389900" cy="7080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400">
                <a:latin typeface="Oswald Medium"/>
                <a:ea typeface="Oswald Medium"/>
                <a:cs typeface="Oswald Medium"/>
                <a:sym typeface="Oswald Medium"/>
              </a:rPr>
              <a:t>Comparison: Monthly Average v.s. Oct.</a:t>
            </a:r>
            <a:endParaRPr sz="3400">
              <a:latin typeface="Oswald Medium"/>
              <a:ea typeface="Oswald Medium"/>
              <a:cs typeface="Oswald Medium"/>
              <a:sym typeface="Oswald Medium"/>
            </a:endParaRPr>
          </a:p>
        </p:txBody>
      </p:sp>
      <p:sp>
        <p:nvSpPr>
          <p:cNvPr id="150" name="Google Shape;150;p27"/>
          <p:cNvSpPr txBox="1">
            <a:spLocks noGrp="1"/>
          </p:cNvSpPr>
          <p:nvPr>
            <p:ph type="title"/>
          </p:nvPr>
        </p:nvSpPr>
        <p:spPr>
          <a:xfrm>
            <a:off x="1071425" y="51800"/>
            <a:ext cx="5321400" cy="492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a:latin typeface="Bebas Neue"/>
                <a:ea typeface="Bebas Neue"/>
                <a:cs typeface="Bebas Neue"/>
                <a:sym typeface="Bebas Neue"/>
              </a:rPr>
              <a:t>PRELIMINARY ANALYSES</a:t>
            </a:r>
            <a:endParaRPr sz="2000">
              <a:latin typeface="Bebas Neue"/>
              <a:ea typeface="Bebas Neue"/>
              <a:cs typeface="Bebas Neue"/>
              <a:sym typeface="Bebas Neue"/>
            </a:endParaRPr>
          </a:p>
        </p:txBody>
      </p:sp>
      <p:pic>
        <p:nvPicPr>
          <p:cNvPr id="151" name="Google Shape;151;p27"/>
          <p:cNvPicPr preferRelativeResize="0"/>
          <p:nvPr/>
        </p:nvPicPr>
        <p:blipFill>
          <a:blip r:embed="rId4">
            <a:alphaModFix/>
          </a:blip>
          <a:stretch>
            <a:fillRect/>
          </a:stretch>
        </p:blipFill>
        <p:spPr>
          <a:xfrm>
            <a:off x="2177738" y="1239175"/>
            <a:ext cx="5158976" cy="3335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如螢幕大小 (16:9)</PresentationFormat>
  <Paragraphs>190</Paragraphs>
  <Slides>26</Slides>
  <Notes>26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Oswald Light</vt:lpstr>
      <vt:lpstr>Arial</vt:lpstr>
      <vt:lpstr>Oswald Medium</vt:lpstr>
      <vt:lpstr>Oswald</vt:lpstr>
      <vt:lpstr>Bebas Neue</vt:lpstr>
      <vt:lpstr>Poppins</vt:lpstr>
      <vt:lpstr>Simple Light</vt:lpstr>
      <vt:lpstr>PowerPoint 簡報</vt:lpstr>
      <vt:lpstr>PowerPoint 簡報</vt:lpstr>
      <vt:lpstr>PRELIMINARY ANALYSES</vt:lpstr>
      <vt:lpstr>Daily Trend of Ridership (May 2024)</vt:lpstr>
      <vt:lpstr>Daily Trend by Day of Week (2024)</vt:lpstr>
      <vt:lpstr>Ridership Trends (2024)</vt:lpstr>
      <vt:lpstr>Ridership Trends (2020/1 - Now)</vt:lpstr>
      <vt:lpstr>Ridership Trends (2012 - Now)</vt:lpstr>
      <vt:lpstr>Comparison: Monthly Average v.s. Oct.</vt:lpstr>
      <vt:lpstr>Comparison: Weekday v.s. Weekend</vt:lpstr>
      <vt:lpstr>Possible Reasons</vt:lpstr>
      <vt:lpstr>Prediction</vt:lpstr>
      <vt:lpstr>Prediction of W. Metro Ridership: Based on Ridership &amp; Weather Data</vt:lpstr>
      <vt:lpstr>Prediction of W. Metro Ridership: 2025</vt:lpstr>
      <vt:lpstr>FURTHER ANALYSES</vt:lpstr>
      <vt:lpstr>FURTHER ANALYSES</vt:lpstr>
      <vt:lpstr>Compare Ridership Growth Post-pandemic </vt:lpstr>
      <vt:lpstr>Compare Ridership Recovery Rate</vt:lpstr>
      <vt:lpstr>Compare Ridership Recovery Rate(Cont'd)</vt:lpstr>
      <vt:lpstr>Reasons for Higher Recovery Rate</vt:lpstr>
      <vt:lpstr>CONCLUSION / PROPOSAL</vt:lpstr>
      <vt:lpstr>CONCLUSION / PROPOSAL</vt:lpstr>
      <vt:lpstr>EXTENDED RESEARCH</vt:lpstr>
      <vt:lpstr>Moving Forward</vt:lpstr>
      <vt:lpstr>Data Sources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Ethan Chen</dc:creator>
  <cp:lastModifiedBy>I-Hsien Chen</cp:lastModifiedBy>
  <cp:revision>1</cp:revision>
  <dcterms:modified xsi:type="dcterms:W3CDTF">2025-03-08T13:38:01Z</dcterms:modified>
</cp:coreProperties>
</file>