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 Flow" id="{51E266F8-3CE8-6647-8456-CFC1BAA14408}">
          <p14:sldIdLst>
            <p14:sldId id="256"/>
          </p14:sldIdLst>
        </p14:section>
        <p14:section name="Details" id="{36C7A229-4239-C04A-BAB8-63FC3F916583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22" d="100"/>
          <a:sy n="122" d="100"/>
        </p:scale>
        <p:origin x="2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9CEF-2BB5-ED8E-20E5-9E56297FD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F4524-4B36-DAFD-DABD-2A130AEF5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8AA64-D109-8DF4-15F7-6E3F3714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72D-CF59-DE40-A0EA-52EBE5F29BC2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D399-8C78-81C9-DE57-163697BE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3E9F2-D0A7-6F04-A9B5-6FDD2E5E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172-076A-AF49-9B0A-D9362600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4A15-B9CC-E966-F2C9-9822C1C7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94F12-6456-72A3-EBEA-F13ED0019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74372-B62B-94F8-22F3-A1588E96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72D-CF59-DE40-A0EA-52EBE5F29BC2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D6722-5858-1D44-4591-2FDB0310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25C35-2CBD-BB43-8D7E-B9D13E57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172-076A-AF49-9B0A-D9362600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BF319-C03B-B9B5-0D36-499632700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E6C09-89CC-56F4-F1F2-C058DFE2D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4BAA9-3393-8E2F-E966-3D23D140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72D-CF59-DE40-A0EA-52EBE5F29BC2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5CABE-69D3-8988-06EF-46C0F20B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8B92-8BA2-D7AC-9B7D-1E20D997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172-076A-AF49-9B0A-D9362600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5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72CC-BFF0-1422-CB01-CBC8857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C96AF-CDC3-498B-ADF5-95308F36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6A31B-C7C1-B730-7363-F18FE6C2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72D-CF59-DE40-A0EA-52EBE5F29BC2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5328-3835-6C21-CD57-4525CFEE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D0928-84DA-AFB4-3B5B-0A9AF50C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172-076A-AF49-9B0A-D9362600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CED8-B96F-16AF-1049-121A1875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266BB-110A-DF5D-CB54-43F62751F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81EB-A5C0-F348-83F5-7B704DD5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72D-CF59-DE40-A0EA-52EBE5F29BC2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7BF1-3002-747B-857F-3E5429AA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0CDE-EBAD-5E97-7892-DDF35549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172-076A-AF49-9B0A-D9362600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5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5FA4-B0AA-E4FE-5408-CCAF2C5A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636A-090C-86A9-28AC-AEF5530FD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5EF7D-7798-6C6C-7666-9F6B5F8F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DA866-0CF9-F322-EAFD-8DA0D1B9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72D-CF59-DE40-A0EA-52EBE5F29BC2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D762F-372B-C185-9736-07E1240D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D5993-3D90-3D1C-883A-B0CDB43C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172-076A-AF49-9B0A-D9362600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27AA-230B-D39B-22DA-F2CC12A0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75B03-9FAE-BFF9-B67C-AB3E079F6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FDE52-2801-8CA9-57CF-B2FA85E77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290FA-3719-2BEB-C250-3830F7234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6E2CD-D4F5-F263-E6B9-E605C0868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2485F-14A4-91E3-E6A2-DFBB7145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72D-CF59-DE40-A0EA-52EBE5F29BC2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87A60-F8E4-05A5-ED04-F47165E5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D4AD7-EA5A-8C7C-AD84-684E7029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172-076A-AF49-9B0A-D9362600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2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21BD-F290-3CAF-409E-69130E23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9E4B1-5C8C-153D-A00F-3816B0BF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72D-CF59-DE40-A0EA-52EBE5F29BC2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C76B7-416E-9BA3-8A2F-64A534A0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2EBA2-327D-9B6F-8663-FF187112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172-076A-AF49-9B0A-D9362600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68217-7D35-1496-40A7-EF209F16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72D-CF59-DE40-A0EA-52EBE5F29BC2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A414C-99F4-9E23-19DF-A31EBB6F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07F93-1C41-F70F-BC3B-A258E16C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172-076A-AF49-9B0A-D9362600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6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81EF-6A8B-1414-A390-2903A837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44307-D5AA-BF31-DF5E-C40B08A8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B5280-B25E-CAB4-F15A-B2B8E9254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33A0F-F7CC-2B34-8EB3-04736EDB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72D-CF59-DE40-A0EA-52EBE5F29BC2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85CBF-9121-1F0D-49D1-4E37A355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20B97-3066-96CC-7F25-FA15BF20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172-076A-AF49-9B0A-D9362600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7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6694-8919-B780-3331-4A4A870D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41849-3C52-E04B-A01D-40A216471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7468B-1001-412A-D91B-EC52A686B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BE990-2B4E-27D6-5100-ADF6337E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72D-CF59-DE40-A0EA-52EBE5F29BC2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49F88-7A1E-1D2C-9C02-D28B6519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E0966-D774-B4DF-8EBC-D3ACAF01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172-076A-AF49-9B0A-D9362600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4DE6A-EF13-8452-937E-940C5D7C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16249-9136-077A-4BAF-2415273B3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6C25-E062-5BDB-1341-68E24CACA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DE072D-CF59-DE40-A0EA-52EBE5F29BC2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999C9-1952-CFF3-DA19-442B21DE0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F7BC7-4B95-E7BE-47A4-D43D5D595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88172-076A-AF49-9B0A-D9362600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s-east-1-1.aws.cloud2.influxdata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s-east-1-1.aws.cloud2.influxdata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826DFC-67A8-976C-C5DE-E11210C660BF}"/>
              </a:ext>
            </a:extLst>
          </p:cNvPr>
          <p:cNvCxnSpPr>
            <a:cxnSpLocks/>
          </p:cNvCxnSpPr>
          <p:nvPr/>
        </p:nvCxnSpPr>
        <p:spPr>
          <a:xfrm flipH="1">
            <a:off x="2203269" y="1078723"/>
            <a:ext cx="1619794" cy="12551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45C7BB-ED0B-4811-6646-868A47B8FFD5}"/>
              </a:ext>
            </a:extLst>
          </p:cNvPr>
          <p:cNvSpPr txBox="1"/>
          <p:nvPr/>
        </p:nvSpPr>
        <p:spPr>
          <a:xfrm>
            <a:off x="2599842" y="465196"/>
            <a:ext cx="2254102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Adafruit ESP32 Feather (Arduino)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pH sensor at 99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EC sensor at 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RTD sensor at 102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A42B4-1B0D-1041-BBC7-A7DBA9EDC9B0}"/>
              </a:ext>
            </a:extLst>
          </p:cNvPr>
          <p:cNvSpPr txBox="1"/>
          <p:nvPr/>
        </p:nvSpPr>
        <p:spPr>
          <a:xfrm>
            <a:off x="206254" y="465196"/>
            <a:ext cx="1787551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TRI-PMP-BX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PMP1 at 56 (pH Up)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PMP2 at 57 (pH Down)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PMP3 at 58 (EC Up)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AF39C-D1AD-9CB9-D0A2-1F0C64A398C7}"/>
              </a:ext>
            </a:extLst>
          </p:cNvPr>
          <p:cNvSpPr txBox="1"/>
          <p:nvPr/>
        </p:nvSpPr>
        <p:spPr>
          <a:xfrm>
            <a:off x="1241482" y="2232443"/>
            <a:ext cx="2110681" cy="5539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Raspberry Pi 4 Model B Rev 1.5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DHT sensors for all zones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Automated lighting schedule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81CA0D-8152-6F6C-D9DF-5B3534C4CA3D}"/>
              </a:ext>
            </a:extLst>
          </p:cNvPr>
          <p:cNvGrpSpPr/>
          <p:nvPr/>
        </p:nvGrpSpPr>
        <p:grpSpPr>
          <a:xfrm>
            <a:off x="6527438" y="2232443"/>
            <a:ext cx="3341342" cy="1861606"/>
            <a:chOff x="3293215" y="598141"/>
            <a:chExt cx="3341342" cy="18616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C0018E-A1C8-695B-4392-22F800055947}"/>
                </a:ext>
              </a:extLst>
            </p:cNvPr>
            <p:cNvSpPr txBox="1"/>
            <p:nvPr/>
          </p:nvSpPr>
          <p:spPr>
            <a:xfrm>
              <a:off x="3293215" y="598141"/>
              <a:ext cx="3341342" cy="861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u="sng" dirty="0"/>
                <a:t>InfluxDB Cloud (Database)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i="1" dirty="0"/>
                <a:t>org</a:t>
              </a:r>
              <a:r>
                <a:rPr lang="en-US" sz="1000" dirty="0"/>
                <a:t> = Ethan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i="1" dirty="0"/>
                <a:t>bucket</a:t>
              </a:r>
              <a:r>
                <a:rPr lang="en-US" sz="1000" dirty="0"/>
                <a:t> = Test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i="1" dirty="0"/>
                <a:t>url</a:t>
              </a:r>
              <a:r>
                <a:rPr lang="en-US" sz="1000" dirty="0"/>
                <a:t> = </a:t>
              </a:r>
              <a:r>
                <a:rPr lang="en-US" sz="1000" dirty="0">
                  <a:effectLst/>
                  <a:hlinkClick r:id="rId2"/>
                </a:rPr>
                <a:t>https://us-east-1-1.aws.cloud2.influxdata.com</a:t>
              </a:r>
              <a:r>
                <a:rPr lang="en-US" sz="1000" dirty="0">
                  <a:effectLst/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i="1" dirty="0"/>
                <a:t>token</a:t>
              </a:r>
              <a:endParaRPr lang="en-US" sz="1000" i="1" dirty="0">
                <a:effectLst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483C8F-7A05-5B23-5438-C7C99805644F}"/>
                </a:ext>
              </a:extLst>
            </p:cNvPr>
            <p:cNvSpPr txBox="1"/>
            <p:nvPr/>
          </p:nvSpPr>
          <p:spPr>
            <a:xfrm>
              <a:off x="3650099" y="1597973"/>
              <a:ext cx="1221698" cy="861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u="sng" dirty="0" err="1"/>
                <a:t>dht_sensors</a:t>
              </a:r>
              <a:endParaRPr lang="en-US" sz="1000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1" dirty="0"/>
                <a:t>Zone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1" dirty="0"/>
                <a:t>Temp (C and F)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1" dirty="0"/>
                <a:t>Humidity (%)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1" dirty="0"/>
                <a:t>Datetime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393298-B3B5-6FF8-7EA0-1A2FA775875A}"/>
                </a:ext>
              </a:extLst>
            </p:cNvPr>
            <p:cNvSpPr txBox="1"/>
            <p:nvPr/>
          </p:nvSpPr>
          <p:spPr>
            <a:xfrm>
              <a:off x="5015218" y="1597973"/>
              <a:ext cx="1221698" cy="861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u="sng" dirty="0" err="1"/>
                <a:t>water_sensors</a:t>
              </a:r>
              <a:endParaRPr lang="en-US" sz="1000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1" dirty="0"/>
                <a:t>pH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1" dirty="0"/>
                <a:t>EC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1" dirty="0"/>
                <a:t>RTD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1" dirty="0"/>
                <a:t>Datetime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0F89C9D-6118-E10F-546A-6F08E5D7FEC2}"/>
              </a:ext>
            </a:extLst>
          </p:cNvPr>
          <p:cNvSpPr txBox="1"/>
          <p:nvPr/>
        </p:nvSpPr>
        <p:spPr>
          <a:xfrm>
            <a:off x="7285366" y="5188635"/>
            <a:ext cx="1825487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Grafana Cloud (Dashboard)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Zones 1-3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Water Reservoir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1481FE-05FF-A4E1-CD82-42CF963A794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993805" y="819139"/>
            <a:ext cx="60603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A936C2-8B39-0C95-0382-20A673911DAF}"/>
              </a:ext>
            </a:extLst>
          </p:cNvPr>
          <p:cNvCxnSpPr/>
          <p:nvPr/>
        </p:nvCxnSpPr>
        <p:spPr>
          <a:xfrm>
            <a:off x="3543300" y="2509442"/>
            <a:ext cx="2743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ACAF40-94DE-68E5-9155-F9142B489E0F}"/>
              </a:ext>
            </a:extLst>
          </p:cNvPr>
          <p:cNvCxnSpPr/>
          <p:nvPr/>
        </p:nvCxnSpPr>
        <p:spPr>
          <a:xfrm>
            <a:off x="7285366" y="4188941"/>
            <a:ext cx="474937" cy="815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3767E7-EAD8-BB65-3B47-96FE32189F9F}"/>
              </a:ext>
            </a:extLst>
          </p:cNvPr>
          <p:cNvCxnSpPr>
            <a:cxnSpLocks/>
          </p:cNvCxnSpPr>
          <p:nvPr/>
        </p:nvCxnSpPr>
        <p:spPr>
          <a:xfrm flipH="1">
            <a:off x="8635916" y="4188941"/>
            <a:ext cx="474937" cy="815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FA12DD-E48F-411D-EF63-FA4326F72A03}"/>
              </a:ext>
            </a:extLst>
          </p:cNvPr>
          <p:cNvSpPr txBox="1"/>
          <p:nvPr/>
        </p:nvSpPr>
        <p:spPr>
          <a:xfrm>
            <a:off x="3949053" y="2561877"/>
            <a:ext cx="1931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err="1"/>
              <a:t>influxdb_client</a:t>
            </a:r>
            <a:r>
              <a:rPr lang="en-US" sz="1000" i="1" dirty="0"/>
              <a:t> </a:t>
            </a:r>
            <a:r>
              <a:rPr lang="en-US" sz="1000" dirty="0"/>
              <a:t>Python package</a:t>
            </a:r>
            <a:endParaRPr lang="en-US" sz="10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429857-CD73-A55D-A7A2-F5E4DE3C0CA0}"/>
              </a:ext>
            </a:extLst>
          </p:cNvPr>
          <p:cNvSpPr txBox="1"/>
          <p:nvPr/>
        </p:nvSpPr>
        <p:spPr>
          <a:xfrm>
            <a:off x="7738308" y="4367038"/>
            <a:ext cx="938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Built-in Compatibility 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26289E7-D003-4398-F68A-5EF8473F5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74765"/>
              </p:ext>
            </p:extLst>
          </p:nvPr>
        </p:nvGraphicFramePr>
        <p:xfrm>
          <a:off x="7937086" y="465196"/>
          <a:ext cx="1931694" cy="738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847">
                  <a:extLst>
                    <a:ext uri="{9D8B030D-6E8A-4147-A177-3AD203B41FA5}">
                      <a16:colId xmlns:a16="http://schemas.microsoft.com/office/drawing/2014/main" val="4266642"/>
                    </a:ext>
                  </a:extLst>
                </a:gridCol>
                <a:gridCol w="965847">
                  <a:extLst>
                    <a:ext uri="{9D8B030D-6E8A-4147-A177-3AD203B41FA5}">
                      <a16:colId xmlns:a16="http://schemas.microsoft.com/office/drawing/2014/main" val="47186868"/>
                    </a:ext>
                  </a:extLst>
                </a:gridCol>
              </a:tblGrid>
              <a:tr h="24604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Key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30152"/>
                  </a:ext>
                </a:extLst>
              </a:tr>
              <a:tr h="246047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391573"/>
                  </a:ext>
                </a:extLst>
              </a:tr>
              <a:tr h="2460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 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Wireless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838230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391B6C-4BBA-55A2-CBF3-62A32ADFA290}"/>
              </a:ext>
            </a:extLst>
          </p:cNvPr>
          <p:cNvCxnSpPr/>
          <p:nvPr/>
        </p:nvCxnSpPr>
        <p:spPr>
          <a:xfrm>
            <a:off x="8053663" y="827291"/>
            <a:ext cx="70174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9EEEDF6-406B-ABF2-5665-04CDAC18FC6C}"/>
              </a:ext>
            </a:extLst>
          </p:cNvPr>
          <p:cNvCxnSpPr/>
          <p:nvPr/>
        </p:nvCxnSpPr>
        <p:spPr>
          <a:xfrm>
            <a:off x="8053663" y="1073511"/>
            <a:ext cx="7017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3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5E1CF-BC23-4430-EACC-BAEAC55CA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CEFFD8-FEEB-F74E-1B7B-9C540E89DD5A}"/>
              </a:ext>
            </a:extLst>
          </p:cNvPr>
          <p:cNvCxnSpPr>
            <a:cxnSpLocks/>
          </p:cNvCxnSpPr>
          <p:nvPr/>
        </p:nvCxnSpPr>
        <p:spPr>
          <a:xfrm>
            <a:off x="3726892" y="1173082"/>
            <a:ext cx="0" cy="12781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154AD3-1144-648E-4E60-9FB31F45F5D0}"/>
              </a:ext>
            </a:extLst>
          </p:cNvPr>
          <p:cNvSpPr txBox="1"/>
          <p:nvPr/>
        </p:nvSpPr>
        <p:spPr>
          <a:xfrm>
            <a:off x="2599842" y="465196"/>
            <a:ext cx="2254102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Adafruit ESP32 Feather (Arduino)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pH sensor at 99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EC sensor at 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RTD sensor at 102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4626A-DBB2-FC3B-FB57-8D42DE3836B7}"/>
              </a:ext>
            </a:extLst>
          </p:cNvPr>
          <p:cNvSpPr txBox="1"/>
          <p:nvPr/>
        </p:nvSpPr>
        <p:spPr>
          <a:xfrm>
            <a:off x="206254" y="465196"/>
            <a:ext cx="1787551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TRI-PMP-BX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PMP1 at 56 (pH Up)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PMP2 at 57 (pH Down)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PMP3 at 58 (EC Up)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68379-4965-8A81-8BDC-F0AF59AACBD2}"/>
              </a:ext>
            </a:extLst>
          </p:cNvPr>
          <p:cNvSpPr txBox="1"/>
          <p:nvPr/>
        </p:nvSpPr>
        <p:spPr>
          <a:xfrm>
            <a:off x="2671552" y="2232443"/>
            <a:ext cx="2110681" cy="5539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Raspberry Pi 4 Model B Rev 1.5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DHT sensors for all zones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Automated lighting schedule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440BCB-61E4-BE54-8D65-9827D8CA0E9F}"/>
              </a:ext>
            </a:extLst>
          </p:cNvPr>
          <p:cNvGrpSpPr/>
          <p:nvPr/>
        </p:nvGrpSpPr>
        <p:grpSpPr>
          <a:xfrm>
            <a:off x="7776689" y="2232443"/>
            <a:ext cx="3341342" cy="1861606"/>
            <a:chOff x="3293215" y="598141"/>
            <a:chExt cx="3341342" cy="18616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A8AD89-9A31-B988-FF80-79CC430ED0B9}"/>
                </a:ext>
              </a:extLst>
            </p:cNvPr>
            <p:cNvSpPr txBox="1"/>
            <p:nvPr/>
          </p:nvSpPr>
          <p:spPr>
            <a:xfrm>
              <a:off x="3293215" y="598141"/>
              <a:ext cx="3341342" cy="861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u="sng" dirty="0"/>
                <a:t>InfluxDB Cloud (Database)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i="1" dirty="0"/>
                <a:t>org</a:t>
              </a:r>
              <a:r>
                <a:rPr lang="en-US" sz="1000" dirty="0"/>
                <a:t> = Ethan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i="1" dirty="0"/>
                <a:t>bucket</a:t>
              </a:r>
              <a:r>
                <a:rPr lang="en-US" sz="1000" dirty="0"/>
                <a:t> = Test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i="1" dirty="0"/>
                <a:t>url</a:t>
              </a:r>
              <a:r>
                <a:rPr lang="en-US" sz="1000" dirty="0"/>
                <a:t> = </a:t>
              </a:r>
              <a:r>
                <a:rPr lang="en-US" sz="1000" dirty="0">
                  <a:effectLst/>
                  <a:hlinkClick r:id="rId2"/>
                </a:rPr>
                <a:t>https://us-east-1-1.aws.cloud2.influxdata.com</a:t>
              </a:r>
              <a:r>
                <a:rPr lang="en-US" sz="1000" dirty="0">
                  <a:effectLst/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i="1" dirty="0"/>
                <a:t>token</a:t>
              </a:r>
              <a:endParaRPr lang="en-US" sz="1000" i="1" dirty="0">
                <a:effectLst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F3D2BE-E57A-230C-9CED-216F9CE67302}"/>
                </a:ext>
              </a:extLst>
            </p:cNvPr>
            <p:cNvSpPr txBox="1"/>
            <p:nvPr/>
          </p:nvSpPr>
          <p:spPr>
            <a:xfrm>
              <a:off x="3650099" y="1597973"/>
              <a:ext cx="1221698" cy="861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u="sng" dirty="0"/>
                <a:t>dht_sensors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1" dirty="0"/>
                <a:t>Zone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1" dirty="0"/>
                <a:t>Temp (C and F)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1" dirty="0"/>
                <a:t>Humidity (%)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1" dirty="0"/>
                <a:t>Datetime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5639A9-8F9C-C088-EB46-AA0809466014}"/>
                </a:ext>
              </a:extLst>
            </p:cNvPr>
            <p:cNvSpPr txBox="1"/>
            <p:nvPr/>
          </p:nvSpPr>
          <p:spPr>
            <a:xfrm>
              <a:off x="5015218" y="1597973"/>
              <a:ext cx="1221698" cy="861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u="sng" dirty="0"/>
                <a:t>water_sensors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1" dirty="0"/>
                <a:t>pH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1" dirty="0"/>
                <a:t>EC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1" dirty="0"/>
                <a:t>RTD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1" dirty="0"/>
                <a:t>Datetime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2165E35-6ECB-A1DC-2914-3007CE6CFA0C}"/>
              </a:ext>
            </a:extLst>
          </p:cNvPr>
          <p:cNvSpPr txBox="1"/>
          <p:nvPr/>
        </p:nvSpPr>
        <p:spPr>
          <a:xfrm>
            <a:off x="8534617" y="5188635"/>
            <a:ext cx="1825487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Grafana Cloud (Dashboard)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Zones 1-3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Water Reservoir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2F7B57-C021-2105-495A-B0E8E1EEABE1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993805" y="819139"/>
            <a:ext cx="60603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7BA2D3-03CE-114C-9AF6-59B2A5054041}"/>
              </a:ext>
            </a:extLst>
          </p:cNvPr>
          <p:cNvCxnSpPr>
            <a:cxnSpLocks/>
          </p:cNvCxnSpPr>
          <p:nvPr/>
        </p:nvCxnSpPr>
        <p:spPr>
          <a:xfrm>
            <a:off x="5130153" y="2509442"/>
            <a:ext cx="23374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12649D-392E-0D30-0889-86E1EF9E9CD1}"/>
              </a:ext>
            </a:extLst>
          </p:cNvPr>
          <p:cNvCxnSpPr/>
          <p:nvPr/>
        </p:nvCxnSpPr>
        <p:spPr>
          <a:xfrm>
            <a:off x="8534617" y="4188941"/>
            <a:ext cx="474937" cy="815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2D2885-63B6-324B-E2FC-D98C7B519CF9}"/>
              </a:ext>
            </a:extLst>
          </p:cNvPr>
          <p:cNvCxnSpPr>
            <a:cxnSpLocks/>
          </p:cNvCxnSpPr>
          <p:nvPr/>
        </p:nvCxnSpPr>
        <p:spPr>
          <a:xfrm flipH="1">
            <a:off x="9885167" y="4188941"/>
            <a:ext cx="474937" cy="815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F3D9C9-B721-23C7-FD02-995F98B55F61}"/>
              </a:ext>
            </a:extLst>
          </p:cNvPr>
          <p:cNvSpPr txBox="1"/>
          <p:nvPr/>
        </p:nvSpPr>
        <p:spPr>
          <a:xfrm>
            <a:off x="5203088" y="2586386"/>
            <a:ext cx="2152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influxdb_client </a:t>
            </a:r>
            <a:r>
              <a:rPr lang="en-US" sz="1000" dirty="0"/>
              <a:t>Python package (v1)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</a:rPr>
              <a:t>v3 would not function on 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DAE541-8553-4A69-2E06-CD7F4657B8F3}"/>
              </a:ext>
            </a:extLst>
          </p:cNvPr>
          <p:cNvSpPr txBox="1"/>
          <p:nvPr/>
        </p:nvSpPr>
        <p:spPr>
          <a:xfrm>
            <a:off x="8987559" y="4367038"/>
            <a:ext cx="938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Built-in Compatibility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E5AB72-3D8B-778C-AAD9-7BEB36D7597C}"/>
              </a:ext>
            </a:extLst>
          </p:cNvPr>
          <p:cNvSpPr txBox="1"/>
          <p:nvPr/>
        </p:nvSpPr>
        <p:spPr>
          <a:xfrm>
            <a:off x="206254" y="1318662"/>
            <a:ext cx="1949805" cy="707886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Evaluates and adjusts water conditions every 60 seconds.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5.5 ≤ pH ≤ 6.5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1000 ≤ EC ≤ 2000 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F8FAD-421B-8214-913C-D8C9591DE061}"/>
              </a:ext>
            </a:extLst>
          </p:cNvPr>
          <p:cNvSpPr txBox="1"/>
          <p:nvPr/>
        </p:nvSpPr>
        <p:spPr>
          <a:xfrm>
            <a:off x="5006091" y="465196"/>
            <a:ext cx="1949805" cy="553998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Constantly reads sensor data and passes values to serial monitor.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F88B6-FCB4-AD67-A036-C05D96EBF571}"/>
              </a:ext>
            </a:extLst>
          </p:cNvPr>
          <p:cNvSpPr txBox="1"/>
          <p:nvPr/>
        </p:nvSpPr>
        <p:spPr>
          <a:xfrm>
            <a:off x="2751989" y="3094217"/>
            <a:ext cx="1739329" cy="40011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Reads all DHT sensors and uploads values to InfluxDB.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F4D30-EA90-78FA-13B0-AD45E103E81C}"/>
              </a:ext>
            </a:extLst>
          </p:cNvPr>
          <p:cNvSpPr txBox="1"/>
          <p:nvPr/>
        </p:nvSpPr>
        <p:spPr>
          <a:xfrm>
            <a:off x="2751988" y="3663162"/>
            <a:ext cx="1663323" cy="553998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Reads all Arduino sensor values from serial monitor and uploads to InfluxDB.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AF1-4A2E-5A69-4075-B1AE97FF9189}"/>
              </a:ext>
            </a:extLst>
          </p:cNvPr>
          <p:cNvSpPr txBox="1"/>
          <p:nvPr/>
        </p:nvSpPr>
        <p:spPr>
          <a:xfrm>
            <a:off x="2751989" y="4385995"/>
            <a:ext cx="1416600" cy="4001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Maintains 8AM to 8PM lighting schedule.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C5F4A1F5-59CC-62FF-DE4F-A9315E0C7711}"/>
              </a:ext>
            </a:extLst>
          </p:cNvPr>
          <p:cNvSpPr/>
          <p:nvPr/>
        </p:nvSpPr>
        <p:spPr>
          <a:xfrm>
            <a:off x="2259106" y="3232275"/>
            <a:ext cx="340736" cy="783913"/>
          </a:xfrm>
          <a:prstGeom prst="leftBrac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A39EFE-5E02-0BC4-5524-981BF4667BAC}"/>
              </a:ext>
            </a:extLst>
          </p:cNvPr>
          <p:cNvCxnSpPr/>
          <p:nvPr/>
        </p:nvCxnSpPr>
        <p:spPr>
          <a:xfrm flipH="1">
            <a:off x="2321859" y="4598894"/>
            <a:ext cx="277983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73BBB1-48E3-E5E5-6BD1-C406118C2824}"/>
              </a:ext>
            </a:extLst>
          </p:cNvPr>
          <p:cNvSpPr txBox="1"/>
          <p:nvPr/>
        </p:nvSpPr>
        <p:spPr>
          <a:xfrm>
            <a:off x="717225" y="3414467"/>
            <a:ext cx="130870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Executed by </a:t>
            </a:r>
            <a:r>
              <a:rPr lang="en-US" sz="1000" i="1" dirty="0"/>
              <a:t>cron</a:t>
            </a:r>
            <a:r>
              <a:rPr lang="en-US" sz="1000" dirty="0"/>
              <a:t> every 60 seconds.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A798B3-015C-7835-5DF4-9D604CC65DC1}"/>
              </a:ext>
            </a:extLst>
          </p:cNvPr>
          <p:cNvSpPr txBox="1"/>
          <p:nvPr/>
        </p:nvSpPr>
        <p:spPr>
          <a:xfrm>
            <a:off x="488672" y="4396658"/>
            <a:ext cx="166738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/>
              <a:t>cron </a:t>
            </a:r>
            <a:r>
              <a:rPr lang="en-US" sz="1000" dirty="0"/>
              <a:t>verifies and adjusts lighting state every 1 hour.</a:t>
            </a:r>
            <a:endParaRPr lang="en-US" sz="10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7B9147-F6A6-E3E3-A98C-EF318058B83B}"/>
              </a:ext>
            </a:extLst>
          </p:cNvPr>
          <p:cNvSpPr txBox="1"/>
          <p:nvPr/>
        </p:nvSpPr>
        <p:spPr>
          <a:xfrm>
            <a:off x="5620091" y="5265579"/>
            <a:ext cx="13087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Query data with Flux syntax.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949C21-D313-A85C-3AB4-2A1A3F86DCC5}"/>
              </a:ext>
            </a:extLst>
          </p:cNvPr>
          <p:cNvCxnSpPr>
            <a:cxnSpLocks/>
          </p:cNvCxnSpPr>
          <p:nvPr/>
        </p:nvCxnSpPr>
        <p:spPr>
          <a:xfrm flipV="1">
            <a:off x="6274442" y="3024302"/>
            <a:ext cx="0" cy="213949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7F7664-E48A-D96E-D093-15550984F2FA}"/>
              </a:ext>
            </a:extLst>
          </p:cNvPr>
          <p:cNvCxnSpPr>
            <a:cxnSpLocks/>
          </p:cNvCxnSpPr>
          <p:nvPr/>
        </p:nvCxnSpPr>
        <p:spPr>
          <a:xfrm flipH="1">
            <a:off x="7052149" y="5465634"/>
            <a:ext cx="1302580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5AF2343-82D9-3E79-686F-ADB2BE05F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096889"/>
              </p:ext>
            </p:extLst>
          </p:nvPr>
        </p:nvGraphicFramePr>
        <p:xfrm>
          <a:off x="10580791" y="172119"/>
          <a:ext cx="1458571" cy="1575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571">
                  <a:extLst>
                    <a:ext uri="{9D8B030D-6E8A-4147-A177-3AD203B41FA5}">
                      <a16:colId xmlns:a16="http://schemas.microsoft.com/office/drawing/2014/main" val="3891908651"/>
                    </a:ext>
                  </a:extLst>
                </a:gridCol>
              </a:tblGrid>
              <a:tr h="26250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Key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089883"/>
                  </a:ext>
                </a:extLst>
              </a:tr>
              <a:tr h="262501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wired_to_pi.ino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4403"/>
                  </a:ext>
                </a:extLst>
              </a:tr>
              <a:tr h="262501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DHT_upload.py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88704"/>
                  </a:ext>
                </a:extLst>
              </a:tr>
              <a:tr h="262501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water_upload.py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592593"/>
                  </a:ext>
                </a:extLst>
              </a:tr>
              <a:tr h="262501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automated_lights.py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54914"/>
                  </a:ext>
                </a:extLst>
              </a:tr>
              <a:tr h="262501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crontab</a:t>
                      </a:r>
                    </a:p>
                  </a:txBody>
                  <a:tcPr anchor="ctr">
                    <a:solidFill>
                      <a:srgbClr val="FF0000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005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67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353</Words>
  <Application>Microsoft Macintosh PowerPoint</Application>
  <PresentationFormat>Widescreen</PresentationFormat>
  <Paragraphs>83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Lewis</dc:creator>
  <cp:lastModifiedBy>Ethan Lewis</cp:lastModifiedBy>
  <cp:revision>1</cp:revision>
  <dcterms:created xsi:type="dcterms:W3CDTF">2024-09-24T14:17:39Z</dcterms:created>
  <dcterms:modified xsi:type="dcterms:W3CDTF">2024-09-24T16:02:40Z</dcterms:modified>
</cp:coreProperties>
</file>