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thancohen432/GroupProjec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371/journal.pone.0047712"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020"/>
                </a:solidFill>
                <a:latin typeface="Roboto"/>
                <a:ea typeface="Roboto"/>
                <a:cs typeface="Roboto"/>
                <a:sym typeface="Roboto"/>
              </a:rPr>
              <a:t>Link to Repository: </a:t>
            </a:r>
            <a:r>
              <a:rPr lang="en" u="sng">
                <a:solidFill>
                  <a:srgbClr val="1155CC"/>
                </a:solidFill>
                <a:latin typeface="Roboto"/>
                <a:ea typeface="Roboto"/>
                <a:cs typeface="Roboto"/>
                <a:sym typeface="Roboto"/>
                <a:hlinkClick r:id="rId2"/>
              </a:rPr>
              <a:t>https://github.com/ethancohen432/GroupProject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6219dae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6219dae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6219da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6219da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3641983f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3641983f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641983f2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641983f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4dc22ed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4dc22ed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641983f2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641983f2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641983f2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641983f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36219da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36219da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42edb5d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42edb5d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42edb5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42edb5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4dc22e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4dc22e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02020"/>
                </a:solidFill>
                <a:highlight>
                  <a:srgbClr val="FFFFFF"/>
                </a:highlight>
                <a:latin typeface="Times New Roman"/>
                <a:ea typeface="Times New Roman"/>
                <a:cs typeface="Times New Roman"/>
                <a:sym typeface="Times New Roman"/>
              </a:rPr>
              <a:t>Hulcr J, Latimer AM, Henley JB, Rountree NR, Fierer N, Lucky A, et al. (2012) A Jungle in There: Bacteria in Belly Buttons are Highly Diverse, but Predictable. PLoS ONE 7(11): e47712. </a:t>
            </a:r>
            <a:r>
              <a:rPr lang="en" sz="1200" u="sng">
                <a:solidFill>
                  <a:srgbClr val="1155CC"/>
                </a:solidFill>
                <a:highlight>
                  <a:srgbClr val="FFFFFF"/>
                </a:highlight>
                <a:latin typeface="Times New Roman"/>
                <a:ea typeface="Times New Roman"/>
                <a:cs typeface="Times New Roman"/>
                <a:sym typeface="Times New Roman"/>
                <a:hlinkClick r:id="rId2"/>
              </a:rPr>
              <a:t>https://doi.org/10.1371/journal.pone.0047712</a:t>
            </a:r>
            <a:r>
              <a:rPr lang="en" sz="1200">
                <a:solidFill>
                  <a:srgbClr val="202020"/>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36219dae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36219da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3641983f2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641983f2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641983f2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641983f2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641983f2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641983f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4dc22ed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4dc22e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4dc22ed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4dc22ed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42edb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42edb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6219da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6219da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342edb5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342edb5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6219dae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6219dae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5.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mt="18000"/>
          </a:blip>
          <a:stretch>
            <a:fillRect/>
          </a:stretch>
        </p:blipFill>
        <p:spPr>
          <a:xfrm>
            <a:off x="0" y="0"/>
            <a:ext cx="9144000" cy="6096000"/>
          </a:xfrm>
          <a:prstGeom prst="rect">
            <a:avLst/>
          </a:prstGeom>
          <a:noFill/>
          <a:ln>
            <a:noFill/>
          </a:ln>
        </p:spPr>
      </p:pic>
      <p:sp>
        <p:nvSpPr>
          <p:cNvPr id="65" name="Google Shape;65;p13"/>
          <p:cNvSpPr txBox="1"/>
          <p:nvPr>
            <p:ph type="ctrTitle"/>
          </p:nvPr>
        </p:nvSpPr>
        <p:spPr>
          <a:xfrm>
            <a:off x="655875" y="444400"/>
            <a:ext cx="8345400" cy="12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Belly Button Microbiome</a:t>
            </a:r>
            <a:endParaRPr>
              <a:solidFill>
                <a:srgbClr val="000000"/>
              </a:solidFill>
            </a:endParaRPr>
          </a:p>
          <a:p>
            <a:pPr indent="0" lvl="0" marL="0" rtl="0" algn="l">
              <a:spcBef>
                <a:spcPts val="0"/>
              </a:spcBef>
              <a:spcAft>
                <a:spcPts val="0"/>
              </a:spcAft>
              <a:buNone/>
            </a:pPr>
            <a:r>
              <a:rPr lang="en" sz="3000">
                <a:solidFill>
                  <a:srgbClr val="000000"/>
                </a:solidFill>
              </a:rPr>
              <a:t>S</a:t>
            </a:r>
            <a:r>
              <a:rPr lang="en" sz="3000">
                <a:solidFill>
                  <a:srgbClr val="000000"/>
                </a:solidFill>
              </a:rPr>
              <a:t>equence Data Analysi</a:t>
            </a:r>
            <a:r>
              <a:rPr lang="en" sz="3000"/>
              <a:t>s</a:t>
            </a:r>
            <a:endParaRPr sz="3000"/>
          </a:p>
          <a:p>
            <a:pPr indent="0" lvl="0" marL="0" rtl="0" algn="l">
              <a:lnSpc>
                <a:spcPct val="115000"/>
              </a:lnSpc>
              <a:spcBef>
                <a:spcPts val="0"/>
              </a:spcBef>
              <a:spcAft>
                <a:spcPts val="0"/>
              </a:spcAft>
              <a:buNone/>
            </a:pPr>
            <a:r>
              <a:t/>
            </a:r>
            <a:endParaRPr sz="3000"/>
          </a:p>
        </p:txBody>
      </p:sp>
      <p:sp>
        <p:nvSpPr>
          <p:cNvPr id="66" name="Google Shape;66;p13"/>
          <p:cNvSpPr txBox="1"/>
          <p:nvPr>
            <p:ph idx="1" type="subTitle"/>
          </p:nvPr>
        </p:nvSpPr>
        <p:spPr>
          <a:xfrm>
            <a:off x="655875" y="1843900"/>
            <a:ext cx="7060200" cy="13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Gabrielle McCabe, Ethan Cohen, Kevin Saroya, Aimee Watts, and Jenna Kim</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BIOL 432</a:t>
            </a:r>
            <a:endParaRPr>
              <a:solidFill>
                <a:srgbClr val="000000"/>
              </a:solidFill>
            </a:endParaRPr>
          </a:p>
          <a:p>
            <a:pPr indent="0" lvl="0" marL="0" rtl="0" algn="l">
              <a:spcBef>
                <a:spcPts val="0"/>
              </a:spcBef>
              <a:spcAft>
                <a:spcPts val="0"/>
              </a:spcAft>
              <a:buNone/>
            </a:pPr>
            <a:r>
              <a:rPr lang="en">
                <a:solidFill>
                  <a:srgbClr val="000000"/>
                </a:solidFill>
              </a:rPr>
              <a:t>April 13th, 2020</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NMDS</a:t>
            </a:r>
            <a:endParaRPr/>
          </a:p>
        </p:txBody>
      </p:sp>
      <p:sp>
        <p:nvSpPr>
          <p:cNvPr id="130" name="Google Shape;130;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Finally, we plotted the NMDS to visualize the level of similarity of individual cases of each population</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rPr b="1" lang="en" sz="1200" u="sng">
                <a:solidFill>
                  <a:srgbClr val="000000"/>
                </a:solidFill>
                <a:highlight>
                  <a:srgbClr val="FFFFFF"/>
                </a:highlight>
              </a:rPr>
              <a:t>Set up of Model</a:t>
            </a:r>
            <a:endParaRPr b="1" sz="1200" u="sng">
              <a:solidFill>
                <a:srgbClr val="000000"/>
              </a:solidFill>
              <a:highlight>
                <a:srgbClr val="FFFFFF"/>
              </a:highlight>
            </a:endParaRPr>
          </a:p>
          <a:p>
            <a:pPr indent="0" lvl="0" marL="0" rtl="0" algn="l">
              <a:spcBef>
                <a:spcPts val="0"/>
              </a:spcBef>
              <a:spcAft>
                <a:spcPts val="0"/>
              </a:spcAft>
              <a:buNone/>
            </a:pPr>
            <a:r>
              <a:rPr lang="en" sz="1000">
                <a:solidFill>
                  <a:srgbClr val="333333"/>
                </a:solidFill>
                <a:highlight>
                  <a:srgbClr val="F5F5F5"/>
                </a:highlight>
                <a:latin typeface="Arial"/>
                <a:ea typeface="Arial"/>
                <a:cs typeface="Arial"/>
                <a:sym typeface="Arial"/>
              </a:rPr>
              <a:t>set.seed(</a:t>
            </a:r>
            <a:r>
              <a:rPr lang="en" sz="1000">
                <a:solidFill>
                  <a:srgbClr val="009999"/>
                </a:solidFill>
                <a:highlight>
                  <a:srgbClr val="F5F5F5"/>
                </a:highlight>
                <a:latin typeface="Arial"/>
                <a:ea typeface="Arial"/>
                <a:cs typeface="Arial"/>
                <a:sym typeface="Arial"/>
              </a:rPr>
              <a:t>13</a:t>
            </a:r>
            <a:r>
              <a:rPr lang="en" sz="1000">
                <a:solidFill>
                  <a:srgbClr val="333333"/>
                </a:solidFill>
                <a:highlight>
                  <a:srgbClr val="F5F5F5"/>
                </a:highlight>
                <a:latin typeface="Arial"/>
                <a:ea typeface="Arial"/>
                <a:cs typeface="Arial"/>
                <a:sym typeface="Arial"/>
              </a:rPr>
              <a:t>) </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NMDSdat &lt;- metaMDS(OTU_bc_dist, k = </a:t>
            </a:r>
            <a:r>
              <a:rPr lang="en" sz="1000">
                <a:solidFill>
                  <a:srgbClr val="009999"/>
                </a:solidFill>
                <a:highlight>
                  <a:srgbClr val="F5F5F5"/>
                </a:highlight>
                <a:latin typeface="Arial"/>
                <a:ea typeface="Arial"/>
                <a:cs typeface="Arial"/>
                <a:sym typeface="Arial"/>
              </a:rPr>
              <a:t>2</a:t>
            </a:r>
            <a:r>
              <a:rPr lang="en" sz="1000">
                <a:solidFill>
                  <a:srgbClr val="333333"/>
                </a:solidFill>
                <a:highlight>
                  <a:srgbClr val="F5F5F5"/>
                </a:highlight>
                <a:latin typeface="Arial"/>
                <a:ea typeface="Arial"/>
                <a:cs typeface="Arial"/>
                <a:sym typeface="Arial"/>
              </a:rPr>
              <a:t>, trymax = </a:t>
            </a:r>
            <a:r>
              <a:rPr lang="en" sz="1000">
                <a:solidFill>
                  <a:srgbClr val="009999"/>
                </a:solidFill>
                <a:highlight>
                  <a:srgbClr val="F5F5F5"/>
                </a:highlight>
                <a:latin typeface="Arial"/>
                <a:ea typeface="Arial"/>
                <a:cs typeface="Arial"/>
                <a:sym typeface="Arial"/>
              </a:rPr>
              <a:t>100</a:t>
            </a:r>
            <a:r>
              <a:rPr lang="en" sz="1000">
                <a:solidFill>
                  <a:srgbClr val="333333"/>
                </a:solidFill>
                <a:highlight>
                  <a:srgbClr val="F5F5F5"/>
                </a:highlight>
                <a:latin typeface="Arial"/>
                <a:ea typeface="Arial"/>
                <a:cs typeface="Arial"/>
                <a:sym typeface="Arial"/>
              </a:rPr>
              <a: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PDat &lt;- data.frame(NMDS1 = NMDSdat$points[ , </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],|NMDS2 = NMDSdat$points[ , </a:t>
            </a:r>
            <a:r>
              <a:rPr lang="en" sz="1000">
                <a:solidFill>
                  <a:srgbClr val="009999"/>
                </a:solidFill>
                <a:highlight>
                  <a:srgbClr val="F5F5F5"/>
                </a:highlight>
                <a:latin typeface="Arial"/>
                <a:ea typeface="Arial"/>
                <a:cs typeface="Arial"/>
                <a:sym typeface="Arial"/>
              </a:rPr>
              <a:t>2</a:t>
            </a:r>
            <a:r>
              <a:rPr lang="en" sz="1000">
                <a:solidFill>
                  <a:srgbClr val="333333"/>
                </a:solidFill>
                <a:highlight>
                  <a:srgbClr val="F5F5F5"/>
                </a:highlight>
                <a:latin typeface="Arial"/>
                <a:ea typeface="Arial"/>
                <a:cs typeface="Arial"/>
                <a:sym typeface="Arial"/>
              </a:rPr>
              <a:t>], sample = row.names(OTUs)) </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PDat &lt;- merge(PDat, Samples, by = </a:t>
            </a:r>
            <a:r>
              <a:rPr lang="en" sz="1000">
                <a:solidFill>
                  <a:srgbClr val="DD1144"/>
                </a:solidFill>
                <a:highlight>
                  <a:srgbClr val="F5F5F5"/>
                </a:highlight>
                <a:latin typeface="Arial"/>
                <a:ea typeface="Arial"/>
                <a:cs typeface="Arial"/>
                <a:sym typeface="Arial"/>
              </a:rPr>
              <a:t>"sample"</a:t>
            </a:r>
            <a:r>
              <a:rPr lang="en" sz="1000">
                <a:solidFill>
                  <a:srgbClr val="333333"/>
                </a:solidFill>
                <a:highlight>
                  <a:srgbClr val="F5F5F5"/>
                </a:highlight>
                <a:latin typeface="Arial"/>
                <a:ea typeface="Arial"/>
                <a:cs typeface="Arial"/>
                <a:sym typeface="Arial"/>
              </a:rPr>
              <a:t>, all.x = </a:t>
            </a:r>
            <a:r>
              <a:rPr lang="en" sz="1000">
                <a:solidFill>
                  <a:srgbClr val="990073"/>
                </a:solidFill>
                <a:highlight>
                  <a:srgbClr val="F5F5F5"/>
                </a:highlight>
                <a:latin typeface="Arial"/>
                <a:ea typeface="Arial"/>
                <a:cs typeface="Arial"/>
                <a:sym typeface="Arial"/>
              </a:rPr>
              <a:t>T</a:t>
            </a:r>
            <a:r>
              <a:rPr lang="en" sz="1000">
                <a:solidFill>
                  <a:srgbClr val="333333"/>
                </a:solidFill>
                <a:highlight>
                  <a:srgbClr val="F5F5F5"/>
                </a:highlight>
                <a:latin typeface="Arial"/>
                <a:ea typeface="Arial"/>
                <a:cs typeface="Arial"/>
                <a:sym typeface="Arial"/>
              </a:rPr>
              <a:t>, all.y = </a:t>
            </a:r>
            <a:r>
              <a:rPr lang="en" sz="1000">
                <a:solidFill>
                  <a:srgbClr val="990073"/>
                </a:solidFill>
                <a:highlight>
                  <a:srgbClr val="F5F5F5"/>
                </a:highlight>
                <a:latin typeface="Arial"/>
                <a:ea typeface="Arial"/>
                <a:cs typeface="Arial"/>
                <a:sym typeface="Arial"/>
              </a:rPr>
              <a:t>F</a:t>
            </a:r>
            <a:r>
              <a:rPr lang="en"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rPr b="1" lang="en" sz="1200" u="sng">
                <a:solidFill>
                  <a:srgbClr val="000000"/>
                </a:solidFill>
                <a:highlight>
                  <a:srgbClr val="FFFFFF"/>
                </a:highlight>
              </a:rPr>
              <a:t>Plotting NMDS</a:t>
            </a:r>
            <a:endParaRPr b="1" sz="1200" u="sng">
              <a:solidFill>
                <a:srgbClr val="000000"/>
              </a:solidFill>
              <a:highlight>
                <a:srgbClr val="FFFFFF"/>
              </a:highlight>
            </a:endParaRPr>
          </a:p>
          <a:p>
            <a:pPr indent="0" lvl="0" marL="0" rtl="0" algn="l">
              <a:spcBef>
                <a:spcPts val="0"/>
              </a:spcBef>
              <a:spcAft>
                <a:spcPts val="0"/>
              </a:spcAft>
              <a:buNone/>
            </a:pPr>
            <a:r>
              <a:rPr lang="en" sz="1000">
                <a:solidFill>
                  <a:srgbClr val="333333"/>
                </a:solidFill>
                <a:highlight>
                  <a:srgbClr val="F5F5F5"/>
                </a:highlight>
                <a:latin typeface="Arial"/>
                <a:ea typeface="Arial"/>
                <a:cs typeface="Arial"/>
                <a:sym typeface="Arial"/>
              </a:rPr>
              <a:t>qplot(x = NMDS1, NMDS2, colour = collection, alpha = I(</a:t>
            </a:r>
            <a:r>
              <a:rPr lang="en" sz="1000">
                <a:solidFill>
                  <a:srgbClr val="009999"/>
                </a:solidFill>
                <a:highlight>
                  <a:srgbClr val="F5F5F5"/>
                </a:highlight>
                <a:latin typeface="Arial"/>
                <a:ea typeface="Arial"/>
                <a:cs typeface="Arial"/>
                <a:sym typeface="Arial"/>
              </a:rPr>
              <a:t>0.6</a:t>
            </a:r>
            <a:r>
              <a:rPr lang="en" sz="1000">
                <a:solidFill>
                  <a:srgbClr val="333333"/>
                </a:solidFill>
                <a:highlight>
                  <a:srgbClr val="F5F5F5"/>
                </a:highlight>
                <a:latin typeface="Arial"/>
                <a:ea typeface="Arial"/>
                <a:cs typeface="Arial"/>
                <a:sym typeface="Arial"/>
              </a:rPr>
              <a:t>), data = PDat) + theme_bw()</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pic>
        <p:nvPicPr>
          <p:cNvPr id="131" name="Google Shape;131;p22"/>
          <p:cNvPicPr preferRelativeResize="0"/>
          <p:nvPr/>
        </p:nvPicPr>
        <p:blipFill>
          <a:blip r:embed="rId3">
            <a:alphaModFix/>
          </a:blip>
          <a:stretch>
            <a:fillRect/>
          </a:stretch>
        </p:blipFill>
        <p:spPr>
          <a:xfrm>
            <a:off x="4206425" y="1505700"/>
            <a:ext cx="4744925" cy="338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for Methods (Q1) </a:t>
            </a:r>
            <a:endParaRPr/>
          </a:p>
        </p:txBody>
      </p:sp>
      <p:sp>
        <p:nvSpPr>
          <p:cNvPr id="137" name="Google Shape;137;p23"/>
          <p:cNvSpPr txBox="1"/>
          <p:nvPr>
            <p:ph idx="1" type="body"/>
          </p:nvPr>
        </p:nvSpPr>
        <p:spPr>
          <a:xfrm>
            <a:off x="311700" y="1505700"/>
            <a:ext cx="3999900" cy="3076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Binary Method</a:t>
            </a:r>
            <a:endParaRPr b="1" sz="1400" u="sng">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rPr lang="en" sz="1400">
                <a:solidFill>
                  <a:srgbClr val="000000"/>
                </a:solidFill>
                <a:latin typeface="Trebuchet MS"/>
                <a:ea typeface="Trebuchet MS"/>
                <a:cs typeface="Trebuchet MS"/>
                <a:sym typeface="Trebuchet MS"/>
              </a:rPr>
              <a:t>The cluster analysis using the binary method shows the similarities/differences between the samples based on the presence or absence of the species found in each sample. Colour coding was then done to compare the similarities/differences between the populations from which the samples were taken from.</a:t>
            </a:r>
            <a:endParaRPr b="1" sz="1400" u="sng">
              <a:solidFill>
                <a:srgbClr val="000000"/>
              </a:solidFill>
              <a:latin typeface="Trebuchet MS"/>
              <a:ea typeface="Trebuchet MS"/>
              <a:cs typeface="Trebuchet MS"/>
              <a:sym typeface="Trebuchet MS"/>
            </a:endParaRPr>
          </a:p>
        </p:txBody>
      </p:sp>
      <p:sp>
        <p:nvSpPr>
          <p:cNvPr id="138" name="Google Shape;138;p23"/>
          <p:cNvSpPr txBox="1"/>
          <p:nvPr>
            <p:ph idx="2" type="body"/>
          </p:nvPr>
        </p:nvSpPr>
        <p:spPr>
          <a:xfrm>
            <a:off x="4832400" y="1505700"/>
            <a:ext cx="3999900" cy="3076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Euclidean Method</a:t>
            </a:r>
            <a:endParaRPr b="1" sz="1400" u="sng">
              <a:solidFill>
                <a:srgbClr val="000000"/>
              </a:solidFill>
              <a:latin typeface="Trebuchet MS"/>
              <a:ea typeface="Trebuchet MS"/>
              <a:cs typeface="Trebuchet MS"/>
              <a:sym typeface="Trebuchet MS"/>
            </a:endParaRPr>
          </a:p>
          <a:p>
            <a:pPr indent="0" lvl="0" marL="0" rtl="0" algn="l">
              <a:spcBef>
                <a:spcPts val="1600"/>
              </a:spcBef>
              <a:spcAft>
                <a:spcPts val="0"/>
              </a:spcAft>
              <a:buNone/>
            </a:pPr>
            <a:r>
              <a:rPr lang="en" sz="1400">
                <a:solidFill>
                  <a:srgbClr val="000000"/>
                </a:solidFill>
                <a:latin typeface="Trebuchet MS"/>
                <a:ea typeface="Trebuchet MS"/>
                <a:cs typeface="Trebuchet MS"/>
                <a:sym typeface="Trebuchet MS"/>
              </a:rPr>
              <a:t>The euclidean method was used to determine if the abundance of different species in the samples had any effect on the results. </a:t>
            </a:r>
            <a:endParaRPr sz="1400">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t/>
            </a:r>
            <a:endParaRPr b="1" sz="14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for Methods (Q1) (Con’t)</a:t>
            </a:r>
            <a:endParaRPr/>
          </a:p>
        </p:txBody>
      </p:sp>
      <p:sp>
        <p:nvSpPr>
          <p:cNvPr id="144" name="Google Shape;144;p24"/>
          <p:cNvSpPr txBox="1"/>
          <p:nvPr>
            <p:ph idx="1" type="body"/>
          </p:nvPr>
        </p:nvSpPr>
        <p:spPr>
          <a:xfrm>
            <a:off x="311700" y="1505700"/>
            <a:ext cx="3999900" cy="3076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Bray-Curtis Dissimilarity</a:t>
            </a:r>
            <a:endParaRPr b="1" sz="1400" u="sng">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rPr lang="en" sz="1400">
                <a:solidFill>
                  <a:srgbClr val="000000"/>
                </a:solidFill>
                <a:latin typeface="Trebuchet MS"/>
                <a:ea typeface="Trebuchet MS"/>
                <a:cs typeface="Trebuchet MS"/>
                <a:sym typeface="Trebuchet MS"/>
              </a:rPr>
              <a:t>The Bray-Curtis Dissimilarity was used because it takes into consideration the abundance of different species in the samples but it is not as sensitive to abundance as the euclidean method is.   </a:t>
            </a:r>
            <a:endParaRPr sz="1400">
              <a:solidFill>
                <a:srgbClr val="000000"/>
              </a:solidFill>
              <a:latin typeface="Trebuchet MS"/>
              <a:ea typeface="Trebuchet MS"/>
              <a:cs typeface="Trebuchet MS"/>
              <a:sym typeface="Trebuchet MS"/>
            </a:endParaRPr>
          </a:p>
        </p:txBody>
      </p:sp>
      <p:sp>
        <p:nvSpPr>
          <p:cNvPr id="145" name="Google Shape;145;p24"/>
          <p:cNvSpPr txBox="1"/>
          <p:nvPr>
            <p:ph idx="2" type="body"/>
          </p:nvPr>
        </p:nvSpPr>
        <p:spPr>
          <a:xfrm>
            <a:off x="4832425" y="1505700"/>
            <a:ext cx="3999900" cy="3076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NMDS</a:t>
            </a:r>
            <a:endParaRPr sz="1400">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rPr lang="en" sz="1400">
                <a:solidFill>
                  <a:srgbClr val="000000"/>
                </a:solidFill>
                <a:latin typeface="Trebuchet MS"/>
                <a:ea typeface="Trebuchet MS"/>
                <a:cs typeface="Trebuchet MS"/>
                <a:sym typeface="Trebuchet MS"/>
              </a:rPr>
              <a:t>This algorithm was used to also determine the similarities/differences between the samples. To visualize the results of this model a bivariate plot was generated where each point represents a sample and points that are closer together are more similar. </a:t>
            </a:r>
            <a:r>
              <a:rPr lang="en">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 drawn based on question 1.</a:t>
            </a:r>
            <a:endParaRPr sz="2400"/>
          </a:p>
          <a:p>
            <a:pPr indent="0" lvl="0" marL="0" rtl="0" algn="l">
              <a:spcBef>
                <a:spcPts val="0"/>
              </a:spcBef>
              <a:spcAft>
                <a:spcPts val="0"/>
              </a:spcAft>
              <a:buNone/>
            </a:pPr>
            <a:r>
              <a:t/>
            </a:r>
            <a:endParaRPr/>
          </a:p>
        </p:txBody>
      </p:sp>
      <p:sp>
        <p:nvSpPr>
          <p:cNvPr id="151" name="Google Shape;151;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After careful observation of all trees constructed as well as the NMDS generated bivariate plot, we were able to conclude that there are </a:t>
            </a:r>
            <a:r>
              <a:rPr lang="en" sz="1400" u="sng">
                <a:solidFill>
                  <a:srgbClr val="000000"/>
                </a:solidFill>
                <a:latin typeface="Merriweather"/>
                <a:ea typeface="Merriweather"/>
                <a:cs typeface="Merriweather"/>
                <a:sym typeface="Merriweather"/>
              </a:rPr>
              <a:t>no clear distinctions</a:t>
            </a:r>
            <a:r>
              <a:rPr lang="en" sz="1400">
                <a:solidFill>
                  <a:srgbClr val="000000"/>
                </a:solidFill>
                <a:latin typeface="Merriweather"/>
                <a:ea typeface="Merriweather"/>
                <a:cs typeface="Merriweather"/>
                <a:sym typeface="Merriweather"/>
              </a:rPr>
              <a:t> which can be drawn regarding diversity of the microbiomes among the two populations sampled. </a:t>
            </a:r>
            <a:endParaRPr sz="14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These findings would imply that one population of human belly button microbiome samples is in fact able to predict another.</a:t>
            </a:r>
            <a:endParaRPr sz="1400">
              <a:solidFill>
                <a:srgbClr val="000000"/>
              </a:solidFill>
              <a:latin typeface="Merriweather"/>
              <a:ea typeface="Merriweather"/>
              <a:cs typeface="Merriweather"/>
              <a:sym typeface="Merriweather"/>
            </a:endParaRPr>
          </a:p>
          <a:p>
            <a:pPr indent="0" lvl="0" marL="457200" rtl="0" algn="l">
              <a:spcBef>
                <a:spcPts val="0"/>
              </a:spcBef>
              <a:spcAft>
                <a:spcPts val="1600"/>
              </a:spcAft>
              <a:buNone/>
            </a:pPr>
            <a:r>
              <a:t/>
            </a:r>
            <a:endParaRPr sz="1400"/>
          </a:p>
        </p:txBody>
      </p:sp>
      <p:sp>
        <p:nvSpPr>
          <p:cNvPr id="152" name="Google Shape;152;p25"/>
          <p:cNvSpPr txBox="1"/>
          <p:nvPr/>
        </p:nvSpPr>
        <p:spPr>
          <a:xfrm>
            <a:off x="341175" y="1585275"/>
            <a:ext cx="3706500" cy="8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200">
                <a:solidFill>
                  <a:srgbClr val="FFFFFF"/>
                </a:solidFill>
                <a:latin typeface="Merriweather"/>
                <a:ea typeface="Merriweather"/>
                <a:cs typeface="Merriweather"/>
                <a:sym typeface="Merriweather"/>
              </a:rPr>
              <a:t>Do the belly button microbiomes differ among the two populations sampled?</a:t>
            </a:r>
            <a:endParaRPr/>
          </a:p>
        </p:txBody>
      </p:sp>
      <p:pic>
        <p:nvPicPr>
          <p:cNvPr id="153" name="Google Shape;153;p25"/>
          <p:cNvPicPr preferRelativeResize="0"/>
          <p:nvPr/>
        </p:nvPicPr>
        <p:blipFill rotWithShape="1">
          <a:blip r:embed="rId3">
            <a:alphaModFix amt="76000"/>
          </a:blip>
          <a:srcRect b="0" l="0" r="26600" t="0"/>
          <a:stretch/>
        </p:blipFill>
        <p:spPr>
          <a:xfrm>
            <a:off x="835150" y="2285625"/>
            <a:ext cx="2718526" cy="264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27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59" name="Google Shape;159;p26"/>
          <p:cNvSpPr txBox="1"/>
          <p:nvPr>
            <p:ph idx="1" type="body"/>
          </p:nvPr>
        </p:nvSpPr>
        <p:spPr>
          <a:xfrm>
            <a:off x="687950" y="1315350"/>
            <a:ext cx="7852800" cy="3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000000"/>
                </a:solidFill>
                <a:latin typeface="Merriweather"/>
                <a:ea typeface="Merriweather"/>
                <a:cs typeface="Merriweather"/>
                <a:sym typeface="Merriweather"/>
              </a:rPr>
              <a:t>Outline of Steps</a:t>
            </a:r>
            <a:endParaRPr sz="1400" u="sng">
              <a:solidFill>
                <a:srgbClr val="000000"/>
              </a:solidFill>
              <a:latin typeface="Merriweather"/>
              <a:ea typeface="Merriweather"/>
              <a:cs typeface="Merriweather"/>
              <a:sym typeface="Merriweather"/>
            </a:endParaRPr>
          </a:p>
          <a:p>
            <a:pPr indent="-317500" lvl="0" marL="457200" rtl="0" algn="l">
              <a:spcBef>
                <a:spcPts val="160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Import FASTA file (sample B1285 selected as index)</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B1285 is a sample selected at random which was used to conduct various analyses to address question 2.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Align sequence data using MUSCLE</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 A multiple sequence alignment </a:t>
            </a:r>
            <a:r>
              <a:rPr lang="en" sz="1400">
                <a:solidFill>
                  <a:srgbClr val="000000"/>
                </a:solidFill>
                <a:latin typeface="Merriweather"/>
                <a:ea typeface="Merriweather"/>
                <a:cs typeface="Merriweather"/>
                <a:sym typeface="Merriweather"/>
              </a:rPr>
              <a:t>algorithm</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Inspect the alignment in sections</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Beginning, middle, end of alignment </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Remove </a:t>
            </a:r>
            <a:r>
              <a:rPr lang="en" sz="1400">
                <a:solidFill>
                  <a:srgbClr val="000000"/>
                </a:solidFill>
                <a:latin typeface="Merriweather"/>
                <a:ea typeface="Merriweather"/>
                <a:cs typeface="Merriweather"/>
                <a:sym typeface="Merriweather"/>
              </a:rPr>
              <a:t>sequences</a:t>
            </a:r>
            <a:r>
              <a:rPr lang="en" sz="1400">
                <a:solidFill>
                  <a:srgbClr val="000000"/>
                </a:solidFill>
                <a:latin typeface="Merriweather"/>
                <a:ea typeface="Merriweather"/>
                <a:cs typeface="Merriweather"/>
                <a:sym typeface="Merriweather"/>
              </a:rPr>
              <a:t> with too many gaps</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Analyze and visualize </a:t>
            </a:r>
            <a:r>
              <a:rPr lang="en" sz="1400">
                <a:solidFill>
                  <a:srgbClr val="000000"/>
                </a:solidFill>
                <a:latin typeface="Merriweather"/>
                <a:ea typeface="Merriweather"/>
                <a:cs typeface="Merriweather"/>
                <a:sym typeface="Merriweather"/>
              </a:rPr>
              <a:t>alignment:</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Heat map</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Phylogenetic tree</a:t>
            </a:r>
            <a:endParaRPr sz="1400">
              <a:solidFill>
                <a:srgbClr val="000000"/>
              </a:solidFill>
              <a:latin typeface="Merriweather"/>
              <a:ea typeface="Merriweather"/>
              <a:cs typeface="Merriweather"/>
              <a:sym typeface="Merriweather"/>
            </a:endParaRPr>
          </a:p>
        </p:txBody>
      </p:sp>
      <p:sp>
        <p:nvSpPr>
          <p:cNvPr id="160" name="Google Shape;160;p26"/>
          <p:cNvSpPr txBox="1"/>
          <p:nvPr/>
        </p:nvSpPr>
        <p:spPr>
          <a:xfrm>
            <a:off x="354050" y="845125"/>
            <a:ext cx="8520600" cy="42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200">
                <a:solidFill>
                  <a:srgbClr val="FFFFFF"/>
                </a:solidFill>
                <a:latin typeface="Merriweather"/>
                <a:ea typeface="Merriweather"/>
                <a:cs typeface="Merriweather"/>
                <a:sym typeface="Merriweather"/>
              </a:rPr>
              <a:t>What is the evolutionary relationship among the phyla found in one sample (one belly button)?</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and Align Data</a:t>
            </a:r>
            <a:endParaRPr/>
          </a:p>
        </p:txBody>
      </p:sp>
      <p:sp>
        <p:nvSpPr>
          <p:cNvPr id="166" name="Google Shape;166;p27"/>
          <p:cNvSpPr txBox="1"/>
          <p:nvPr>
            <p:ph idx="1" type="body"/>
          </p:nvPr>
        </p:nvSpPr>
        <p:spPr>
          <a:xfrm>
            <a:off x="217050" y="1505700"/>
            <a:ext cx="870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rebuchet MS"/>
              <a:buChar char="●"/>
            </a:pPr>
            <a:r>
              <a:rPr lang="en" sz="1400">
                <a:solidFill>
                  <a:srgbClr val="000000"/>
                </a:solidFill>
                <a:highlight>
                  <a:schemeClr val="lt1"/>
                </a:highlight>
                <a:latin typeface="Trebuchet MS"/>
                <a:ea typeface="Trebuchet MS"/>
                <a:cs typeface="Trebuchet MS"/>
                <a:sym typeface="Trebuchet MS"/>
              </a:rPr>
              <a:t>First, the FASTA file was imported. A single sample was selected (B1285) to observe the diversity of microbes within that sample. A “for</a:t>
            </a:r>
            <a:r>
              <a:rPr i="1" lang="en" sz="1400">
                <a:solidFill>
                  <a:srgbClr val="000000"/>
                </a:solidFill>
                <a:highlight>
                  <a:schemeClr val="lt1"/>
                </a:highlight>
                <a:latin typeface="Trebuchet MS"/>
                <a:ea typeface="Trebuchet MS"/>
                <a:cs typeface="Trebuchet MS"/>
                <a:sym typeface="Trebuchet MS"/>
              </a:rPr>
              <a:t> </a:t>
            </a:r>
            <a:r>
              <a:rPr lang="en" sz="1400">
                <a:solidFill>
                  <a:srgbClr val="000000"/>
                </a:solidFill>
                <a:highlight>
                  <a:schemeClr val="lt1"/>
                </a:highlight>
                <a:latin typeface="Trebuchet MS"/>
                <a:ea typeface="Trebuchet MS"/>
                <a:cs typeface="Trebuchet MS"/>
                <a:sym typeface="Trebuchet MS"/>
              </a:rPr>
              <a:t>loop” was used to compile all sequence reads from B1285 into an object called “sub” since all FASTA reads were originally compiled into a single FASTA file. </a:t>
            </a:r>
            <a:endParaRPr sz="1400">
              <a:solidFill>
                <a:srgbClr val="000000"/>
              </a:solidFill>
            </a:endParaRPr>
          </a:p>
        </p:txBody>
      </p:sp>
      <p:pic>
        <p:nvPicPr>
          <p:cNvPr id="167" name="Google Shape;167;p27"/>
          <p:cNvPicPr preferRelativeResize="0"/>
          <p:nvPr/>
        </p:nvPicPr>
        <p:blipFill>
          <a:blip r:embed="rId3">
            <a:alphaModFix/>
          </a:blip>
          <a:stretch>
            <a:fillRect/>
          </a:stretch>
        </p:blipFill>
        <p:spPr>
          <a:xfrm>
            <a:off x="289300" y="2652925"/>
            <a:ext cx="8565425" cy="192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and Align Data</a:t>
            </a:r>
            <a:endParaRPr/>
          </a:p>
          <a:p>
            <a:pPr indent="0" lvl="0" marL="0" rtl="0" algn="l">
              <a:spcBef>
                <a:spcPts val="0"/>
              </a:spcBef>
              <a:spcAft>
                <a:spcPts val="0"/>
              </a:spcAft>
              <a:buNone/>
            </a:pPr>
            <a:r>
              <a:t/>
            </a:r>
            <a:endParaRPr/>
          </a:p>
        </p:txBody>
      </p:sp>
      <p:sp>
        <p:nvSpPr>
          <p:cNvPr id="173" name="Google Shape;173;p28"/>
          <p:cNvSpPr txBox="1"/>
          <p:nvPr>
            <p:ph idx="1" type="body"/>
          </p:nvPr>
        </p:nvSpPr>
        <p:spPr>
          <a:xfrm>
            <a:off x="311700" y="1277100"/>
            <a:ext cx="8474700" cy="3076200"/>
          </a:xfrm>
          <a:prstGeom prst="rect">
            <a:avLst/>
          </a:prstGeom>
        </p:spPr>
        <p:txBody>
          <a:bodyPr anchorCtr="0" anchor="t" bIns="91425" lIns="91425" spcFirstLastPara="1" rIns="91425" wrap="square" tIns="91425">
            <a:noAutofit/>
          </a:bodyPr>
          <a:lstStyle/>
          <a:p>
            <a:pPr indent="-311150" lvl="0" marL="457200" rtl="0" algn="l">
              <a:lnSpc>
                <a:spcPct val="142857"/>
              </a:lnSpc>
              <a:spcBef>
                <a:spcPts val="0"/>
              </a:spcBef>
              <a:spcAft>
                <a:spcPts val="0"/>
              </a:spcAft>
              <a:buClr>
                <a:srgbClr val="000000"/>
              </a:buClr>
              <a:buSzPts val="1300"/>
              <a:buFont typeface="Trebuchet MS"/>
              <a:buChar char="●"/>
            </a:pPr>
            <a:r>
              <a:rPr lang="en">
                <a:solidFill>
                  <a:srgbClr val="000000"/>
                </a:solidFill>
                <a:latin typeface="Trebuchet MS"/>
                <a:ea typeface="Trebuchet MS"/>
                <a:cs typeface="Trebuchet MS"/>
                <a:sym typeface="Trebuchet MS"/>
              </a:rPr>
              <a:t>Following that, a new data.frame was created using the index numbers as IDs as well as the sequence data from the myFasta object (which possessed the original raw sequence FASTA data) in the Seq column. The object 'dna' was created using the sapply function to separate each base pair into columns, and the row names were re-named to the indices from the original file into the myFasta file</a:t>
            </a:r>
            <a:endParaRPr>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a:solidFill>
                <a:srgbClr val="000000"/>
              </a:solidFill>
              <a:latin typeface="Trebuchet MS"/>
              <a:ea typeface="Trebuchet MS"/>
              <a:cs typeface="Trebuchet MS"/>
              <a:sym typeface="Trebuchet MS"/>
            </a:endParaRPr>
          </a:p>
          <a:p>
            <a:pPr indent="-311150" lvl="0" marL="457200" rtl="0" algn="l">
              <a:spcBef>
                <a:spcPts val="0"/>
              </a:spcBef>
              <a:spcAft>
                <a:spcPts val="0"/>
              </a:spcAft>
              <a:buClr>
                <a:srgbClr val="000000"/>
              </a:buClr>
              <a:buSzPts val="1300"/>
              <a:buFont typeface="Trebuchet MS"/>
              <a:buChar char="●"/>
            </a:pPr>
            <a:r>
              <a:rPr lang="en">
                <a:solidFill>
                  <a:srgbClr val="000000"/>
                </a:solidFill>
                <a:highlight>
                  <a:schemeClr val="lt1"/>
                </a:highlight>
                <a:latin typeface="Trebuchet MS"/>
                <a:ea typeface="Trebuchet MS"/>
                <a:cs typeface="Trebuchet MS"/>
                <a:sym typeface="Trebuchet MS"/>
              </a:rPr>
              <a:t>The 'dna' object was converted to bin object with as.DNAbin so we can use muscle to align the sequence data</a:t>
            </a:r>
            <a:endParaRPr>
              <a:solidFill>
                <a:srgbClr val="000000"/>
              </a:solidFill>
              <a:latin typeface="Trebuchet MS"/>
              <a:ea typeface="Trebuchet MS"/>
              <a:cs typeface="Trebuchet MS"/>
              <a:sym typeface="Trebuchet MS"/>
            </a:endParaRPr>
          </a:p>
          <a:p>
            <a:pPr indent="0" lvl="0" marL="0" rtl="0" algn="l">
              <a:lnSpc>
                <a:spcPct val="142857"/>
              </a:lnSpc>
              <a:spcBef>
                <a:spcPts val="1600"/>
              </a:spcBef>
              <a:spcAft>
                <a:spcPts val="0"/>
              </a:spcAft>
              <a:buNone/>
            </a:pPr>
            <a:r>
              <a:t/>
            </a:r>
            <a:endParaRPr sz="1400">
              <a:solidFill>
                <a:srgbClr val="000000"/>
              </a:solidFill>
              <a:latin typeface="Trebuchet MS"/>
              <a:ea typeface="Trebuchet MS"/>
              <a:cs typeface="Trebuchet MS"/>
              <a:sym typeface="Trebuchet MS"/>
            </a:endParaRPr>
          </a:p>
          <a:p>
            <a:pPr indent="0" lvl="0" marL="0" rtl="0" algn="l">
              <a:spcBef>
                <a:spcPts val="0"/>
              </a:spcBef>
              <a:spcAft>
                <a:spcPts val="1600"/>
              </a:spcAft>
              <a:buNone/>
            </a:pPr>
            <a:r>
              <a:t/>
            </a:r>
            <a:endParaRPr sz="1400">
              <a:solidFill>
                <a:srgbClr val="000000"/>
              </a:solidFill>
            </a:endParaRPr>
          </a:p>
        </p:txBody>
      </p:sp>
      <p:pic>
        <p:nvPicPr>
          <p:cNvPr id="174" name="Google Shape;174;p28"/>
          <p:cNvPicPr preferRelativeResize="0"/>
          <p:nvPr/>
        </p:nvPicPr>
        <p:blipFill>
          <a:blip r:embed="rId3">
            <a:alphaModFix/>
          </a:blip>
          <a:stretch>
            <a:fillRect/>
          </a:stretch>
        </p:blipFill>
        <p:spPr>
          <a:xfrm>
            <a:off x="863788" y="2647950"/>
            <a:ext cx="7922624" cy="927350"/>
          </a:xfrm>
          <a:prstGeom prst="rect">
            <a:avLst/>
          </a:prstGeom>
          <a:noFill/>
          <a:ln>
            <a:noFill/>
          </a:ln>
        </p:spPr>
      </p:pic>
      <p:pic>
        <p:nvPicPr>
          <p:cNvPr id="175" name="Google Shape;175;p28"/>
          <p:cNvPicPr preferRelativeResize="0"/>
          <p:nvPr/>
        </p:nvPicPr>
        <p:blipFill>
          <a:blip r:embed="rId4">
            <a:alphaModFix/>
          </a:blip>
          <a:stretch>
            <a:fillRect/>
          </a:stretch>
        </p:blipFill>
        <p:spPr>
          <a:xfrm>
            <a:off x="2775100" y="4505775"/>
            <a:ext cx="3547900" cy="22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15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Inspecting + Visualizing the Alignment </a:t>
            </a:r>
            <a:endParaRPr/>
          </a:p>
        </p:txBody>
      </p:sp>
      <p:sp>
        <p:nvSpPr>
          <p:cNvPr id="181" name="Google Shape;181;p29"/>
          <p:cNvSpPr txBox="1"/>
          <p:nvPr>
            <p:ph idx="1" type="body"/>
          </p:nvPr>
        </p:nvSpPr>
        <p:spPr>
          <a:xfrm>
            <a:off x="-84525" y="1291900"/>
            <a:ext cx="5433300" cy="30807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t/>
            </a:r>
            <a:endParaRPr sz="1200">
              <a:solidFill>
                <a:srgbClr val="000000"/>
              </a:solidFill>
              <a:latin typeface="Trebuchet MS"/>
              <a:ea typeface="Trebuchet MS"/>
              <a:cs typeface="Trebuchet MS"/>
              <a:sym typeface="Trebuchet MS"/>
            </a:endParaRPr>
          </a:p>
          <a:p>
            <a:pPr indent="-298450" lvl="0" marL="457200" rtl="0" algn="l">
              <a:lnSpc>
                <a:spcPct val="142857"/>
              </a:lnSpc>
              <a:spcBef>
                <a:spcPts val="0"/>
              </a:spcBef>
              <a:spcAft>
                <a:spcPts val="0"/>
              </a:spcAft>
              <a:buClr>
                <a:srgbClr val="000000"/>
              </a:buClr>
              <a:buSzPts val="1100"/>
              <a:buFont typeface="Trebuchet MS"/>
              <a:buChar char="●"/>
            </a:pPr>
            <a:r>
              <a:rPr lang="en" sz="1100">
                <a:solidFill>
                  <a:srgbClr val="000000"/>
                </a:solidFill>
                <a:latin typeface="Trebuchet MS"/>
                <a:ea typeface="Trebuchet MS"/>
                <a:cs typeface="Trebuchet MS"/>
                <a:sym typeface="Trebuchet MS"/>
              </a:rPr>
              <a:t>It is tough to visualize the entire alignment so, we narrowed it down...</a:t>
            </a:r>
            <a:endParaRPr sz="1100">
              <a:solidFill>
                <a:srgbClr val="000000"/>
              </a:solidFill>
              <a:latin typeface="Trebuchet MS"/>
              <a:ea typeface="Trebuchet MS"/>
              <a:cs typeface="Trebuchet MS"/>
              <a:sym typeface="Trebuchet MS"/>
            </a:endParaRPr>
          </a:p>
          <a:p>
            <a:pPr indent="0" lvl="0" marL="457200" rtl="0" algn="l">
              <a:lnSpc>
                <a:spcPct val="142857"/>
              </a:lnSpc>
              <a:spcBef>
                <a:spcPts val="0"/>
              </a:spcBef>
              <a:spcAft>
                <a:spcPts val="0"/>
              </a:spcAft>
              <a:buNone/>
            </a:pPr>
            <a:r>
              <a:t/>
            </a:r>
            <a:endParaRPr sz="1100">
              <a:solidFill>
                <a:srgbClr val="000000"/>
              </a:solidFill>
              <a:latin typeface="Trebuchet MS"/>
              <a:ea typeface="Trebuchet MS"/>
              <a:cs typeface="Trebuchet MS"/>
              <a:sym typeface="Trebuchet MS"/>
            </a:endParaRPr>
          </a:p>
          <a:p>
            <a:pPr indent="-298450" lvl="0" marL="457200" rtl="0" algn="l">
              <a:lnSpc>
                <a:spcPct val="142857"/>
              </a:lnSpc>
              <a:spcBef>
                <a:spcPts val="0"/>
              </a:spcBef>
              <a:spcAft>
                <a:spcPts val="0"/>
              </a:spcAft>
              <a:buClr>
                <a:srgbClr val="000000"/>
              </a:buClr>
              <a:buSzPts val="1100"/>
              <a:buFont typeface="Trebuchet MS"/>
              <a:buChar char="●"/>
            </a:pPr>
            <a:r>
              <a:rPr lang="en" sz="1100">
                <a:solidFill>
                  <a:srgbClr val="000000"/>
                </a:solidFill>
                <a:latin typeface="Trebuchet MS"/>
                <a:ea typeface="Trebuchet MS"/>
                <a:cs typeface="Trebuchet MS"/>
                <a:sym typeface="Trebuchet MS"/>
              </a:rPr>
              <a:t>We looked at the beginning, middle, and end of the alignment for each half of the sequences </a:t>
            </a:r>
            <a:endParaRPr sz="1100">
              <a:solidFill>
                <a:srgbClr val="000000"/>
              </a:solidFill>
              <a:latin typeface="Trebuchet MS"/>
              <a:ea typeface="Trebuchet MS"/>
              <a:cs typeface="Trebuchet MS"/>
              <a:sym typeface="Trebuchet MS"/>
            </a:endParaRPr>
          </a:p>
          <a:p>
            <a:pPr indent="0" lvl="0" marL="457200" rtl="0" algn="l">
              <a:lnSpc>
                <a:spcPct val="142857"/>
              </a:lnSpc>
              <a:spcBef>
                <a:spcPts val="0"/>
              </a:spcBef>
              <a:spcAft>
                <a:spcPts val="0"/>
              </a:spcAft>
              <a:buNone/>
            </a:pPr>
            <a:r>
              <a:t/>
            </a:r>
            <a:endParaRPr sz="1100">
              <a:solidFill>
                <a:srgbClr val="000000"/>
              </a:solidFill>
              <a:latin typeface="Trebuchet MS"/>
              <a:ea typeface="Trebuchet MS"/>
              <a:cs typeface="Trebuchet MS"/>
              <a:sym typeface="Trebuchet MS"/>
            </a:endParaRPr>
          </a:p>
          <a:p>
            <a:pPr indent="-298450" lvl="0" marL="457200" rtl="0" algn="l">
              <a:lnSpc>
                <a:spcPct val="142857"/>
              </a:lnSpc>
              <a:spcBef>
                <a:spcPts val="0"/>
              </a:spcBef>
              <a:spcAft>
                <a:spcPts val="0"/>
              </a:spcAft>
              <a:buClr>
                <a:srgbClr val="000000"/>
              </a:buClr>
              <a:buSzPts val="1100"/>
              <a:buFont typeface="Trebuchet MS"/>
              <a:buChar char="●"/>
            </a:pPr>
            <a:r>
              <a:rPr lang="en" sz="1100">
                <a:solidFill>
                  <a:srgbClr val="000000"/>
                </a:solidFill>
                <a:latin typeface="Trebuchet MS"/>
                <a:ea typeface="Trebuchet MS"/>
                <a:cs typeface="Trebuchet MS"/>
                <a:sym typeface="Trebuchet MS"/>
              </a:rPr>
              <a:t>Lastly, we needed to visualize the gaps in order to remove the sequences with an abundance of gaps (right) </a:t>
            </a:r>
            <a:endParaRPr sz="1100">
              <a:solidFill>
                <a:srgbClr val="000000"/>
              </a:solidFill>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sz="1200">
              <a:latin typeface="Trebuchet MS"/>
              <a:ea typeface="Trebuchet MS"/>
              <a:cs typeface="Trebuchet MS"/>
              <a:sym typeface="Trebuchet MS"/>
            </a:endParaRPr>
          </a:p>
          <a:p>
            <a:pPr indent="0" lvl="0" marL="457200" rtl="0" algn="l">
              <a:lnSpc>
                <a:spcPct val="142857"/>
              </a:lnSpc>
              <a:spcBef>
                <a:spcPts val="0"/>
              </a:spcBef>
              <a:spcAft>
                <a:spcPts val="0"/>
              </a:spcAft>
              <a:buNone/>
            </a:pPr>
            <a:r>
              <a:t/>
            </a:r>
            <a:endParaRPr sz="1200">
              <a:latin typeface="Trebuchet MS"/>
              <a:ea typeface="Trebuchet MS"/>
              <a:cs typeface="Trebuchet MS"/>
              <a:sym typeface="Trebuchet MS"/>
            </a:endParaRPr>
          </a:p>
          <a:p>
            <a:pPr indent="0" lvl="0" marL="457200" rtl="0" algn="l">
              <a:lnSpc>
                <a:spcPct val="142857"/>
              </a:lnSpc>
              <a:spcBef>
                <a:spcPts val="0"/>
              </a:spcBef>
              <a:spcAft>
                <a:spcPts val="0"/>
              </a:spcAft>
              <a:buNone/>
            </a:pPr>
            <a:r>
              <a:t/>
            </a:r>
            <a:endParaRPr sz="1200">
              <a:latin typeface="Trebuchet MS"/>
              <a:ea typeface="Trebuchet MS"/>
              <a:cs typeface="Trebuchet MS"/>
              <a:sym typeface="Trebuchet MS"/>
            </a:endParaRPr>
          </a:p>
          <a:p>
            <a:pPr indent="0" lvl="0" marL="0" rtl="0" algn="l">
              <a:lnSpc>
                <a:spcPct val="142857"/>
              </a:lnSpc>
              <a:spcBef>
                <a:spcPts val="0"/>
              </a:spcBef>
              <a:spcAft>
                <a:spcPts val="0"/>
              </a:spcAft>
              <a:buNone/>
            </a:pPr>
            <a:r>
              <a:t/>
            </a:r>
            <a:endParaRPr sz="900">
              <a:solidFill>
                <a:srgbClr val="005CC5"/>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24292E"/>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a:p>
        </p:txBody>
      </p:sp>
      <p:pic>
        <p:nvPicPr>
          <p:cNvPr id="182" name="Google Shape;182;p29"/>
          <p:cNvPicPr preferRelativeResize="0"/>
          <p:nvPr/>
        </p:nvPicPr>
        <p:blipFill>
          <a:blip r:embed="rId3">
            <a:alphaModFix/>
          </a:blip>
          <a:stretch>
            <a:fillRect/>
          </a:stretch>
        </p:blipFill>
        <p:spPr>
          <a:xfrm>
            <a:off x="5240700" y="1583225"/>
            <a:ext cx="3903299" cy="2498050"/>
          </a:xfrm>
          <a:prstGeom prst="rect">
            <a:avLst/>
          </a:prstGeom>
          <a:noFill/>
          <a:ln>
            <a:noFill/>
          </a:ln>
        </p:spPr>
      </p:pic>
      <p:pic>
        <p:nvPicPr>
          <p:cNvPr id="183" name="Google Shape;183;p29"/>
          <p:cNvPicPr preferRelativeResize="0"/>
          <p:nvPr/>
        </p:nvPicPr>
        <p:blipFill>
          <a:blip r:embed="rId4">
            <a:alphaModFix/>
          </a:blip>
          <a:stretch>
            <a:fillRect/>
          </a:stretch>
        </p:blipFill>
        <p:spPr>
          <a:xfrm>
            <a:off x="311700" y="1364350"/>
            <a:ext cx="2069176" cy="175750"/>
          </a:xfrm>
          <a:prstGeom prst="rect">
            <a:avLst/>
          </a:prstGeom>
          <a:noFill/>
          <a:ln>
            <a:noFill/>
          </a:ln>
        </p:spPr>
      </p:pic>
      <p:pic>
        <p:nvPicPr>
          <p:cNvPr id="184" name="Google Shape;184;p29"/>
          <p:cNvPicPr preferRelativeResize="0"/>
          <p:nvPr/>
        </p:nvPicPr>
        <p:blipFill>
          <a:blip r:embed="rId5">
            <a:alphaModFix/>
          </a:blip>
          <a:stretch>
            <a:fillRect/>
          </a:stretch>
        </p:blipFill>
        <p:spPr>
          <a:xfrm>
            <a:off x="311700" y="1905825"/>
            <a:ext cx="2735600" cy="175750"/>
          </a:xfrm>
          <a:prstGeom prst="rect">
            <a:avLst/>
          </a:prstGeom>
          <a:noFill/>
          <a:ln>
            <a:noFill/>
          </a:ln>
        </p:spPr>
      </p:pic>
      <p:pic>
        <p:nvPicPr>
          <p:cNvPr id="185" name="Google Shape;185;p29"/>
          <p:cNvPicPr preferRelativeResize="0"/>
          <p:nvPr/>
        </p:nvPicPr>
        <p:blipFill>
          <a:blip r:embed="rId6">
            <a:alphaModFix/>
          </a:blip>
          <a:stretch>
            <a:fillRect/>
          </a:stretch>
        </p:blipFill>
        <p:spPr>
          <a:xfrm>
            <a:off x="311700" y="2631100"/>
            <a:ext cx="2918977" cy="175750"/>
          </a:xfrm>
          <a:prstGeom prst="rect">
            <a:avLst/>
          </a:prstGeom>
          <a:noFill/>
          <a:ln>
            <a:noFill/>
          </a:ln>
        </p:spPr>
      </p:pic>
      <p:pic>
        <p:nvPicPr>
          <p:cNvPr id="186" name="Google Shape;186;p29"/>
          <p:cNvPicPr preferRelativeResize="0"/>
          <p:nvPr/>
        </p:nvPicPr>
        <p:blipFill>
          <a:blip r:embed="rId7">
            <a:alphaModFix/>
          </a:blip>
          <a:stretch>
            <a:fillRect/>
          </a:stretch>
        </p:blipFill>
        <p:spPr>
          <a:xfrm>
            <a:off x="311700" y="3330475"/>
            <a:ext cx="2611950" cy="474900"/>
          </a:xfrm>
          <a:prstGeom prst="rect">
            <a:avLst/>
          </a:prstGeom>
          <a:noFill/>
          <a:ln>
            <a:noFill/>
          </a:ln>
        </p:spPr>
      </p:pic>
      <p:pic>
        <p:nvPicPr>
          <p:cNvPr id="187" name="Google Shape;187;p29"/>
          <p:cNvPicPr preferRelativeResize="0"/>
          <p:nvPr/>
        </p:nvPicPr>
        <p:blipFill>
          <a:blip r:embed="rId8">
            <a:alphaModFix/>
          </a:blip>
          <a:stretch>
            <a:fillRect/>
          </a:stretch>
        </p:blipFill>
        <p:spPr>
          <a:xfrm>
            <a:off x="314725" y="3897850"/>
            <a:ext cx="2063136" cy="474900"/>
          </a:xfrm>
          <a:prstGeom prst="rect">
            <a:avLst/>
          </a:prstGeom>
          <a:noFill/>
          <a:ln>
            <a:noFill/>
          </a:ln>
        </p:spPr>
      </p:pic>
      <p:sp>
        <p:nvSpPr>
          <p:cNvPr id="188" name="Google Shape;188;p29"/>
          <p:cNvSpPr txBox="1"/>
          <p:nvPr/>
        </p:nvSpPr>
        <p:spPr>
          <a:xfrm>
            <a:off x="-84525" y="4329025"/>
            <a:ext cx="8802000" cy="367800"/>
          </a:xfrm>
          <a:prstGeom prst="rect">
            <a:avLst/>
          </a:prstGeom>
          <a:noFill/>
          <a:ln>
            <a:noFill/>
          </a:ln>
        </p:spPr>
        <p:txBody>
          <a:bodyPr anchorCtr="0" anchor="t" bIns="91425" lIns="91425" spcFirstLastPara="1" rIns="91425" wrap="square" tIns="91425">
            <a:noAutofit/>
          </a:bodyPr>
          <a:lstStyle/>
          <a:p>
            <a:pPr indent="-298450" lvl="0" marL="457200" rtl="0" algn="l">
              <a:lnSpc>
                <a:spcPct val="142857"/>
              </a:lnSpc>
              <a:spcBef>
                <a:spcPts val="0"/>
              </a:spcBef>
              <a:spcAft>
                <a:spcPts val="0"/>
              </a:spcAft>
              <a:buSzPts val="1100"/>
              <a:buFont typeface="Trebuchet MS"/>
              <a:buChar char="●"/>
            </a:pPr>
            <a:r>
              <a:rPr lang="en" sz="1100">
                <a:latin typeface="Trebuchet MS"/>
                <a:ea typeface="Trebuchet MS"/>
                <a:cs typeface="Trebuchet MS"/>
                <a:sym typeface="Trebuchet MS"/>
              </a:rPr>
              <a:t>From this, we determined 290 as a cutoff to remove those sequences with large gaps. We then checked the alignment again, and determined that enough of the large gaps were removed so we re-aligned the sequences. </a:t>
            </a:r>
            <a:endParaRPr sz="1300">
              <a:latin typeface="Roboto"/>
              <a:ea typeface="Roboto"/>
              <a:cs typeface="Roboto"/>
              <a:sym typeface="Roboto"/>
            </a:endParaRPr>
          </a:p>
        </p:txBody>
      </p:sp>
      <p:pic>
        <p:nvPicPr>
          <p:cNvPr id="189" name="Google Shape;189;p29"/>
          <p:cNvPicPr preferRelativeResize="0"/>
          <p:nvPr/>
        </p:nvPicPr>
        <p:blipFill>
          <a:blip r:embed="rId9">
            <a:alphaModFix/>
          </a:blip>
          <a:stretch>
            <a:fillRect/>
          </a:stretch>
        </p:blipFill>
        <p:spPr>
          <a:xfrm>
            <a:off x="311700" y="4921732"/>
            <a:ext cx="2735599" cy="1613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16150"/>
            <a:ext cx="85206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rPr lang="en" sz="2400"/>
              <a:t>Building a Heatmap (using ggplot) </a:t>
            </a:r>
            <a:endParaRPr sz="2400"/>
          </a:p>
        </p:txBody>
      </p:sp>
      <p:sp>
        <p:nvSpPr>
          <p:cNvPr id="195" name="Google Shape;195;p30"/>
          <p:cNvSpPr txBox="1"/>
          <p:nvPr>
            <p:ph idx="2" type="body"/>
          </p:nvPr>
        </p:nvSpPr>
        <p:spPr>
          <a:xfrm>
            <a:off x="-48300" y="1282025"/>
            <a:ext cx="4974600" cy="29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latin typeface="Trebuchet MS"/>
                <a:ea typeface="Trebuchet MS"/>
                <a:cs typeface="Trebuchet MS"/>
                <a:sym typeface="Trebuchet MS"/>
              </a:rPr>
              <a:t>A distance matrix was created using the </a:t>
            </a:r>
            <a:r>
              <a:rPr lang="en" sz="1200">
                <a:solidFill>
                  <a:srgbClr val="000000"/>
                </a:solidFill>
                <a:highlight>
                  <a:srgbClr val="FFFFFF"/>
                </a:highlight>
                <a:latin typeface="Trebuchet MS"/>
                <a:ea typeface="Trebuchet MS"/>
                <a:cs typeface="Trebuchet MS"/>
                <a:sym typeface="Trebuchet MS"/>
              </a:rPr>
              <a:t>dist.dna function to compute a matrix of pairwise distances from DNA sequences using the k80 model of DNA evolution</a:t>
            </a:r>
            <a:endParaRPr sz="1200">
              <a:solidFill>
                <a:srgbClr val="000000"/>
              </a:solidFill>
              <a:highlight>
                <a:srgbClr val="FFFFFF"/>
              </a:highlight>
              <a:latin typeface="Trebuchet MS"/>
              <a:ea typeface="Trebuchet MS"/>
              <a:cs typeface="Trebuchet MS"/>
              <a:sym typeface="Trebuchet MS"/>
            </a:endParaRPr>
          </a:p>
          <a:p>
            <a:pPr indent="-304800" lvl="1" marL="9144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This model assumes that in nature, </a:t>
            </a:r>
            <a:r>
              <a:rPr lang="en" sz="1200">
                <a:solidFill>
                  <a:srgbClr val="000000"/>
                </a:solidFill>
                <a:highlight>
                  <a:srgbClr val="FFFFFF"/>
                </a:highlight>
                <a:latin typeface="Trebuchet MS"/>
                <a:ea typeface="Trebuchet MS"/>
                <a:cs typeface="Trebuchet MS"/>
                <a:sym typeface="Trebuchet MS"/>
              </a:rPr>
              <a:t>transition</a:t>
            </a:r>
            <a:r>
              <a:rPr lang="en" sz="1200">
                <a:solidFill>
                  <a:srgbClr val="000000"/>
                </a:solidFill>
                <a:highlight>
                  <a:srgbClr val="FFFFFF"/>
                </a:highlight>
                <a:latin typeface="Trebuchet MS"/>
                <a:ea typeface="Trebuchet MS"/>
                <a:cs typeface="Trebuchet MS"/>
                <a:sym typeface="Trebuchet MS"/>
              </a:rPr>
              <a:t> mutations are more likely to occur than transversions</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Next, in order to compare sequence similarities in a heatmap, the melt function was used to turn our file into a linear matrix</a:t>
            </a:r>
            <a:endParaRPr sz="1200">
              <a:solidFill>
                <a:srgbClr val="000000"/>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highlight>
                <a:srgbClr val="FFFFFF"/>
              </a:highlight>
              <a:latin typeface="Trebuchet MS"/>
              <a:ea typeface="Trebuchet MS"/>
              <a:cs typeface="Trebuchet MS"/>
              <a:sym typeface="Trebuchet MS"/>
            </a:endParaRPr>
          </a:p>
          <a:p>
            <a:pPr indent="0" lvl="0" marL="457200" rtl="0" algn="l">
              <a:spcBef>
                <a:spcPts val="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highlight>
                <a:srgbClr val="FFFFFF"/>
              </a:highlight>
              <a:latin typeface="Trebuchet MS"/>
              <a:ea typeface="Trebuchet MS"/>
              <a:cs typeface="Trebuchet MS"/>
              <a:sym typeface="Trebuchet MS"/>
            </a:endParaRPr>
          </a:p>
        </p:txBody>
      </p:sp>
      <p:pic>
        <p:nvPicPr>
          <p:cNvPr id="196" name="Google Shape;196;p30"/>
          <p:cNvPicPr preferRelativeResize="0"/>
          <p:nvPr/>
        </p:nvPicPr>
        <p:blipFill>
          <a:blip r:embed="rId3">
            <a:alphaModFix/>
          </a:blip>
          <a:stretch>
            <a:fillRect/>
          </a:stretch>
        </p:blipFill>
        <p:spPr>
          <a:xfrm>
            <a:off x="311700" y="2429625"/>
            <a:ext cx="2662728" cy="327000"/>
          </a:xfrm>
          <a:prstGeom prst="rect">
            <a:avLst/>
          </a:prstGeom>
          <a:noFill/>
          <a:ln>
            <a:noFill/>
          </a:ln>
        </p:spPr>
      </p:pic>
      <p:pic>
        <p:nvPicPr>
          <p:cNvPr id="197" name="Google Shape;197;p30"/>
          <p:cNvPicPr preferRelativeResize="0"/>
          <p:nvPr/>
        </p:nvPicPr>
        <p:blipFill>
          <a:blip r:embed="rId4">
            <a:alphaModFix/>
          </a:blip>
          <a:stretch>
            <a:fillRect/>
          </a:stretch>
        </p:blipFill>
        <p:spPr>
          <a:xfrm>
            <a:off x="235000" y="3278742"/>
            <a:ext cx="4641424" cy="808625"/>
          </a:xfrm>
          <a:prstGeom prst="rect">
            <a:avLst/>
          </a:prstGeom>
          <a:noFill/>
          <a:ln>
            <a:noFill/>
          </a:ln>
        </p:spPr>
      </p:pic>
      <p:sp>
        <p:nvSpPr>
          <p:cNvPr id="198" name="Google Shape;198;p30"/>
          <p:cNvSpPr txBox="1"/>
          <p:nvPr/>
        </p:nvSpPr>
        <p:spPr>
          <a:xfrm>
            <a:off x="-48300" y="3987400"/>
            <a:ext cx="4431000" cy="327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rebuchet MS"/>
              <a:buChar char="●"/>
            </a:pPr>
            <a:r>
              <a:rPr lang="en" sz="1200">
                <a:latin typeface="Trebuchet MS"/>
                <a:ea typeface="Trebuchet MS"/>
                <a:cs typeface="Trebuchet MS"/>
                <a:sym typeface="Trebuchet MS"/>
              </a:rPr>
              <a:t>Finally, the heatmap (right) was downloaded as a pdf</a:t>
            </a:r>
            <a:endParaRPr sz="1200">
              <a:latin typeface="Trebuchet MS"/>
              <a:ea typeface="Trebuchet MS"/>
              <a:cs typeface="Trebuchet MS"/>
              <a:sym typeface="Trebuchet MS"/>
            </a:endParaRPr>
          </a:p>
        </p:txBody>
      </p:sp>
      <p:pic>
        <p:nvPicPr>
          <p:cNvPr id="199" name="Google Shape;199;p30"/>
          <p:cNvPicPr preferRelativeResize="0"/>
          <p:nvPr/>
        </p:nvPicPr>
        <p:blipFill>
          <a:blip r:embed="rId5">
            <a:alphaModFix/>
          </a:blip>
          <a:stretch>
            <a:fillRect/>
          </a:stretch>
        </p:blipFill>
        <p:spPr>
          <a:xfrm>
            <a:off x="235004" y="4334888"/>
            <a:ext cx="4818334" cy="808625"/>
          </a:xfrm>
          <a:prstGeom prst="rect">
            <a:avLst/>
          </a:prstGeom>
          <a:noFill/>
          <a:ln>
            <a:noFill/>
          </a:ln>
        </p:spPr>
      </p:pic>
      <p:pic>
        <p:nvPicPr>
          <p:cNvPr id="200" name="Google Shape;200;p30"/>
          <p:cNvPicPr preferRelativeResize="0"/>
          <p:nvPr/>
        </p:nvPicPr>
        <p:blipFill>
          <a:blip r:embed="rId6">
            <a:alphaModFix/>
          </a:blip>
          <a:stretch>
            <a:fillRect/>
          </a:stretch>
        </p:blipFill>
        <p:spPr>
          <a:xfrm>
            <a:off x="5053325" y="2000150"/>
            <a:ext cx="4065299" cy="25198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90425"/>
            <a:ext cx="8520600" cy="12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rPr lang="en" sz="2400"/>
              <a:t>Building a Phylogenetic Tree (using ggtree)</a:t>
            </a:r>
            <a:endParaRPr sz="2400"/>
          </a:p>
        </p:txBody>
      </p:sp>
      <p:sp>
        <p:nvSpPr>
          <p:cNvPr id="206" name="Google Shape;206;p31"/>
          <p:cNvSpPr txBox="1"/>
          <p:nvPr>
            <p:ph idx="2" type="body"/>
          </p:nvPr>
        </p:nvSpPr>
        <p:spPr>
          <a:xfrm>
            <a:off x="4832400" y="1352275"/>
            <a:ext cx="3999900" cy="322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A phylogenetic tree was created to visualize the evolutionary relationship among samples using the neighbour joining method</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160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160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Each sequence read was less than 300 nucleotides long, the number of taxa was high so minimum evolution method was not optimal </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Branch length was specified as 'none' to observe relationships among taxa rather than evolutionary distance between taxa</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160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304800" lvl="0" marL="457200" rtl="0" algn="l">
              <a:lnSpc>
                <a:spcPct val="100000"/>
              </a:lnSpc>
              <a:spcBef>
                <a:spcPts val="1600"/>
              </a:spcBef>
              <a:spcAft>
                <a:spcPts val="0"/>
              </a:spcAft>
              <a:buClr>
                <a:srgbClr val="000000"/>
              </a:buClr>
              <a:buSzPts val="1200"/>
              <a:buFont typeface="Trebuchet MS"/>
              <a:buChar char="●"/>
            </a:pPr>
            <a:r>
              <a:rPr lang="en" sz="1200">
                <a:solidFill>
                  <a:srgbClr val="000000"/>
                </a:solidFill>
                <a:latin typeface="Trebuchet MS"/>
                <a:ea typeface="Trebuchet MS"/>
                <a:cs typeface="Trebuchet MS"/>
                <a:sym typeface="Trebuchet MS"/>
              </a:rPr>
              <a:t>Finally, the tree (left) was downloaded as a pdf</a:t>
            </a:r>
            <a:endParaRPr sz="1200">
              <a:solidFill>
                <a:srgbClr val="000000"/>
              </a:solidFill>
              <a:latin typeface="Trebuchet MS"/>
              <a:ea typeface="Trebuchet MS"/>
              <a:cs typeface="Trebuchet MS"/>
              <a:sym typeface="Trebuchet MS"/>
            </a:endParaRPr>
          </a:p>
          <a:p>
            <a:pPr indent="0" lvl="0" marL="457200" rtl="0" algn="l">
              <a:spcBef>
                <a:spcPts val="0"/>
              </a:spcBef>
              <a:spcAft>
                <a:spcPts val="0"/>
              </a:spcAft>
              <a:buNone/>
            </a:pPr>
            <a:r>
              <a:t/>
            </a:r>
            <a:endParaRPr sz="1200">
              <a:highlight>
                <a:srgbClr val="FFFFFF"/>
              </a:highlight>
              <a:latin typeface="Trebuchet MS"/>
              <a:ea typeface="Trebuchet MS"/>
              <a:cs typeface="Trebuchet MS"/>
              <a:sym typeface="Trebuchet MS"/>
            </a:endParaRPr>
          </a:p>
          <a:p>
            <a:pPr indent="0" lvl="0" marL="457200" rtl="0" algn="l">
              <a:spcBef>
                <a:spcPts val="160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160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160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1600"/>
              </a:spcBef>
              <a:spcAft>
                <a:spcPts val="0"/>
              </a:spcAft>
              <a:buNone/>
            </a:pPr>
            <a:r>
              <a:t/>
            </a:r>
            <a:endParaRPr sz="1200">
              <a:highlight>
                <a:srgbClr val="FFFFFF"/>
              </a:highlight>
              <a:latin typeface="Trebuchet MS"/>
              <a:ea typeface="Trebuchet MS"/>
              <a:cs typeface="Trebuchet MS"/>
              <a:sym typeface="Trebuchet MS"/>
            </a:endParaRPr>
          </a:p>
          <a:p>
            <a:pPr indent="0" lvl="0" marL="0" rtl="0" algn="l">
              <a:spcBef>
                <a:spcPts val="1600"/>
              </a:spcBef>
              <a:spcAft>
                <a:spcPts val="1600"/>
              </a:spcAft>
              <a:buNone/>
            </a:pPr>
            <a:r>
              <a:t/>
            </a:r>
            <a:endParaRPr sz="1200">
              <a:highlight>
                <a:srgbClr val="FFFFFF"/>
              </a:highlight>
              <a:latin typeface="Trebuchet MS"/>
              <a:ea typeface="Trebuchet MS"/>
              <a:cs typeface="Trebuchet MS"/>
              <a:sym typeface="Trebuchet MS"/>
            </a:endParaRPr>
          </a:p>
        </p:txBody>
      </p:sp>
      <p:pic>
        <p:nvPicPr>
          <p:cNvPr id="207" name="Google Shape;207;p31"/>
          <p:cNvPicPr preferRelativeResize="0"/>
          <p:nvPr/>
        </p:nvPicPr>
        <p:blipFill rotWithShape="1">
          <a:blip r:embed="rId3">
            <a:alphaModFix/>
          </a:blip>
          <a:srcRect b="57972" l="0" r="0" t="0"/>
          <a:stretch/>
        </p:blipFill>
        <p:spPr>
          <a:xfrm>
            <a:off x="5358025" y="2078163"/>
            <a:ext cx="3326600" cy="537425"/>
          </a:xfrm>
          <a:prstGeom prst="rect">
            <a:avLst/>
          </a:prstGeom>
          <a:noFill/>
          <a:ln>
            <a:noFill/>
          </a:ln>
        </p:spPr>
      </p:pic>
      <p:pic>
        <p:nvPicPr>
          <p:cNvPr id="208" name="Google Shape;208;p31"/>
          <p:cNvPicPr preferRelativeResize="0"/>
          <p:nvPr/>
        </p:nvPicPr>
        <p:blipFill>
          <a:blip r:embed="rId4">
            <a:alphaModFix/>
          </a:blip>
          <a:stretch>
            <a:fillRect/>
          </a:stretch>
        </p:blipFill>
        <p:spPr>
          <a:xfrm>
            <a:off x="0" y="1649250"/>
            <a:ext cx="4832401" cy="3038570"/>
          </a:xfrm>
          <a:prstGeom prst="rect">
            <a:avLst/>
          </a:prstGeom>
          <a:noFill/>
          <a:ln>
            <a:noFill/>
          </a:ln>
        </p:spPr>
      </p:pic>
      <p:pic>
        <p:nvPicPr>
          <p:cNvPr id="209" name="Google Shape;209;p31"/>
          <p:cNvPicPr preferRelativeResize="0"/>
          <p:nvPr/>
        </p:nvPicPr>
        <p:blipFill rotWithShape="1">
          <a:blip r:embed="rId5">
            <a:alphaModFix/>
          </a:blip>
          <a:srcRect b="0" l="0" r="0" t="53218"/>
          <a:stretch/>
        </p:blipFill>
        <p:spPr>
          <a:xfrm>
            <a:off x="5358025" y="3961375"/>
            <a:ext cx="2988524" cy="53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187750"/>
            <a:ext cx="8520600" cy="9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rPr lang="en" sz="2200"/>
              <a:t>Referenced Study</a:t>
            </a:r>
            <a:endParaRPr sz="2200"/>
          </a:p>
        </p:txBody>
      </p:sp>
      <p:pic>
        <p:nvPicPr>
          <p:cNvPr id="72" name="Google Shape;72;p14"/>
          <p:cNvPicPr preferRelativeResize="0"/>
          <p:nvPr/>
        </p:nvPicPr>
        <p:blipFill rotWithShape="1">
          <a:blip r:embed="rId3">
            <a:alphaModFix/>
          </a:blip>
          <a:srcRect b="0" l="0" r="0" t="49606"/>
          <a:stretch/>
        </p:blipFill>
        <p:spPr>
          <a:xfrm>
            <a:off x="795350" y="1313625"/>
            <a:ext cx="7553299" cy="1500900"/>
          </a:xfrm>
          <a:prstGeom prst="rect">
            <a:avLst/>
          </a:prstGeom>
          <a:noFill/>
          <a:ln>
            <a:noFill/>
          </a:ln>
        </p:spPr>
      </p:pic>
      <p:sp>
        <p:nvSpPr>
          <p:cNvPr id="73" name="Google Shape;73;p14"/>
          <p:cNvSpPr txBox="1"/>
          <p:nvPr/>
        </p:nvSpPr>
        <p:spPr>
          <a:xfrm>
            <a:off x="605350" y="2900025"/>
            <a:ext cx="7743300" cy="1969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researchers of this study set out to better understand the diversity of microbes which preside within the belly buttons of humans sampled within a nation-wide citizen science project.</a:t>
            </a:r>
            <a:endParaRPr sz="1200">
              <a:latin typeface="Roboto"/>
              <a:ea typeface="Roboto"/>
              <a:cs typeface="Roboto"/>
              <a:sym typeface="Roboto"/>
            </a:endParaRPr>
          </a:p>
          <a:p>
            <a:pPr indent="-304800" lvl="1" marL="914400" rtl="0" algn="l">
              <a:lnSpc>
                <a:spcPct val="115000"/>
              </a:lnSpc>
              <a:spcBef>
                <a:spcPts val="400"/>
              </a:spcBef>
              <a:spcAft>
                <a:spcPts val="0"/>
              </a:spcAft>
              <a:buSzPts val="1200"/>
              <a:buFont typeface="Roboto"/>
              <a:buChar char="○"/>
            </a:pPr>
            <a:r>
              <a:rPr i="1" lang="en" sz="1200">
                <a:latin typeface="Roboto"/>
                <a:ea typeface="Roboto"/>
                <a:cs typeface="Roboto"/>
                <a:sym typeface="Roboto"/>
              </a:rPr>
              <a:t>They wanted to know if the microbiome of the human belly button is dominated by numerous phylotypes or just a few phylotypes</a:t>
            </a:r>
            <a:r>
              <a:rPr lang="en" sz="1200">
                <a:latin typeface="Roboto"/>
                <a:ea typeface="Roboto"/>
                <a:cs typeface="Roboto"/>
                <a:sym typeface="Roboto"/>
              </a:rPr>
              <a:t>. </a:t>
            </a:r>
            <a:endParaRPr sz="1200">
              <a:latin typeface="Roboto"/>
              <a:ea typeface="Roboto"/>
              <a:cs typeface="Roboto"/>
              <a:sym typeface="Roboto"/>
            </a:endParaRPr>
          </a:p>
          <a:p>
            <a:pPr indent="-304800" lvl="0" marL="457200" rtl="0" algn="l">
              <a:lnSpc>
                <a:spcPct val="115000"/>
              </a:lnSpc>
              <a:spcBef>
                <a:spcPts val="400"/>
              </a:spcBef>
              <a:spcAft>
                <a:spcPts val="0"/>
              </a:spcAft>
              <a:buSzPts val="1200"/>
              <a:buFont typeface="Roboto"/>
              <a:buChar char="●"/>
            </a:pPr>
            <a:r>
              <a:rPr lang="en" sz="1200">
                <a:latin typeface="Roboto"/>
                <a:ea typeface="Roboto"/>
                <a:cs typeface="Roboto"/>
                <a:sym typeface="Roboto"/>
              </a:rPr>
              <a:t>The researchers of the study were also interested in witnessing if the “</a:t>
            </a:r>
            <a:r>
              <a:rPr b="1" lang="en" sz="1200">
                <a:latin typeface="Roboto"/>
                <a:ea typeface="Roboto"/>
                <a:cs typeface="Roboto"/>
                <a:sym typeface="Roboto"/>
              </a:rPr>
              <a:t>Oligarchy Hypothesis</a:t>
            </a:r>
            <a:r>
              <a:rPr lang="en" sz="1200">
                <a:latin typeface="Roboto"/>
                <a:ea typeface="Roboto"/>
                <a:cs typeface="Roboto"/>
                <a:sym typeface="Roboto"/>
              </a:rPr>
              <a:t>” was at play</a:t>
            </a:r>
            <a:endParaRPr sz="1200">
              <a:latin typeface="Roboto"/>
              <a:ea typeface="Roboto"/>
              <a:cs typeface="Roboto"/>
              <a:sym typeface="Roboto"/>
            </a:endParaRPr>
          </a:p>
          <a:p>
            <a:pPr indent="-304800" lvl="1" marL="914400" rtl="0" algn="l">
              <a:lnSpc>
                <a:spcPct val="115000"/>
              </a:lnSpc>
              <a:spcBef>
                <a:spcPts val="400"/>
              </a:spcBef>
              <a:spcAft>
                <a:spcPts val="0"/>
              </a:spcAft>
              <a:buSzPts val="1200"/>
              <a:buFont typeface="Roboto"/>
              <a:buChar char="○"/>
            </a:pPr>
            <a:r>
              <a:rPr i="1" lang="en" sz="1200">
                <a:latin typeface="Roboto"/>
                <a:ea typeface="Roboto"/>
                <a:cs typeface="Roboto"/>
                <a:sym typeface="Roboto"/>
              </a:rPr>
              <a:t>The researchers wanted to know if the frequency of phylotypes within one human population sample can predict the frequency of the same phylotypes of a second independent sample</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40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3322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for Methods (Q2) </a:t>
            </a:r>
            <a:endParaRPr/>
          </a:p>
        </p:txBody>
      </p:sp>
      <p:sp>
        <p:nvSpPr>
          <p:cNvPr id="215" name="Google Shape;215;p32"/>
          <p:cNvSpPr txBox="1"/>
          <p:nvPr>
            <p:ph idx="1" type="body"/>
          </p:nvPr>
        </p:nvSpPr>
        <p:spPr>
          <a:xfrm>
            <a:off x="311700" y="1505700"/>
            <a:ext cx="3999900" cy="34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Heat Map</a:t>
            </a:r>
            <a:endParaRPr b="1" sz="1400" u="sng">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rPr lang="en" sz="1400">
                <a:solidFill>
                  <a:srgbClr val="000000"/>
                </a:solidFill>
                <a:latin typeface="Trebuchet MS"/>
                <a:ea typeface="Trebuchet MS"/>
                <a:cs typeface="Trebuchet MS"/>
                <a:sym typeface="Trebuchet MS"/>
              </a:rPr>
              <a:t>A heatmap was chosen to display this data with ggplot because it is a concise way to visualize three-dimensional data in only two dimensions. The variation among sequences and their similarities are represented by the heatmap. The color patterns in our heatmap may indicate an association between variables, which in this case are the </a:t>
            </a:r>
            <a:r>
              <a:rPr lang="en" sz="1400">
                <a:solidFill>
                  <a:srgbClr val="000000"/>
                </a:solidFill>
                <a:latin typeface="Trebuchet MS"/>
                <a:ea typeface="Trebuchet MS"/>
                <a:cs typeface="Trebuchet MS"/>
                <a:sym typeface="Trebuchet MS"/>
              </a:rPr>
              <a:t>pairwise distances from DNA sequences. </a:t>
            </a:r>
            <a:endParaRPr sz="1400">
              <a:solidFill>
                <a:srgbClr val="000000"/>
              </a:solidFill>
              <a:latin typeface="Trebuchet MS"/>
              <a:ea typeface="Trebuchet MS"/>
              <a:cs typeface="Trebuchet MS"/>
              <a:sym typeface="Trebuchet MS"/>
            </a:endParaRPr>
          </a:p>
        </p:txBody>
      </p:sp>
      <p:sp>
        <p:nvSpPr>
          <p:cNvPr id="216" name="Google Shape;216;p32"/>
          <p:cNvSpPr txBox="1"/>
          <p:nvPr>
            <p:ph idx="2" type="body"/>
          </p:nvPr>
        </p:nvSpPr>
        <p:spPr>
          <a:xfrm>
            <a:off x="4832400" y="1505700"/>
            <a:ext cx="3999900" cy="34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00000"/>
                </a:solidFill>
                <a:latin typeface="Trebuchet MS"/>
                <a:ea typeface="Trebuchet MS"/>
                <a:cs typeface="Trebuchet MS"/>
                <a:sym typeface="Trebuchet MS"/>
              </a:rPr>
              <a:t>Phylogenetic Tree</a:t>
            </a:r>
            <a:endParaRPr b="1" sz="1400" u="sng">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rPr lang="en" sz="1400">
                <a:solidFill>
                  <a:srgbClr val="000000"/>
                </a:solidFill>
                <a:latin typeface="Trebuchet MS"/>
                <a:ea typeface="Trebuchet MS"/>
                <a:cs typeface="Trebuchet MS"/>
                <a:sym typeface="Trebuchet MS"/>
              </a:rPr>
              <a:t>In constructing a phylogenetic tree for evolutionary relatedness between all samples taken in the study, the neighbour-joining method was used with ggtree, which is a “bottom up” clustering method that suits sequence data. In particular, with a high volume of taxa but low sequence length (as these are bacterial and archeal genomes), NJ was superior to minimum evolution or hierarchical clustering.</a:t>
            </a:r>
            <a:endParaRPr sz="1400">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55300" y="2256000"/>
            <a:ext cx="37065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drawn based on question 2.</a:t>
            </a:r>
            <a:endParaRPr/>
          </a:p>
        </p:txBody>
      </p:sp>
      <p:sp>
        <p:nvSpPr>
          <p:cNvPr id="222" name="Google Shape;222;p33"/>
          <p:cNvSpPr txBox="1"/>
          <p:nvPr>
            <p:ph idx="1" type="body"/>
          </p:nvPr>
        </p:nvSpPr>
        <p:spPr>
          <a:xfrm>
            <a:off x="4644675" y="3016925"/>
            <a:ext cx="4166400" cy="1471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Trebuchet MS"/>
              <a:buChar char="●"/>
            </a:pPr>
            <a:r>
              <a:rPr lang="en" sz="1200">
                <a:solidFill>
                  <a:srgbClr val="000000"/>
                </a:solidFill>
                <a:latin typeface="Trebuchet MS"/>
                <a:ea typeface="Trebuchet MS"/>
                <a:cs typeface="Trebuchet MS"/>
                <a:sym typeface="Trebuchet MS"/>
              </a:rPr>
              <a:t>Based on the phylogenetic tree, we can interpret that there are a few dominating phylotypes, for example those indicated by the red arrows showing common ancestors that can connect a majority of the species</a:t>
            </a:r>
            <a:endParaRPr sz="1200">
              <a:solidFill>
                <a:srgbClr val="000000"/>
              </a:solidFill>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latin typeface="Trebuchet MS"/>
                <a:ea typeface="Trebuchet MS"/>
                <a:cs typeface="Trebuchet MS"/>
                <a:sym typeface="Trebuchet MS"/>
              </a:rPr>
              <a:t>This interpretation is in accordance with the Oligarchy Hypothesis presented by the research group</a:t>
            </a:r>
            <a:endParaRPr sz="1200">
              <a:solidFill>
                <a:srgbClr val="000000"/>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pic>
        <p:nvPicPr>
          <p:cNvPr id="223" name="Google Shape;223;p33"/>
          <p:cNvPicPr preferRelativeResize="0"/>
          <p:nvPr/>
        </p:nvPicPr>
        <p:blipFill>
          <a:blip r:embed="rId3">
            <a:alphaModFix/>
          </a:blip>
          <a:stretch>
            <a:fillRect/>
          </a:stretch>
        </p:blipFill>
        <p:spPr>
          <a:xfrm>
            <a:off x="4311675" y="39275"/>
            <a:ext cx="4832401" cy="3038570"/>
          </a:xfrm>
          <a:prstGeom prst="rect">
            <a:avLst/>
          </a:prstGeom>
          <a:noFill/>
          <a:ln>
            <a:noFill/>
          </a:ln>
        </p:spPr>
      </p:pic>
      <p:sp>
        <p:nvSpPr>
          <p:cNvPr id="224" name="Google Shape;224;p33"/>
          <p:cNvSpPr/>
          <p:nvPr/>
        </p:nvSpPr>
        <p:spPr>
          <a:xfrm>
            <a:off x="3728200" y="2823725"/>
            <a:ext cx="624000" cy="193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3761800" y="2630525"/>
            <a:ext cx="624000" cy="193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4387950" y="2731575"/>
            <a:ext cx="4652100" cy="2412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As seen in the graph displayed above, created by the researchers of the study cited using the same data which we used, the most frequent phylotypes tended to be significantly more abundant than others.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This graph, along with the neighbour-joining trees generated to address question 1 provides evidence that a subset of phylotypes is both </a:t>
            </a:r>
            <a:r>
              <a:rPr lang="en" sz="1100">
                <a:solidFill>
                  <a:srgbClr val="000000"/>
                </a:solidFill>
              </a:rPr>
              <a:t>predictably</a:t>
            </a:r>
            <a:r>
              <a:rPr lang="en" sz="1100">
                <a:solidFill>
                  <a:srgbClr val="000000"/>
                </a:solidFill>
              </a:rPr>
              <a:t> present and abundant.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 phylogenetic tree built further displays the overall diversity among the sequence reads within one selected sample (as an indicator for the others). While the sample is diverse, each does arise from common ancestors </a:t>
            </a:r>
            <a:endParaRPr sz="1100">
              <a:solidFill>
                <a:srgbClr val="000000"/>
              </a:solidFill>
            </a:endParaRPr>
          </a:p>
        </p:txBody>
      </p:sp>
      <p:sp>
        <p:nvSpPr>
          <p:cNvPr id="231" name="Google Shape;231;p34"/>
          <p:cNvSpPr txBox="1"/>
          <p:nvPr>
            <p:ph type="title"/>
          </p:nvPr>
        </p:nvSpPr>
        <p:spPr>
          <a:xfrm>
            <a:off x="459475" y="2256000"/>
            <a:ext cx="37065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232" name="Google Shape;232;p34"/>
          <p:cNvPicPr preferRelativeResize="0"/>
          <p:nvPr/>
        </p:nvPicPr>
        <p:blipFill>
          <a:blip r:embed="rId3">
            <a:alphaModFix/>
          </a:blip>
          <a:stretch>
            <a:fillRect/>
          </a:stretch>
        </p:blipFill>
        <p:spPr>
          <a:xfrm>
            <a:off x="5133150" y="87725"/>
            <a:ext cx="3189426" cy="2228701"/>
          </a:xfrm>
          <a:prstGeom prst="rect">
            <a:avLst/>
          </a:prstGeom>
          <a:noFill/>
          <a:ln>
            <a:noFill/>
          </a:ln>
        </p:spPr>
      </p:pic>
      <p:sp>
        <p:nvSpPr>
          <p:cNvPr id="233" name="Google Shape;233;p34"/>
          <p:cNvSpPr txBox="1"/>
          <p:nvPr/>
        </p:nvSpPr>
        <p:spPr>
          <a:xfrm>
            <a:off x="4506825" y="2248950"/>
            <a:ext cx="45333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202020"/>
                </a:solidFill>
                <a:latin typeface="Roboto"/>
                <a:ea typeface="Roboto"/>
                <a:cs typeface="Roboto"/>
                <a:sym typeface="Roboto"/>
              </a:rPr>
              <a:t>Figure 1. </a:t>
            </a:r>
            <a:r>
              <a:rPr lang="en" sz="800">
                <a:solidFill>
                  <a:srgbClr val="202020"/>
                </a:solidFill>
                <a:latin typeface="Roboto"/>
                <a:ea typeface="Roboto"/>
                <a:cs typeface="Roboto"/>
                <a:sym typeface="Roboto"/>
              </a:rPr>
              <a:t>The frequency of bacterial phylotypes (each point  =  a phylotype) in our first sample of human belly buttons predicts most of the variation in the frequency of the same phylotypes in our second sample</a:t>
            </a:r>
            <a:endParaRPr sz="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272325"/>
            <a:ext cx="8520600" cy="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rPr lang="en" sz="2200"/>
              <a:t>Data Used in Analysis</a:t>
            </a:r>
            <a:endParaRPr sz="2200"/>
          </a:p>
        </p:txBody>
      </p:sp>
      <p:sp>
        <p:nvSpPr>
          <p:cNvPr id="79" name="Google Shape;79;p15"/>
          <p:cNvSpPr txBox="1"/>
          <p:nvPr>
            <p:ph idx="1" type="body"/>
          </p:nvPr>
        </p:nvSpPr>
        <p:spPr>
          <a:xfrm>
            <a:off x="311725"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000000"/>
                </a:solidFill>
                <a:latin typeface="Trebuchet MS"/>
                <a:ea typeface="Trebuchet MS"/>
                <a:cs typeface="Trebuchet MS"/>
                <a:sym typeface="Trebuchet MS"/>
              </a:rPr>
              <a:t>Addressing Question 1.</a:t>
            </a:r>
            <a:endParaRPr sz="1400" u="sng">
              <a:solidFill>
                <a:srgbClr val="000000"/>
              </a:solidFill>
              <a:highlight>
                <a:srgbClr val="F5F5F5"/>
              </a:highlight>
              <a:latin typeface="Trebuchet MS"/>
              <a:ea typeface="Trebuchet MS"/>
              <a:cs typeface="Trebuchet MS"/>
              <a:sym typeface="Trebuchet MS"/>
            </a:endParaRPr>
          </a:p>
          <a:p>
            <a:pPr indent="-317500" lvl="0" marL="457200" rtl="0" algn="l">
              <a:spcBef>
                <a:spcPts val="160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sample_info</a:t>
            </a:r>
            <a:r>
              <a:rPr lang="en" sz="1400">
                <a:solidFill>
                  <a:srgbClr val="000000"/>
                </a:solidFill>
                <a:latin typeface="Trebuchet MS"/>
                <a:ea typeface="Trebuchet MS"/>
                <a:cs typeface="Trebuchet MS"/>
                <a:sym typeface="Trebuchet MS"/>
              </a:rPr>
              <a:t>.csv: This file contains two columns, one with the sample ID and one with the population from which the sample came from.</a:t>
            </a:r>
            <a:endParaRPr sz="1400">
              <a:solidFill>
                <a:srgbClr val="000000"/>
              </a:solidFill>
              <a:latin typeface="Trebuchet MS"/>
              <a:ea typeface="Trebuchet MS"/>
              <a:cs typeface="Trebuchet MS"/>
              <a:sym typeface="Trebuchet MS"/>
            </a:endParaRPr>
          </a:p>
          <a:p>
            <a:pPr indent="-311150" lvl="0" marL="457200" rtl="0" algn="l">
              <a:spcBef>
                <a:spcPts val="0"/>
              </a:spcBef>
              <a:spcAft>
                <a:spcPts val="0"/>
              </a:spcAft>
              <a:buSzPts val="1300"/>
              <a:buChar char="●"/>
            </a:pPr>
            <a:r>
              <a:rPr lang="en" sz="1400">
                <a:solidFill>
                  <a:srgbClr val="000000"/>
                </a:solidFill>
                <a:latin typeface="Trebuchet MS"/>
                <a:ea typeface="Trebuchet MS"/>
                <a:cs typeface="Trebuchet MS"/>
                <a:sym typeface="Trebuchet MS"/>
              </a:rPr>
              <a:t>OTU_file.txt: This file is the OTU table which contains the number of sequences of each Operational Taxonomic Unit (OTU) in each sample (individual belly button). The row names are the OTUs and the column names are the sample IDs; however, the first column is the  lowest taxonomic level.</a:t>
            </a:r>
            <a:r>
              <a:rPr lang="en"/>
              <a:t> </a:t>
            </a:r>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000000"/>
                </a:solidFill>
                <a:latin typeface="Trebuchet MS"/>
                <a:ea typeface="Trebuchet MS"/>
                <a:cs typeface="Trebuchet MS"/>
                <a:sym typeface="Trebuchet MS"/>
              </a:rPr>
              <a:t>Addressing Question 2.</a:t>
            </a:r>
            <a:endParaRPr sz="1400" u="sng">
              <a:solidFill>
                <a:srgbClr val="000000"/>
              </a:solidFill>
              <a:latin typeface="Trebuchet MS"/>
              <a:ea typeface="Trebuchet MS"/>
              <a:cs typeface="Trebuchet MS"/>
              <a:sym typeface="Trebuchet MS"/>
            </a:endParaRPr>
          </a:p>
          <a:p>
            <a:pPr indent="-317500" lvl="0" marL="457200" rtl="0" algn="l">
              <a:spcBef>
                <a:spcPts val="160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raw_seqs_BB.fna: This file contains the raw sequences of each sequence found in all the samples. Each sequence is linked to the sample they were found in and contain a unique identifier.  </a:t>
            </a:r>
            <a:endParaRPr sz="1400">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mt="18000"/>
          </a:blip>
          <a:stretch>
            <a:fillRect/>
          </a:stretch>
        </p:blipFill>
        <p:spPr>
          <a:xfrm>
            <a:off x="-2078200" y="0"/>
            <a:ext cx="6414150" cy="5143500"/>
          </a:xfrm>
          <a:prstGeom prst="rect">
            <a:avLst/>
          </a:prstGeom>
          <a:noFill/>
          <a:ln>
            <a:noFill/>
          </a:ln>
        </p:spPr>
      </p:pic>
      <p:sp>
        <p:nvSpPr>
          <p:cNvPr id="86" name="Google Shape;86;p16"/>
          <p:cNvSpPr txBox="1"/>
          <p:nvPr>
            <p:ph type="title"/>
          </p:nvPr>
        </p:nvSpPr>
        <p:spPr>
          <a:xfrm>
            <a:off x="216100" y="2068825"/>
            <a:ext cx="38469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Biological Questions</a:t>
            </a:r>
            <a:endParaRPr/>
          </a:p>
        </p:txBody>
      </p:sp>
      <p:sp>
        <p:nvSpPr>
          <p:cNvPr id="87" name="Google Shape;87;p16"/>
          <p:cNvSpPr txBox="1"/>
          <p:nvPr>
            <p:ph idx="1" type="body"/>
          </p:nvPr>
        </p:nvSpPr>
        <p:spPr>
          <a:xfrm>
            <a:off x="4418050" y="626050"/>
            <a:ext cx="4610400" cy="445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Merriweather"/>
              <a:buAutoNum type="arabicPeriod"/>
            </a:pPr>
            <a:r>
              <a:rPr lang="en" sz="1800">
                <a:solidFill>
                  <a:srgbClr val="333333"/>
                </a:solidFill>
                <a:highlight>
                  <a:srgbClr val="FFFFFF"/>
                </a:highlight>
                <a:latin typeface="Merriweather"/>
                <a:ea typeface="Merriweather"/>
                <a:cs typeface="Merriweather"/>
                <a:sym typeface="Merriweather"/>
              </a:rPr>
              <a:t>Do the belly button microbiomes differ among the two populations of people sampled?</a:t>
            </a:r>
            <a:endParaRPr sz="1800">
              <a:solidFill>
                <a:srgbClr val="333333"/>
              </a:solidFill>
              <a:highlight>
                <a:srgbClr val="FFFFFF"/>
              </a:highlight>
              <a:latin typeface="Merriweather"/>
              <a:ea typeface="Merriweather"/>
              <a:cs typeface="Merriweather"/>
              <a:sym typeface="Merriweather"/>
            </a:endParaRPr>
          </a:p>
          <a:p>
            <a:pPr indent="-342900" lvl="0" marL="914400" rtl="0" algn="l">
              <a:spcBef>
                <a:spcPts val="0"/>
              </a:spcBef>
              <a:spcAft>
                <a:spcPts val="0"/>
              </a:spcAft>
              <a:buClr>
                <a:srgbClr val="333333"/>
              </a:buClr>
              <a:buSzPts val="1800"/>
              <a:buFont typeface="Merriweather"/>
              <a:buChar char="●"/>
            </a:pPr>
            <a:r>
              <a:rPr lang="en" sz="1400">
                <a:solidFill>
                  <a:srgbClr val="333333"/>
                </a:solidFill>
                <a:highlight>
                  <a:srgbClr val="FFFFFF"/>
                </a:highlight>
                <a:latin typeface="Merriweather"/>
                <a:ea typeface="Merriweather"/>
                <a:cs typeface="Merriweather"/>
                <a:sym typeface="Merriweather"/>
              </a:rPr>
              <a:t>I.e. Can the diversity within one population predict another?</a:t>
            </a:r>
            <a:br>
              <a:rPr lang="en" sz="1800">
                <a:solidFill>
                  <a:srgbClr val="333333"/>
                </a:solidFill>
                <a:highlight>
                  <a:srgbClr val="FFFFFF"/>
                </a:highlight>
                <a:latin typeface="Merriweather"/>
                <a:ea typeface="Merriweather"/>
                <a:cs typeface="Merriweather"/>
                <a:sym typeface="Merriweather"/>
              </a:rPr>
            </a:br>
            <a:endParaRPr sz="1800">
              <a:solidFill>
                <a:srgbClr val="333333"/>
              </a:solidFill>
              <a:highlight>
                <a:srgbClr val="FFFFFF"/>
              </a:highlight>
              <a:latin typeface="Merriweather"/>
              <a:ea typeface="Merriweather"/>
              <a:cs typeface="Merriweather"/>
              <a:sym typeface="Merriweather"/>
            </a:endParaRPr>
          </a:p>
          <a:p>
            <a:pPr indent="-342900" lvl="0" marL="457200" rtl="0" algn="l">
              <a:spcBef>
                <a:spcPts val="0"/>
              </a:spcBef>
              <a:spcAft>
                <a:spcPts val="0"/>
              </a:spcAft>
              <a:buClr>
                <a:srgbClr val="333333"/>
              </a:buClr>
              <a:buSzPts val="1800"/>
              <a:buFont typeface="Merriweather"/>
              <a:buAutoNum type="arabicPeriod"/>
            </a:pPr>
            <a:r>
              <a:rPr lang="en" sz="1800">
                <a:solidFill>
                  <a:srgbClr val="333333"/>
                </a:solidFill>
                <a:highlight>
                  <a:srgbClr val="FFFFFF"/>
                </a:highlight>
                <a:latin typeface="Merriweather"/>
                <a:ea typeface="Merriweather"/>
                <a:cs typeface="Merriweather"/>
                <a:sym typeface="Merriweather"/>
              </a:rPr>
              <a:t>What is the evolutionary relationship among the phyla found in one sample</a:t>
            </a:r>
            <a:r>
              <a:rPr lang="en" sz="1800">
                <a:solidFill>
                  <a:srgbClr val="333333"/>
                </a:solidFill>
                <a:highlight>
                  <a:srgbClr val="FFFFFF"/>
                </a:highlight>
                <a:latin typeface="Merriweather"/>
                <a:ea typeface="Merriweather"/>
                <a:cs typeface="Merriweather"/>
                <a:sym typeface="Merriweather"/>
              </a:rPr>
              <a:t> </a:t>
            </a:r>
            <a:r>
              <a:rPr lang="en" sz="1800">
                <a:solidFill>
                  <a:srgbClr val="333333"/>
                </a:solidFill>
                <a:highlight>
                  <a:srgbClr val="FFFFFF"/>
                </a:highlight>
                <a:latin typeface="Merriweather"/>
                <a:ea typeface="Merriweather"/>
                <a:cs typeface="Merriweather"/>
                <a:sym typeface="Merriweather"/>
              </a:rPr>
              <a:t>(one belly button)?</a:t>
            </a:r>
            <a:endParaRPr sz="1800">
              <a:solidFill>
                <a:srgbClr val="333333"/>
              </a:solidFill>
              <a:highlight>
                <a:srgbClr val="FFFFFF"/>
              </a:highlight>
              <a:latin typeface="Merriweather"/>
              <a:ea typeface="Merriweather"/>
              <a:cs typeface="Merriweather"/>
              <a:sym typeface="Merriweather"/>
            </a:endParaRPr>
          </a:p>
          <a:p>
            <a:pPr indent="-342900" lvl="0" marL="914400" rtl="0" algn="l">
              <a:spcBef>
                <a:spcPts val="0"/>
              </a:spcBef>
              <a:spcAft>
                <a:spcPts val="0"/>
              </a:spcAft>
              <a:buClr>
                <a:srgbClr val="333333"/>
              </a:buClr>
              <a:buSzPts val="1800"/>
              <a:buFont typeface="Merriweather"/>
              <a:buChar char="●"/>
            </a:pPr>
            <a:r>
              <a:rPr lang="en" sz="1400">
                <a:solidFill>
                  <a:srgbClr val="333333"/>
                </a:solidFill>
                <a:highlight>
                  <a:schemeClr val="lt1"/>
                </a:highlight>
                <a:latin typeface="Merriweather"/>
                <a:ea typeface="Merriweather"/>
                <a:cs typeface="Merriweather"/>
                <a:sym typeface="Merriweather"/>
              </a:rPr>
              <a:t>Is the microbiome dominated by a few phylotypes only, or are the phylotypes very diverse and </a:t>
            </a:r>
            <a:r>
              <a:rPr lang="en" sz="1400">
                <a:solidFill>
                  <a:srgbClr val="333333"/>
                </a:solidFill>
                <a:highlight>
                  <a:schemeClr val="lt1"/>
                </a:highlight>
                <a:latin typeface="Merriweather"/>
                <a:ea typeface="Merriweather"/>
                <a:cs typeface="Merriweather"/>
                <a:sym typeface="Merriweather"/>
              </a:rPr>
              <a:t>distantly</a:t>
            </a:r>
            <a:r>
              <a:rPr lang="en" sz="1400">
                <a:solidFill>
                  <a:srgbClr val="333333"/>
                </a:solidFill>
                <a:highlight>
                  <a:schemeClr val="lt1"/>
                </a:highlight>
                <a:latin typeface="Merriweather"/>
                <a:ea typeface="Merriweather"/>
                <a:cs typeface="Merriweather"/>
                <a:sym typeface="Merriweather"/>
              </a:rPr>
              <a:t> related?</a:t>
            </a:r>
            <a:endParaRPr sz="1800">
              <a:solidFill>
                <a:srgbClr val="333333"/>
              </a:solidFill>
              <a:highlight>
                <a:srgbClr val="FFFFFF"/>
              </a:highlight>
              <a:latin typeface="Merriweather"/>
              <a:ea typeface="Merriweather"/>
              <a:cs typeface="Merriweather"/>
              <a:sym typeface="Merriweather"/>
            </a:endParaRPr>
          </a:p>
          <a:p>
            <a:pPr indent="0" lvl="0" marL="0" rtl="0" algn="l">
              <a:spcBef>
                <a:spcPts val="800"/>
              </a:spcBef>
              <a:spcAft>
                <a:spcPts val="1600"/>
              </a:spcAft>
              <a:buNone/>
            </a:pPr>
            <a:r>
              <a:t/>
            </a:r>
            <a:endParaRPr sz="18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27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93" name="Google Shape;93;p17"/>
          <p:cNvSpPr txBox="1"/>
          <p:nvPr>
            <p:ph idx="1" type="body"/>
          </p:nvPr>
        </p:nvSpPr>
        <p:spPr>
          <a:xfrm>
            <a:off x="303575" y="1515825"/>
            <a:ext cx="78528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000000"/>
                </a:solidFill>
                <a:latin typeface="Merriweather"/>
                <a:ea typeface="Merriweather"/>
                <a:cs typeface="Merriweather"/>
                <a:sym typeface="Merriweather"/>
              </a:rPr>
              <a:t>Outline of Steps:</a:t>
            </a:r>
            <a:endParaRPr sz="1800" u="sng">
              <a:solidFill>
                <a:srgbClr val="000000"/>
              </a:solidFill>
              <a:latin typeface="Merriweather"/>
              <a:ea typeface="Merriweather"/>
              <a:cs typeface="Merriweather"/>
              <a:sym typeface="Merriweather"/>
            </a:endParaRPr>
          </a:p>
          <a:p>
            <a:pPr indent="-317500" lvl="0" marL="457200" rtl="0" algn="l">
              <a:spcBef>
                <a:spcPts val="160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Import and setup the .csv with sample information and the OTU table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Calculate the binary distance and create a neighbour-joining tree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Calculate the euclidean distance and create a neighbour-joining tree</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Calculate the Bray-Curtis Dissimilarity and create a neighbour-joining tree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Plot the Non-Metric </a:t>
            </a:r>
            <a:r>
              <a:rPr lang="en" sz="1400">
                <a:solidFill>
                  <a:srgbClr val="000000"/>
                </a:solidFill>
                <a:latin typeface="Merriweather"/>
                <a:ea typeface="Merriweather"/>
                <a:cs typeface="Merriweather"/>
                <a:sym typeface="Merriweather"/>
              </a:rPr>
              <a:t>Multidimensional</a:t>
            </a:r>
            <a:r>
              <a:rPr lang="en" sz="1400">
                <a:solidFill>
                  <a:srgbClr val="000000"/>
                </a:solidFill>
                <a:latin typeface="Merriweather"/>
                <a:ea typeface="Merriweather"/>
                <a:cs typeface="Merriweather"/>
                <a:sym typeface="Merriweather"/>
              </a:rPr>
              <a:t> Scaling (NMDS) algorithm</a:t>
            </a:r>
            <a:endParaRPr sz="1400">
              <a:solidFill>
                <a:srgbClr val="000000"/>
              </a:solidFill>
              <a:latin typeface="Merriweather"/>
              <a:ea typeface="Merriweather"/>
              <a:cs typeface="Merriweather"/>
              <a:sym typeface="Merriweather"/>
            </a:endParaRPr>
          </a:p>
        </p:txBody>
      </p:sp>
      <p:sp>
        <p:nvSpPr>
          <p:cNvPr id="94" name="Google Shape;94;p17"/>
          <p:cNvSpPr txBox="1"/>
          <p:nvPr/>
        </p:nvSpPr>
        <p:spPr>
          <a:xfrm>
            <a:off x="313775" y="829475"/>
            <a:ext cx="81735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200">
                <a:solidFill>
                  <a:srgbClr val="FFFFFF"/>
                </a:solidFill>
                <a:latin typeface="Merriweather"/>
                <a:ea typeface="Merriweather"/>
                <a:cs typeface="Merriweather"/>
                <a:sym typeface="Merriweather"/>
              </a:rPr>
              <a:t>Do the belly button microbiomes differ among the two populations sampled?</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13" y="4627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Information &amp; OTU Table </a:t>
            </a:r>
            <a:endParaRPr/>
          </a:p>
        </p:txBody>
      </p:sp>
      <p:sp>
        <p:nvSpPr>
          <p:cNvPr id="100" name="Google Shape;100;p18"/>
          <p:cNvSpPr txBox="1"/>
          <p:nvPr>
            <p:ph idx="1" type="body"/>
          </p:nvPr>
        </p:nvSpPr>
        <p:spPr>
          <a:xfrm>
            <a:off x="339600" y="1390975"/>
            <a:ext cx="8464800" cy="353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rPr>
              <a:t>First the sample information was imported. This linked each sample with the population it came from and will be used to colour code the cluster analyses.</a:t>
            </a:r>
            <a:endParaRPr>
              <a:solidFill>
                <a:srgbClr val="000000"/>
              </a:solidFill>
            </a:endParaRPr>
          </a:p>
          <a:p>
            <a:pPr indent="-311150" lvl="0" marL="457200" rtl="0" algn="l">
              <a:spcBef>
                <a:spcPts val="0"/>
              </a:spcBef>
              <a:spcAft>
                <a:spcPts val="0"/>
              </a:spcAft>
              <a:buSzPts val="1300"/>
              <a:buChar char="●"/>
            </a:pPr>
            <a:r>
              <a:rPr lang="en">
                <a:solidFill>
                  <a:srgbClr val="000000"/>
                </a:solidFill>
              </a:rPr>
              <a:t>Next, the OTU table</a:t>
            </a:r>
            <a:r>
              <a:rPr lang="en">
                <a:solidFill>
                  <a:srgbClr val="000000"/>
                </a:solidFill>
              </a:rPr>
              <a:t> was imported. In order to properly work with the data, however, the column containing the taxonomy was removed and the total </a:t>
            </a:r>
            <a:r>
              <a:rPr lang="en">
                <a:solidFill>
                  <a:srgbClr val="000000"/>
                </a:solidFill>
              </a:rPr>
              <a:t>sequences</a:t>
            </a:r>
            <a:r>
              <a:rPr lang="en">
                <a:solidFill>
                  <a:srgbClr val="000000"/>
                </a:solidFill>
              </a:rPr>
              <a:t> in the OTU table was calculated. </a:t>
            </a:r>
            <a:br>
              <a:rPr lang="en"/>
            </a:br>
            <a:r>
              <a:rPr lang="en" sz="1000">
                <a:solidFill>
                  <a:srgbClr val="333333"/>
                </a:solidFill>
                <a:highlight>
                  <a:srgbClr val="F5F5F5"/>
                </a:highlight>
                <a:latin typeface="Arial"/>
                <a:ea typeface="Arial"/>
                <a:cs typeface="Arial"/>
                <a:sym typeface="Arial"/>
              </a:rPr>
              <a:t>OTU_table &lt;- read.delim(</a:t>
            </a:r>
            <a:r>
              <a:rPr lang="en" sz="1000">
                <a:solidFill>
                  <a:srgbClr val="DD1144"/>
                </a:solidFill>
                <a:highlight>
                  <a:srgbClr val="F5F5F5"/>
                </a:highlight>
                <a:latin typeface="Arial"/>
                <a:ea typeface="Arial"/>
                <a:cs typeface="Arial"/>
                <a:sym typeface="Arial"/>
              </a:rPr>
              <a:t>"data/OTU_file.txt"</a:t>
            </a:r>
            <a:r>
              <a:rPr lang="en" sz="1000">
                <a:solidFill>
                  <a:srgbClr val="333333"/>
                </a:solidFill>
                <a:highlight>
                  <a:srgbClr val="F5F5F5"/>
                </a:highlight>
                <a:latin typeface="Arial"/>
                <a:ea typeface="Arial"/>
                <a:cs typeface="Arial"/>
                <a:sym typeface="Arial"/>
              </a:rPr>
              <a:t>, header = </a:t>
            </a:r>
            <a:r>
              <a:rPr lang="en" sz="1000">
                <a:solidFill>
                  <a:srgbClr val="990073"/>
                </a:solidFill>
                <a:highlight>
                  <a:srgbClr val="F5F5F5"/>
                </a:highlight>
                <a:latin typeface="Arial"/>
                <a:ea typeface="Arial"/>
                <a:cs typeface="Arial"/>
                <a:sym typeface="Arial"/>
              </a:rPr>
              <a:t>T</a:t>
            </a:r>
            <a:r>
              <a:rPr lang="en" sz="1000">
                <a:solidFill>
                  <a:srgbClr val="333333"/>
                </a:solidFill>
                <a:highlight>
                  <a:srgbClr val="F5F5F5"/>
                </a:highlight>
                <a:latin typeface="Arial"/>
                <a:ea typeface="Arial"/>
                <a:cs typeface="Arial"/>
                <a:sym typeface="Arial"/>
              </a:rPr>
              <a:t>, row.names = </a:t>
            </a:r>
            <a:r>
              <a:rPr lang="en" sz="1000">
                <a:solidFill>
                  <a:srgbClr val="DD1144"/>
                </a:solidFill>
                <a:highlight>
                  <a:srgbClr val="F5F5F5"/>
                </a:highlight>
                <a:latin typeface="Arial"/>
                <a:ea typeface="Arial"/>
                <a:cs typeface="Arial"/>
                <a:sym typeface="Arial"/>
              </a:rPr>
              <a:t>"X.OTU.ID"</a:t>
            </a:r>
            <a:r>
              <a:rPr lang="en" sz="1000">
                <a:solidFill>
                  <a:srgbClr val="333333"/>
                </a:solidFill>
                <a:highlight>
                  <a:srgbClr val="F5F5F5"/>
                </a:highlight>
                <a:latin typeface="Arial"/>
                <a:ea typeface="Arial"/>
                <a:cs typeface="Arial"/>
                <a:sym typeface="Arial"/>
              </a:rPr>
              <a: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OTU_data &lt;- OTU_table[, -c(</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 ncol(OTU_table))]</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x &lt;- rowSums(OTU_data) </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sum(x)</a:t>
            </a:r>
            <a:endParaRPr/>
          </a:p>
          <a:p>
            <a:pPr indent="-311150" lvl="0" marL="457200" rtl="0" algn="l">
              <a:spcBef>
                <a:spcPts val="0"/>
              </a:spcBef>
              <a:spcAft>
                <a:spcPts val="0"/>
              </a:spcAft>
              <a:buSzPts val="1300"/>
              <a:buChar char="●"/>
            </a:pPr>
            <a:r>
              <a:rPr lang="en">
                <a:solidFill>
                  <a:srgbClr val="000000"/>
                </a:solidFill>
              </a:rPr>
              <a:t>With 24,000 reads, there is a </a:t>
            </a:r>
            <a:r>
              <a:rPr lang="en">
                <a:solidFill>
                  <a:srgbClr val="000000"/>
                </a:solidFill>
              </a:rPr>
              <a:t>likelihood of</a:t>
            </a:r>
            <a:r>
              <a:rPr lang="en">
                <a:solidFill>
                  <a:srgbClr val="000000"/>
                </a:solidFill>
              </a:rPr>
              <a:t> </a:t>
            </a:r>
            <a:r>
              <a:rPr lang="en">
                <a:solidFill>
                  <a:srgbClr val="000000"/>
                </a:solidFill>
              </a:rPr>
              <a:t>contaminated</a:t>
            </a:r>
            <a:r>
              <a:rPr lang="en">
                <a:solidFill>
                  <a:srgbClr val="000000"/>
                </a:solidFill>
              </a:rPr>
              <a:t> data. To remove these, we removed any OTUs that did not have more than one sequence read in more than one sample. </a:t>
            </a:r>
            <a:br>
              <a:rPr lang="en"/>
            </a:br>
            <a:r>
              <a:rPr lang="en" sz="1000">
                <a:solidFill>
                  <a:srgbClr val="333333"/>
                </a:solidFill>
                <a:highlight>
                  <a:srgbClr val="F5F5F5"/>
                </a:highlight>
                <a:latin typeface="Arial"/>
                <a:ea typeface="Arial"/>
                <a:cs typeface="Arial"/>
                <a:sym typeface="Arial"/>
              </a:rPr>
              <a:t>drop &lt;- rowSums(OTU_data) &lt; </a:t>
            </a:r>
            <a:r>
              <a:rPr lang="en" sz="1000">
                <a:solidFill>
                  <a:srgbClr val="009999"/>
                </a:solidFill>
                <a:highlight>
                  <a:srgbClr val="F5F5F5"/>
                </a:highlight>
                <a:latin typeface="Arial"/>
                <a:ea typeface="Arial"/>
                <a:cs typeface="Arial"/>
                <a:sym typeface="Arial"/>
              </a:rPr>
              <a:t>2</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sum(drop)  </a:t>
            </a:r>
            <a:r>
              <a:rPr i="1" lang="en" sz="1000">
                <a:solidFill>
                  <a:srgbClr val="999988"/>
                </a:solidFill>
                <a:highlight>
                  <a:srgbClr val="F5F5F5"/>
                </a:highlight>
                <a:latin typeface="Arial"/>
                <a:ea typeface="Arial"/>
                <a:cs typeface="Arial"/>
                <a:sym typeface="Arial"/>
              </a:rPr>
              <a:t># The number of sequences being removed.</a:t>
            </a:r>
            <a:br>
              <a:rPr lang="en"/>
            </a:br>
            <a:r>
              <a:rPr lang="en" sz="1000">
                <a:solidFill>
                  <a:srgbClr val="333333"/>
                </a:solidFill>
                <a:highlight>
                  <a:srgbClr val="F5F5F5"/>
                </a:highlight>
                <a:latin typeface="Arial"/>
                <a:ea typeface="Arial"/>
                <a:cs typeface="Arial"/>
                <a:sym typeface="Arial"/>
              </a:rPr>
              <a:t>OTU_red &lt;- OTU_data[!drop, ]</a:t>
            </a:r>
            <a:endParaRPr/>
          </a:p>
          <a:p>
            <a:pPr indent="-311150" lvl="0" marL="457200" rtl="0" algn="l">
              <a:spcBef>
                <a:spcPts val="0"/>
              </a:spcBef>
              <a:spcAft>
                <a:spcPts val="0"/>
              </a:spcAft>
              <a:buSzPts val="1300"/>
              <a:buChar char="●"/>
            </a:pPr>
            <a:r>
              <a:rPr lang="en">
                <a:solidFill>
                  <a:srgbClr val="000000"/>
                </a:solidFill>
              </a:rPr>
              <a:t>Next, the </a:t>
            </a:r>
            <a:r>
              <a:rPr lang="en">
                <a:solidFill>
                  <a:srgbClr val="000000"/>
                </a:solidFill>
              </a:rPr>
              <a:t>table was formatted so that the species were laid across the top and samples were along the side. </a:t>
            </a:r>
            <a:br>
              <a:rPr lang="en"/>
            </a:br>
            <a:r>
              <a:rPr lang="en" sz="1000">
                <a:solidFill>
                  <a:srgbClr val="333333"/>
                </a:solidFill>
                <a:highlight>
                  <a:srgbClr val="F5F5F5"/>
                </a:highlight>
                <a:latin typeface="Arial"/>
                <a:ea typeface="Arial"/>
                <a:cs typeface="Arial"/>
                <a:sym typeface="Arial"/>
              </a:rPr>
              <a:t>OTU_red[</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a:t>
            </a:r>
            <a:r>
              <a:rPr lang="en" sz="1000">
                <a:solidFill>
                  <a:srgbClr val="009999"/>
                </a:solidFill>
                <a:highlight>
                  <a:srgbClr val="F5F5F5"/>
                </a:highlight>
                <a:latin typeface="Arial"/>
                <a:ea typeface="Arial"/>
                <a:cs typeface="Arial"/>
                <a:sym typeface="Arial"/>
              </a:rPr>
              <a:t>3</a:t>
            </a:r>
            <a:r>
              <a:rPr lang="en" sz="1000">
                <a:solidFill>
                  <a:srgbClr val="333333"/>
                </a:solidFill>
                <a:highlight>
                  <a:srgbClr val="F5F5F5"/>
                </a:highlight>
                <a:latin typeface="Arial"/>
                <a:ea typeface="Arial"/>
                <a:cs typeface="Arial"/>
                <a:sym typeface="Arial"/>
              </a:rPr>
              <a:t>, </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a:t>
            </a:r>
            <a:r>
              <a:rPr lang="en" sz="1000">
                <a:solidFill>
                  <a:srgbClr val="009999"/>
                </a:solidFill>
                <a:highlight>
                  <a:srgbClr val="F5F5F5"/>
                </a:highlight>
                <a:latin typeface="Arial"/>
                <a:ea typeface="Arial"/>
                <a:cs typeface="Arial"/>
                <a:sym typeface="Arial"/>
              </a:rPr>
              <a:t>3</a:t>
            </a:r>
            <a:r>
              <a:rPr lang="en" sz="1000">
                <a:solidFill>
                  <a:srgbClr val="333333"/>
                </a:solidFill>
                <a:highlight>
                  <a:srgbClr val="F5F5F5"/>
                </a:highlight>
                <a:latin typeface="Arial"/>
                <a:ea typeface="Arial"/>
                <a:cs typeface="Arial"/>
                <a:sym typeface="Arial"/>
              </a:rPr>
              <a: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OTUs &lt;- as.data.frame(t(OTU_red))</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OTUs[</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a:t>
            </a:r>
            <a:r>
              <a:rPr lang="en" sz="1000">
                <a:solidFill>
                  <a:srgbClr val="009999"/>
                </a:solidFill>
                <a:highlight>
                  <a:srgbClr val="F5F5F5"/>
                </a:highlight>
                <a:latin typeface="Arial"/>
                <a:ea typeface="Arial"/>
                <a:cs typeface="Arial"/>
                <a:sym typeface="Arial"/>
              </a:rPr>
              <a:t>3</a:t>
            </a:r>
            <a:r>
              <a:rPr lang="en" sz="1000">
                <a:solidFill>
                  <a:srgbClr val="333333"/>
                </a:solidFill>
                <a:highlight>
                  <a:srgbClr val="F5F5F5"/>
                </a:highlight>
                <a:latin typeface="Arial"/>
                <a:ea typeface="Arial"/>
                <a:cs typeface="Arial"/>
                <a:sym typeface="Arial"/>
              </a:rPr>
              <a:t>, </a:t>
            </a:r>
            <a:r>
              <a:rPr lang="en" sz="1000">
                <a:solidFill>
                  <a:srgbClr val="009999"/>
                </a:solidFill>
                <a:highlight>
                  <a:srgbClr val="F5F5F5"/>
                </a:highlight>
                <a:latin typeface="Arial"/>
                <a:ea typeface="Arial"/>
                <a:cs typeface="Arial"/>
                <a:sym typeface="Arial"/>
              </a:rPr>
              <a:t>1</a:t>
            </a:r>
            <a:r>
              <a:rPr lang="en" sz="1000">
                <a:solidFill>
                  <a:srgbClr val="333333"/>
                </a:solidFill>
                <a:highlight>
                  <a:srgbClr val="F5F5F5"/>
                </a:highlight>
                <a:latin typeface="Arial"/>
                <a:ea typeface="Arial"/>
                <a:cs typeface="Arial"/>
                <a:sym typeface="Arial"/>
              </a:rPr>
              <a:t>:</a:t>
            </a:r>
            <a:r>
              <a:rPr lang="en" sz="1000">
                <a:solidFill>
                  <a:srgbClr val="009999"/>
                </a:solidFill>
                <a:highlight>
                  <a:srgbClr val="F5F5F5"/>
                </a:highlight>
                <a:latin typeface="Arial"/>
                <a:ea typeface="Arial"/>
                <a:cs typeface="Arial"/>
                <a:sym typeface="Arial"/>
              </a:rPr>
              <a:t>3</a:t>
            </a:r>
            <a:r>
              <a:rPr lang="en"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56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Method </a:t>
            </a:r>
            <a:endParaRPr/>
          </a:p>
        </p:txBody>
      </p:sp>
      <p:sp>
        <p:nvSpPr>
          <p:cNvPr id="106" name="Google Shape;106;p19"/>
          <p:cNvSpPr txBox="1"/>
          <p:nvPr>
            <p:ph idx="1" type="body"/>
          </p:nvPr>
        </p:nvSpPr>
        <p:spPr>
          <a:xfrm>
            <a:off x="0" y="1382900"/>
            <a:ext cx="4745400" cy="360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Next, a pairwise distance of the binary matrix was calculated</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The p</a:t>
            </a:r>
            <a:r>
              <a:rPr lang="en" sz="1200">
                <a:solidFill>
                  <a:srgbClr val="000000"/>
                </a:solidFill>
                <a:highlight>
                  <a:schemeClr val="lt1"/>
                </a:highlight>
                <a:latin typeface="Trebuchet MS"/>
                <a:ea typeface="Trebuchet MS"/>
                <a:cs typeface="Trebuchet MS"/>
                <a:sym typeface="Trebuchet MS"/>
              </a:rPr>
              <a:t>airwise distance of the binary matrix was utilized to create a</a:t>
            </a:r>
            <a:r>
              <a:rPr lang="en" sz="1200">
                <a:solidFill>
                  <a:srgbClr val="000000"/>
                </a:solidFill>
                <a:highlight>
                  <a:srgbClr val="FFFFFF"/>
                </a:highlight>
                <a:latin typeface="Trebuchet MS"/>
                <a:ea typeface="Trebuchet MS"/>
                <a:cs typeface="Trebuchet MS"/>
                <a:sym typeface="Trebuchet MS"/>
              </a:rPr>
              <a:t> binary neighbour-joining tree which was annotated using sample information</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It was then outputted as a pdf</a:t>
            </a:r>
            <a:endParaRPr sz="1200">
              <a:solidFill>
                <a:srgbClr val="000000"/>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000000"/>
              </a:solidFill>
              <a:highlight>
                <a:srgbClr val="FFFFFF"/>
              </a:highlight>
              <a:latin typeface="Trebuchet MS"/>
              <a:ea typeface="Trebuchet MS"/>
              <a:cs typeface="Trebuchet MS"/>
              <a:sym typeface="Trebuchet MS"/>
            </a:endParaRPr>
          </a:p>
        </p:txBody>
      </p:sp>
      <p:sp>
        <p:nvSpPr>
          <p:cNvPr id="107" name="Google Shape;107;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4710279" y="0"/>
            <a:ext cx="4433717" cy="5143501"/>
          </a:xfrm>
          <a:prstGeom prst="rect">
            <a:avLst/>
          </a:prstGeom>
          <a:noFill/>
          <a:ln>
            <a:noFill/>
          </a:ln>
        </p:spPr>
      </p:pic>
      <p:pic>
        <p:nvPicPr>
          <p:cNvPr id="109" name="Google Shape;109;p19"/>
          <p:cNvPicPr preferRelativeResize="0"/>
          <p:nvPr/>
        </p:nvPicPr>
        <p:blipFill>
          <a:blip r:embed="rId4">
            <a:alphaModFix/>
          </a:blip>
          <a:stretch>
            <a:fillRect/>
          </a:stretch>
        </p:blipFill>
        <p:spPr>
          <a:xfrm>
            <a:off x="415025" y="1947900"/>
            <a:ext cx="3538525" cy="222425"/>
          </a:xfrm>
          <a:prstGeom prst="rect">
            <a:avLst/>
          </a:prstGeom>
          <a:noFill/>
          <a:ln>
            <a:noFill/>
          </a:ln>
        </p:spPr>
      </p:pic>
      <p:pic>
        <p:nvPicPr>
          <p:cNvPr id="110" name="Google Shape;110;p19"/>
          <p:cNvPicPr preferRelativeResize="0"/>
          <p:nvPr/>
        </p:nvPicPr>
        <p:blipFill>
          <a:blip r:embed="rId5">
            <a:alphaModFix/>
          </a:blip>
          <a:stretch>
            <a:fillRect/>
          </a:stretch>
        </p:blipFill>
        <p:spPr>
          <a:xfrm>
            <a:off x="415037" y="3199875"/>
            <a:ext cx="3915326" cy="178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Euclidean Method</a:t>
            </a:r>
            <a:endParaRPr/>
          </a:p>
        </p:txBody>
      </p:sp>
      <p:sp>
        <p:nvSpPr>
          <p:cNvPr id="116" name="Google Shape;116;p20"/>
          <p:cNvSpPr txBox="1"/>
          <p:nvPr>
            <p:ph idx="1" type="body"/>
          </p:nvPr>
        </p:nvSpPr>
        <p:spPr>
          <a:xfrm>
            <a:off x="397775" y="1582475"/>
            <a:ext cx="3593400" cy="348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Here we calculated the euclidean distance which was used to build the euclidean neighbour-joining tree. </a:t>
            </a:r>
            <a:endParaRPr sz="1200">
              <a:solidFill>
                <a:srgbClr val="000000"/>
              </a:solidFill>
              <a:highlight>
                <a:srgbClr val="FFFFFF"/>
              </a:highlight>
              <a:latin typeface="Trebuchet MS"/>
              <a:ea typeface="Trebuchet MS"/>
              <a:cs typeface="Trebuchet MS"/>
              <a:sym typeface="Trebuchet MS"/>
            </a:endParaRPr>
          </a:p>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It was annotated using the sample information and was saved as a pdf</a:t>
            </a:r>
            <a:endParaRPr sz="1200">
              <a:solidFill>
                <a:srgbClr val="000000"/>
              </a:solidFill>
              <a:highlight>
                <a:srgbClr val="FFFFFF"/>
              </a:highlight>
              <a:latin typeface="Trebuchet MS"/>
              <a:ea typeface="Trebuchet MS"/>
              <a:cs typeface="Trebuchet MS"/>
              <a:sym typeface="Trebuchet MS"/>
            </a:endParaRPr>
          </a:p>
          <a:p>
            <a:pPr indent="0" lvl="0" marL="88900" marR="88900" rtl="0" algn="l">
              <a:lnSpc>
                <a:spcPct val="142857"/>
              </a:lnSpc>
              <a:spcBef>
                <a:spcPts val="1600"/>
              </a:spcBef>
              <a:spcAft>
                <a:spcPts val="0"/>
              </a:spcAft>
              <a:buNone/>
            </a:pPr>
            <a:r>
              <a:rPr lang="en" sz="1000">
                <a:solidFill>
                  <a:srgbClr val="333333"/>
                </a:solidFill>
                <a:highlight>
                  <a:srgbClr val="F5F5F5"/>
                </a:highlight>
                <a:latin typeface="Arial"/>
                <a:ea typeface="Arial"/>
                <a:cs typeface="Arial"/>
                <a:sym typeface="Arial"/>
              </a:rPr>
              <a:t>OTU_euc_dist &lt;- dist(OTUs, method = </a:t>
            </a:r>
            <a:r>
              <a:rPr lang="en" sz="1000">
                <a:solidFill>
                  <a:srgbClr val="DD1144"/>
                </a:solidFill>
                <a:highlight>
                  <a:srgbClr val="F5F5F5"/>
                </a:highlight>
                <a:latin typeface="Arial"/>
                <a:ea typeface="Arial"/>
                <a:cs typeface="Arial"/>
                <a:sym typeface="Arial"/>
              </a:rPr>
              <a:t>"euclidean"</a:t>
            </a:r>
            <a:r>
              <a:rPr lang="en" sz="1000">
                <a:solidFill>
                  <a:srgbClr val="333333"/>
                </a:solidFill>
                <a:highlight>
                  <a:srgbClr val="F5F5F5"/>
                </a:highlight>
                <a:latin typeface="Arial"/>
                <a:ea typeface="Arial"/>
                <a:cs typeface="Arial"/>
                <a:sym typeface="Arial"/>
              </a:rPr>
              <a: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OTU_euc_tree &lt;- nj(OTU_euc_dist)               ggtree(OTU_euc_tree, layout = </a:t>
            </a:r>
            <a:r>
              <a:rPr lang="en" sz="1000">
                <a:solidFill>
                  <a:srgbClr val="DD1144"/>
                </a:solidFill>
                <a:highlight>
                  <a:srgbClr val="F5F5F5"/>
                </a:highlight>
                <a:latin typeface="Arial"/>
                <a:ea typeface="Arial"/>
                <a:cs typeface="Arial"/>
                <a:sym typeface="Arial"/>
              </a:rPr>
              <a:t>"rectangular"</a:t>
            </a:r>
            <a:r>
              <a:rPr lang="en" sz="1000">
                <a:solidFill>
                  <a:srgbClr val="333333"/>
                </a:solidFill>
                <a:highlight>
                  <a:srgbClr val="F5F5F5"/>
                </a:highlight>
                <a:latin typeface="Arial"/>
                <a:ea typeface="Arial"/>
                <a:cs typeface="Arial"/>
                <a:sym typeface="Arial"/>
              </a:rPr>
              <a:t>) %&lt;+% Samples +  geom_tiplab(aes(colour = collection)) + theme(legend.p</a:t>
            </a:r>
            <a:r>
              <a:rPr lang="en" sz="1000">
                <a:solidFill>
                  <a:srgbClr val="333333"/>
                </a:solidFill>
                <a:highlight>
                  <a:srgbClr val="F5F5F5"/>
                </a:highlight>
                <a:latin typeface="Arial"/>
                <a:ea typeface="Arial"/>
                <a:cs typeface="Arial"/>
                <a:sym typeface="Arial"/>
              </a:rPr>
              <a:t>o</a:t>
            </a:r>
            <a:r>
              <a:rPr lang="en" sz="1000">
                <a:solidFill>
                  <a:srgbClr val="333333"/>
                </a:solidFill>
                <a:highlight>
                  <a:srgbClr val="F5F5F5"/>
                </a:highlight>
                <a:latin typeface="Arial"/>
                <a:ea typeface="Arial"/>
                <a:cs typeface="Arial"/>
                <a:sym typeface="Arial"/>
              </a:rPr>
              <a:t>sition = </a:t>
            </a:r>
            <a:r>
              <a:rPr lang="en" sz="1000">
                <a:solidFill>
                  <a:srgbClr val="DD1144"/>
                </a:solidFill>
                <a:highlight>
                  <a:srgbClr val="F5F5F5"/>
                </a:highlight>
                <a:latin typeface="Arial"/>
                <a:ea typeface="Arial"/>
                <a:cs typeface="Arial"/>
                <a:sym typeface="Arial"/>
              </a:rPr>
              <a:t>"right"</a:t>
            </a:r>
            <a:r>
              <a:rPr lang="en"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88900" marR="88900" rtl="0" algn="l">
              <a:lnSpc>
                <a:spcPct val="142857"/>
              </a:lnSpc>
              <a:spcBef>
                <a:spcPts val="800"/>
              </a:spcBef>
              <a:spcAft>
                <a:spcPts val="0"/>
              </a:spcAft>
              <a:buNone/>
            </a:pPr>
            <a:r>
              <a:rPr lang="en" sz="1000">
                <a:solidFill>
                  <a:srgbClr val="333333"/>
                </a:solidFill>
                <a:highlight>
                  <a:srgbClr val="F5F5F5"/>
                </a:highlight>
                <a:latin typeface="Arial"/>
                <a:ea typeface="Arial"/>
                <a:cs typeface="Arial"/>
                <a:sym typeface="Arial"/>
              </a:rPr>
              <a:t>pdf(width = </a:t>
            </a:r>
            <a:r>
              <a:rPr lang="en" sz="1000">
                <a:solidFill>
                  <a:srgbClr val="009999"/>
                </a:solidFill>
                <a:highlight>
                  <a:srgbClr val="F5F5F5"/>
                </a:highlight>
                <a:latin typeface="Arial"/>
                <a:ea typeface="Arial"/>
                <a:cs typeface="Arial"/>
                <a:sym typeface="Arial"/>
              </a:rPr>
              <a:t>16</a:t>
            </a:r>
            <a:r>
              <a:rPr lang="en" sz="1000">
                <a:solidFill>
                  <a:srgbClr val="333333"/>
                </a:solidFill>
                <a:highlight>
                  <a:srgbClr val="F5F5F5"/>
                </a:highlight>
                <a:latin typeface="Arial"/>
                <a:ea typeface="Arial"/>
                <a:cs typeface="Arial"/>
                <a:sym typeface="Arial"/>
              </a:rPr>
              <a:t>, height = </a:t>
            </a:r>
            <a:r>
              <a:rPr lang="en" sz="1000">
                <a:solidFill>
                  <a:srgbClr val="009999"/>
                </a:solidFill>
                <a:highlight>
                  <a:srgbClr val="F5F5F5"/>
                </a:highlight>
                <a:latin typeface="Arial"/>
                <a:ea typeface="Arial"/>
                <a:cs typeface="Arial"/>
                <a:sym typeface="Arial"/>
              </a:rPr>
              <a:t>20</a:t>
            </a:r>
            <a:r>
              <a:rPr lang="en" sz="1000">
                <a:solidFill>
                  <a:srgbClr val="333333"/>
                </a:solidFill>
                <a:highlight>
                  <a:srgbClr val="F5F5F5"/>
                </a:highlight>
                <a:latin typeface="Arial"/>
                <a:ea typeface="Arial"/>
                <a:cs typeface="Arial"/>
                <a:sym typeface="Arial"/>
              </a:rPr>
              <a:t>, </a:t>
            </a:r>
            <a:r>
              <a:rPr lang="en" sz="1000">
                <a:solidFill>
                  <a:srgbClr val="DD1144"/>
                </a:solidFill>
                <a:highlight>
                  <a:srgbClr val="F5F5F5"/>
                </a:highlight>
                <a:latin typeface="Arial"/>
                <a:ea typeface="Arial"/>
                <a:cs typeface="Arial"/>
                <a:sym typeface="Arial"/>
              </a:rPr>
              <a:t>"Euclidean_Tree.pdf"</a:t>
            </a:r>
            <a:r>
              <a:rPr lang="en" sz="1000">
                <a:solidFill>
                  <a:srgbClr val="333333"/>
                </a:solidFill>
                <a:highlight>
                  <a:srgbClr val="F5F5F5"/>
                </a:highlight>
                <a:latin typeface="Arial"/>
                <a:ea typeface="Arial"/>
                <a:cs typeface="Arial"/>
                <a:sym typeface="Arial"/>
              </a:rPr>
              <a:t>) ggtree(OTU_euc_tree, layout = </a:t>
            </a:r>
            <a:r>
              <a:rPr lang="en" sz="1000">
                <a:solidFill>
                  <a:srgbClr val="DD1144"/>
                </a:solidFill>
                <a:highlight>
                  <a:srgbClr val="F5F5F5"/>
                </a:highlight>
                <a:latin typeface="Arial"/>
                <a:ea typeface="Arial"/>
                <a:cs typeface="Arial"/>
                <a:sym typeface="Arial"/>
              </a:rPr>
              <a:t>"rectangular"</a:t>
            </a:r>
            <a:r>
              <a:rPr lang="en" sz="1000">
                <a:solidFill>
                  <a:srgbClr val="333333"/>
                </a:solidFill>
                <a:highlight>
                  <a:srgbClr val="F5F5F5"/>
                </a:highlight>
                <a:latin typeface="Arial"/>
                <a:ea typeface="Arial"/>
                <a:cs typeface="Arial"/>
                <a:sym typeface="Arial"/>
              </a:rPr>
              <a:t>) %&lt;+% Samples + geom_tiplab(aes(colour = collection)) + theme(legend.position = </a:t>
            </a:r>
            <a:r>
              <a:rPr lang="en" sz="1000">
                <a:solidFill>
                  <a:srgbClr val="DD1144"/>
                </a:solidFill>
                <a:highlight>
                  <a:srgbClr val="F5F5F5"/>
                </a:highlight>
                <a:latin typeface="Arial"/>
                <a:ea typeface="Arial"/>
                <a:cs typeface="Arial"/>
                <a:sym typeface="Arial"/>
              </a:rPr>
              <a:t>"right"</a:t>
            </a:r>
            <a:r>
              <a:rPr lang="en" sz="1000">
                <a:solidFill>
                  <a:srgbClr val="333333"/>
                </a:solidFill>
                <a:highlight>
                  <a:srgbClr val="F5F5F5"/>
                </a:highlight>
                <a:latin typeface="Arial"/>
                <a:ea typeface="Arial"/>
                <a:cs typeface="Arial"/>
                <a:sym typeface="Arial"/>
              </a:rPr>
              <a:t>) dev.off()</a:t>
            </a:r>
            <a:endParaRPr sz="1000">
              <a:solidFill>
                <a:srgbClr val="333333"/>
              </a:solidFill>
              <a:highlight>
                <a:srgbClr val="F5F5F5"/>
              </a:highlight>
              <a:latin typeface="Arial"/>
              <a:ea typeface="Arial"/>
              <a:cs typeface="Arial"/>
              <a:sym typeface="Arial"/>
            </a:endParaRPr>
          </a:p>
          <a:p>
            <a:pPr indent="0" lvl="0" marL="88900" marR="88900" rtl="0" algn="l">
              <a:lnSpc>
                <a:spcPct val="142857"/>
              </a:lnSpc>
              <a:spcBef>
                <a:spcPts val="800"/>
              </a:spcBef>
              <a:spcAft>
                <a:spcPts val="0"/>
              </a:spcAft>
              <a:buNone/>
            </a:pPr>
            <a:r>
              <a:t/>
            </a:r>
            <a:endParaRPr sz="1000">
              <a:solidFill>
                <a:srgbClr val="333333"/>
              </a:solidFill>
              <a:highlight>
                <a:srgbClr val="F5F5F5"/>
              </a:highlight>
              <a:latin typeface="Arial"/>
              <a:ea typeface="Arial"/>
              <a:cs typeface="Arial"/>
              <a:sym typeface="Arial"/>
            </a:endParaRPr>
          </a:p>
          <a:p>
            <a:pPr indent="0" lvl="0" marL="88900" marR="88900" rtl="0" algn="l">
              <a:lnSpc>
                <a:spcPct val="142857"/>
              </a:lnSpc>
              <a:spcBef>
                <a:spcPts val="800"/>
              </a:spcBef>
              <a:spcAft>
                <a:spcPts val="0"/>
              </a:spcAft>
              <a:buNone/>
            </a:pPr>
            <a:r>
              <a:t/>
            </a:r>
            <a:endParaRPr sz="1000">
              <a:solidFill>
                <a:srgbClr val="333333"/>
              </a:solidFill>
              <a:highlight>
                <a:srgbClr val="F5F5F5"/>
              </a:highlight>
              <a:latin typeface="Arial"/>
              <a:ea typeface="Arial"/>
              <a:cs typeface="Arial"/>
              <a:sym typeface="Arial"/>
            </a:endParaRPr>
          </a:p>
          <a:p>
            <a:pPr indent="0" lvl="0" marL="88900" marR="88900" rtl="0" algn="l">
              <a:lnSpc>
                <a:spcPct val="142857"/>
              </a:lnSpc>
              <a:spcBef>
                <a:spcPts val="800"/>
              </a:spcBef>
              <a:spcAft>
                <a:spcPts val="800"/>
              </a:spcAft>
              <a:buNone/>
            </a:pPr>
            <a:r>
              <a:t/>
            </a:r>
            <a:endParaRPr sz="1000">
              <a:solidFill>
                <a:srgbClr val="333333"/>
              </a:solidFill>
              <a:highlight>
                <a:srgbClr val="F5F5F5"/>
              </a:highlight>
              <a:latin typeface="Arial"/>
              <a:ea typeface="Arial"/>
              <a:cs typeface="Arial"/>
              <a:sym typeface="Arial"/>
            </a:endParaRPr>
          </a:p>
        </p:txBody>
      </p:sp>
      <p:pic>
        <p:nvPicPr>
          <p:cNvPr id="117" name="Google Shape;117;p20"/>
          <p:cNvPicPr preferRelativeResize="0"/>
          <p:nvPr/>
        </p:nvPicPr>
        <p:blipFill>
          <a:blip r:embed="rId3">
            <a:alphaModFix/>
          </a:blip>
          <a:stretch>
            <a:fillRect/>
          </a:stretch>
        </p:blipFill>
        <p:spPr>
          <a:xfrm>
            <a:off x="4115325" y="1480000"/>
            <a:ext cx="4783924" cy="3417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rPr>
              <a:t>Bray-Curtis Dissimilarity </a:t>
            </a:r>
            <a:endParaRPr>
              <a:solidFill>
                <a:srgbClr val="FFFFFF"/>
              </a:solidFill>
            </a:endParaRPr>
          </a:p>
        </p:txBody>
      </p:sp>
      <p:sp>
        <p:nvSpPr>
          <p:cNvPr id="123" name="Google Shape;123;p21"/>
          <p:cNvSpPr txBox="1"/>
          <p:nvPr>
            <p:ph idx="1" type="body"/>
          </p:nvPr>
        </p:nvSpPr>
        <p:spPr>
          <a:xfrm>
            <a:off x="311725" y="1567538"/>
            <a:ext cx="3655800" cy="30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rebuchet MS"/>
              <a:buChar char="●"/>
            </a:pPr>
            <a:r>
              <a:rPr lang="en" sz="1200">
                <a:solidFill>
                  <a:srgbClr val="000000"/>
                </a:solidFill>
                <a:highlight>
                  <a:srgbClr val="FFFFFF"/>
                </a:highlight>
                <a:latin typeface="Trebuchet MS"/>
                <a:ea typeface="Trebuchet MS"/>
                <a:cs typeface="Trebuchet MS"/>
                <a:sym typeface="Trebuchet MS"/>
              </a:rPr>
              <a:t>The </a:t>
            </a:r>
            <a:r>
              <a:rPr lang="en" sz="1200">
                <a:solidFill>
                  <a:srgbClr val="000000"/>
                </a:solidFill>
                <a:highlight>
                  <a:srgbClr val="FFFFFF"/>
                </a:highlight>
                <a:latin typeface="Trebuchet MS"/>
                <a:ea typeface="Trebuchet MS"/>
                <a:cs typeface="Trebuchet MS"/>
                <a:sym typeface="Trebuchet MS"/>
              </a:rPr>
              <a:t>Bray-Curtis dissimilarity was calculated which was used to build a third neighbour-joining tree. This too was annotated using the sample information, and was also saved as a pdf</a:t>
            </a:r>
            <a:endParaRPr sz="1200">
              <a:solidFill>
                <a:srgbClr val="000000"/>
              </a:solidFill>
              <a:highlight>
                <a:srgbClr val="FFFFFF"/>
              </a:highlight>
              <a:latin typeface="Trebuchet MS"/>
              <a:ea typeface="Trebuchet MS"/>
              <a:cs typeface="Trebuchet MS"/>
              <a:sym typeface="Trebuchet MS"/>
            </a:endParaRPr>
          </a:p>
          <a:p>
            <a:pPr indent="0" lvl="0" marL="0" marR="88900" rtl="0" algn="l">
              <a:lnSpc>
                <a:spcPct val="142857"/>
              </a:lnSpc>
              <a:spcBef>
                <a:spcPts val="1600"/>
              </a:spcBef>
              <a:spcAft>
                <a:spcPts val="0"/>
              </a:spcAft>
              <a:buNone/>
            </a:pPr>
            <a:r>
              <a:rPr lang="en" sz="1000">
                <a:solidFill>
                  <a:srgbClr val="333333"/>
                </a:solidFill>
                <a:highlight>
                  <a:srgbClr val="F5F5F5"/>
                </a:highlight>
                <a:latin typeface="Arial"/>
                <a:ea typeface="Arial"/>
                <a:cs typeface="Arial"/>
                <a:sym typeface="Arial"/>
              </a:rPr>
              <a:t>OTU_bc_dist &lt;- vegdist(OTUs, method = </a:t>
            </a:r>
            <a:r>
              <a:rPr lang="en" sz="1000">
                <a:solidFill>
                  <a:srgbClr val="DD1144"/>
                </a:solidFill>
                <a:highlight>
                  <a:srgbClr val="F5F5F5"/>
                </a:highlight>
                <a:latin typeface="Arial"/>
                <a:ea typeface="Arial"/>
                <a:cs typeface="Arial"/>
                <a:sym typeface="Arial"/>
              </a:rPr>
              <a:t>"bray"</a:t>
            </a:r>
            <a:r>
              <a:rPr lang="en" sz="1000">
                <a:solidFill>
                  <a:srgbClr val="333333"/>
                </a:solidFill>
                <a:highlight>
                  <a:srgbClr val="F5F5F5"/>
                </a:highlight>
                <a:latin typeface="Arial"/>
                <a:ea typeface="Arial"/>
                <a:cs typeface="Arial"/>
                <a:sym typeface="Arial"/>
              </a:rPr>
              <a:t>, binary = </a:t>
            </a:r>
            <a:r>
              <a:rPr lang="en" sz="1000">
                <a:solidFill>
                  <a:srgbClr val="990073"/>
                </a:solidFill>
                <a:highlight>
                  <a:srgbClr val="F5F5F5"/>
                </a:highlight>
                <a:latin typeface="Arial"/>
                <a:ea typeface="Arial"/>
                <a:cs typeface="Arial"/>
                <a:sym typeface="Arial"/>
              </a:rPr>
              <a:t>T</a:t>
            </a:r>
            <a:r>
              <a:rPr lang="en" sz="1000">
                <a:solidFill>
                  <a:srgbClr val="333333"/>
                </a:solidFill>
                <a:highlight>
                  <a:srgbClr val="F5F5F5"/>
                </a:highlight>
                <a:latin typeface="Arial"/>
                <a:ea typeface="Arial"/>
                <a:cs typeface="Arial"/>
                <a:sym typeface="Arial"/>
              </a:rPr>
              <a: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OTU_bc_tree &lt;- nj(OTU_bc_dist)</a:t>
            </a:r>
            <a:br>
              <a:rPr lang="en" sz="1000">
                <a:solidFill>
                  <a:srgbClr val="333333"/>
                </a:solidFill>
                <a:highlight>
                  <a:srgbClr val="F5F5F5"/>
                </a:highlight>
                <a:latin typeface="Arial"/>
                <a:ea typeface="Arial"/>
                <a:cs typeface="Arial"/>
                <a:sym typeface="Arial"/>
              </a:rPr>
            </a:br>
            <a:r>
              <a:rPr lang="en" sz="1000">
                <a:solidFill>
                  <a:srgbClr val="333333"/>
                </a:solidFill>
                <a:highlight>
                  <a:srgbClr val="F5F5F5"/>
                </a:highlight>
                <a:latin typeface="Arial"/>
                <a:ea typeface="Arial"/>
                <a:cs typeface="Arial"/>
                <a:sym typeface="Arial"/>
              </a:rPr>
              <a:t>ggtree(OTU_bc_tree, layout = </a:t>
            </a:r>
            <a:r>
              <a:rPr lang="en" sz="1000">
                <a:solidFill>
                  <a:srgbClr val="DD1144"/>
                </a:solidFill>
                <a:highlight>
                  <a:srgbClr val="F5F5F5"/>
                </a:highlight>
                <a:latin typeface="Arial"/>
                <a:ea typeface="Arial"/>
                <a:cs typeface="Arial"/>
                <a:sym typeface="Arial"/>
              </a:rPr>
              <a:t>"rectangular"</a:t>
            </a:r>
            <a:r>
              <a:rPr lang="en" sz="1000">
                <a:solidFill>
                  <a:srgbClr val="333333"/>
                </a:solidFill>
                <a:highlight>
                  <a:srgbClr val="F5F5F5"/>
                </a:highlight>
                <a:latin typeface="Arial"/>
                <a:ea typeface="Arial"/>
                <a:cs typeface="Arial"/>
                <a:sym typeface="Arial"/>
              </a:rPr>
              <a:t>) %&lt;+% Samples +  geom_tiplab(aes(colour = collection)) + theme(legend.position = </a:t>
            </a:r>
            <a:r>
              <a:rPr lang="en" sz="1000">
                <a:solidFill>
                  <a:srgbClr val="DD1144"/>
                </a:solidFill>
                <a:highlight>
                  <a:srgbClr val="F5F5F5"/>
                </a:highlight>
                <a:latin typeface="Arial"/>
                <a:ea typeface="Arial"/>
                <a:cs typeface="Arial"/>
                <a:sym typeface="Arial"/>
              </a:rPr>
              <a:t>"right"</a:t>
            </a:r>
            <a:r>
              <a:rPr lang="en"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marR="88900" rtl="0" algn="l">
              <a:lnSpc>
                <a:spcPct val="142857"/>
              </a:lnSpc>
              <a:spcBef>
                <a:spcPts val="800"/>
              </a:spcBef>
              <a:spcAft>
                <a:spcPts val="0"/>
              </a:spcAft>
              <a:buNone/>
            </a:pPr>
            <a:r>
              <a:rPr lang="en" sz="1000">
                <a:solidFill>
                  <a:srgbClr val="333333"/>
                </a:solidFill>
                <a:highlight>
                  <a:srgbClr val="F5F5F5"/>
                </a:highlight>
                <a:latin typeface="Arial"/>
                <a:ea typeface="Arial"/>
                <a:cs typeface="Arial"/>
                <a:sym typeface="Arial"/>
              </a:rPr>
              <a:t>pdf(width = </a:t>
            </a:r>
            <a:r>
              <a:rPr lang="en" sz="1000">
                <a:solidFill>
                  <a:srgbClr val="009999"/>
                </a:solidFill>
                <a:highlight>
                  <a:srgbClr val="F5F5F5"/>
                </a:highlight>
                <a:latin typeface="Arial"/>
                <a:ea typeface="Arial"/>
                <a:cs typeface="Arial"/>
                <a:sym typeface="Arial"/>
              </a:rPr>
              <a:t>16</a:t>
            </a:r>
            <a:r>
              <a:rPr lang="en" sz="1000">
                <a:solidFill>
                  <a:srgbClr val="333333"/>
                </a:solidFill>
                <a:highlight>
                  <a:srgbClr val="F5F5F5"/>
                </a:highlight>
                <a:latin typeface="Arial"/>
                <a:ea typeface="Arial"/>
                <a:cs typeface="Arial"/>
                <a:sym typeface="Arial"/>
              </a:rPr>
              <a:t>, height = </a:t>
            </a:r>
            <a:r>
              <a:rPr lang="en" sz="1000">
                <a:solidFill>
                  <a:srgbClr val="009999"/>
                </a:solidFill>
                <a:highlight>
                  <a:srgbClr val="F5F5F5"/>
                </a:highlight>
                <a:latin typeface="Arial"/>
                <a:ea typeface="Arial"/>
                <a:cs typeface="Arial"/>
                <a:sym typeface="Arial"/>
              </a:rPr>
              <a:t>20</a:t>
            </a:r>
            <a:r>
              <a:rPr lang="en" sz="1000">
                <a:solidFill>
                  <a:srgbClr val="333333"/>
                </a:solidFill>
                <a:highlight>
                  <a:srgbClr val="F5F5F5"/>
                </a:highlight>
                <a:latin typeface="Arial"/>
                <a:ea typeface="Arial"/>
                <a:cs typeface="Arial"/>
                <a:sym typeface="Arial"/>
              </a:rPr>
              <a:t>, </a:t>
            </a:r>
            <a:r>
              <a:rPr lang="en" sz="1000">
                <a:solidFill>
                  <a:srgbClr val="DD1144"/>
                </a:solidFill>
                <a:highlight>
                  <a:srgbClr val="F5F5F5"/>
                </a:highlight>
                <a:latin typeface="Arial"/>
                <a:ea typeface="Arial"/>
                <a:cs typeface="Arial"/>
                <a:sym typeface="Arial"/>
              </a:rPr>
              <a:t>"Bray_Curtis_Tree.pdf"</a:t>
            </a:r>
            <a:r>
              <a:rPr lang="en" sz="1000">
                <a:solidFill>
                  <a:srgbClr val="333333"/>
                </a:solidFill>
                <a:highlight>
                  <a:srgbClr val="F5F5F5"/>
                </a:highlight>
                <a:latin typeface="Arial"/>
                <a:ea typeface="Arial"/>
                <a:cs typeface="Arial"/>
                <a:sym typeface="Arial"/>
              </a:rPr>
              <a:t>) ggtree(OTU_bc_tree, layout = </a:t>
            </a:r>
            <a:r>
              <a:rPr lang="en" sz="1000">
                <a:solidFill>
                  <a:srgbClr val="DD1144"/>
                </a:solidFill>
                <a:highlight>
                  <a:srgbClr val="F5F5F5"/>
                </a:highlight>
                <a:latin typeface="Arial"/>
                <a:ea typeface="Arial"/>
                <a:cs typeface="Arial"/>
                <a:sym typeface="Arial"/>
              </a:rPr>
              <a:t>"rectangular"</a:t>
            </a:r>
            <a:r>
              <a:rPr lang="en" sz="1000">
                <a:solidFill>
                  <a:srgbClr val="333333"/>
                </a:solidFill>
                <a:highlight>
                  <a:srgbClr val="F5F5F5"/>
                </a:highlight>
                <a:latin typeface="Arial"/>
                <a:ea typeface="Arial"/>
                <a:cs typeface="Arial"/>
                <a:sym typeface="Arial"/>
              </a:rPr>
              <a:t>) %&lt;+% Samples + geom_tiplab(aes(colour = collection)) + theme(legend.position = </a:t>
            </a:r>
            <a:r>
              <a:rPr lang="en" sz="1000">
                <a:solidFill>
                  <a:srgbClr val="DD1144"/>
                </a:solidFill>
                <a:highlight>
                  <a:srgbClr val="F5F5F5"/>
                </a:highlight>
                <a:latin typeface="Arial"/>
                <a:ea typeface="Arial"/>
                <a:cs typeface="Arial"/>
                <a:sym typeface="Arial"/>
              </a:rPr>
              <a:t>"right"</a:t>
            </a:r>
            <a:r>
              <a:rPr lang="en" sz="1000">
                <a:solidFill>
                  <a:srgbClr val="333333"/>
                </a:solidFill>
                <a:highlight>
                  <a:srgbClr val="F5F5F5"/>
                </a:highlight>
                <a:latin typeface="Arial"/>
                <a:ea typeface="Arial"/>
                <a:cs typeface="Arial"/>
                <a:sym typeface="Arial"/>
              </a:rPr>
              <a:t>)dev.off()</a:t>
            </a:r>
            <a:endParaRPr sz="1000">
              <a:solidFill>
                <a:srgbClr val="333333"/>
              </a:solidFill>
              <a:highlight>
                <a:srgbClr val="F5F5F5"/>
              </a:highlight>
              <a:latin typeface="Arial"/>
              <a:ea typeface="Arial"/>
              <a:cs typeface="Arial"/>
              <a:sym typeface="Arial"/>
            </a:endParaRPr>
          </a:p>
          <a:p>
            <a:pPr indent="0" lvl="0" marL="0" marR="88900" rtl="0" algn="l">
              <a:lnSpc>
                <a:spcPct val="142857"/>
              </a:lnSpc>
              <a:spcBef>
                <a:spcPts val="800"/>
              </a:spcBef>
              <a:spcAft>
                <a:spcPts val="0"/>
              </a:spcAft>
              <a:buNone/>
            </a:pPr>
            <a:r>
              <a:t/>
            </a:r>
            <a:endParaRPr sz="1000">
              <a:solidFill>
                <a:srgbClr val="333333"/>
              </a:solidFill>
              <a:highlight>
                <a:srgbClr val="F5F5F5"/>
              </a:highlight>
              <a:latin typeface="Arial"/>
              <a:ea typeface="Arial"/>
              <a:cs typeface="Arial"/>
              <a:sym typeface="Arial"/>
            </a:endParaRPr>
          </a:p>
          <a:p>
            <a:pPr indent="0" lvl="0" marL="0" rtl="0" algn="l">
              <a:spcBef>
                <a:spcPts val="800"/>
              </a:spcBef>
              <a:spcAft>
                <a:spcPts val="1600"/>
              </a:spcAft>
              <a:buNone/>
            </a:pPr>
            <a:r>
              <a:t/>
            </a:r>
            <a:endParaRPr>
              <a:solidFill>
                <a:srgbClr val="333333"/>
              </a:solidFill>
              <a:highlight>
                <a:srgbClr val="FFFFFF"/>
              </a:highlight>
            </a:endParaRPr>
          </a:p>
        </p:txBody>
      </p:sp>
      <p:pic>
        <p:nvPicPr>
          <p:cNvPr id="124" name="Google Shape;124;p21"/>
          <p:cNvPicPr preferRelativeResize="0"/>
          <p:nvPr/>
        </p:nvPicPr>
        <p:blipFill>
          <a:blip r:embed="rId3">
            <a:alphaModFix/>
          </a:blip>
          <a:stretch>
            <a:fillRect/>
          </a:stretch>
        </p:blipFill>
        <p:spPr>
          <a:xfrm>
            <a:off x="3944300" y="1401000"/>
            <a:ext cx="5199704" cy="3714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