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78" r:id="rId11"/>
    <p:sldId id="282" r:id="rId12"/>
    <p:sldId id="284" r:id="rId13"/>
    <p:sldId id="281" r:id="rId14"/>
    <p:sldId id="285" r:id="rId15"/>
    <p:sldId id="286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79" d="100"/>
          <a:sy n="79" d="100"/>
        </p:scale>
        <p:origin x="114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EE67C-AAD0-43B5-A089-E810002C207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89A84-8E46-46A0-B5D8-AC4ED44C97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D8DE-5420-4555-8C93-72DAF6D3CC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D8DE-5420-4555-8C93-72DAF6D3CC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D8DE-5420-4555-8C93-72DAF6D3CC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D8DE-5420-4555-8C93-72DAF6D3CC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E53DD99-C50D-477C-9F93-B1153C54A6AD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59E5BF-7483-4FE0-913C-3DEBBE85E2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CgOcEZinQ2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7391400" cy="1676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Computational Epidemiology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477000" cy="1295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Tina Johnson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Midwestern State University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</a:t>
            </a:r>
            <a:r>
              <a:rPr lang="en-US" dirty="0" smtClean="0"/>
              <a:t>SIR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360044"/>
            <a:ext cx="7498080" cy="20574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A CA is an array of identically programmed automata, or cells, which interact with one another in a neighborhood and have a definite state.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84648" y="3505200"/>
            <a:ext cx="3657600" cy="2764277"/>
            <a:chOff x="2286000" y="3712723"/>
            <a:chExt cx="3657600" cy="276427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3712723"/>
              <a:ext cx="3038475" cy="24098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800600" y="5486400"/>
              <a:ext cx="1143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28800" y="3925282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Popularized by John Conway’s Game of Life in 1970.  Each cell is either alive or dead.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228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gOcEZinQ2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660" y="1371600"/>
            <a:ext cx="9076266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304800"/>
            <a:ext cx="5484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Conway's Game of Life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28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</a:t>
            </a:r>
            <a:r>
              <a:rPr lang="en-US" dirty="0" smtClean="0"/>
              <a:t>SIR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360044"/>
            <a:ext cx="7498080" cy="20574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A CA is an array of identically programmed automata, or cells, which interact with one another in a neighborhood and have a definite state.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43799"/>
              </p:ext>
            </p:extLst>
          </p:nvPr>
        </p:nvGraphicFramePr>
        <p:xfrm>
          <a:off x="1524000" y="3785934"/>
          <a:ext cx="1676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113310582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58595742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46125954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8060297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379745411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05360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51568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38378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72612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40892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20189"/>
              </p:ext>
            </p:extLst>
          </p:nvPr>
        </p:nvGraphicFramePr>
        <p:xfrm>
          <a:off x="3429000" y="3785934"/>
          <a:ext cx="1676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113310582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58595742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46125954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8060297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379745411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05360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51568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38378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72612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40892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3170"/>
              </p:ext>
            </p:extLst>
          </p:nvPr>
        </p:nvGraphicFramePr>
        <p:xfrm>
          <a:off x="6019800" y="3785934"/>
          <a:ext cx="1676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113310582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58595742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46125954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78060297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379745411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05360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51568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38378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72612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40892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89220" y="4191000"/>
            <a:ext cx="75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2647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SIR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08812"/>
            <a:ext cx="7498080" cy="4800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Python with </a:t>
            </a:r>
            <a:r>
              <a:rPr lang="en-US" dirty="0" err="1" smtClean="0"/>
              <a:t>networkx</a:t>
            </a:r>
            <a:r>
              <a:rPr lang="en-US" dirty="0" smtClean="0"/>
              <a:t> </a:t>
            </a:r>
            <a:r>
              <a:rPr lang="en-US" dirty="0" smtClean="0"/>
              <a:t>library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Nodes represent individuals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Edges represent contacts between two individuals.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Visualization is difficult even with relatively small population size.</a:t>
            </a:r>
          </a:p>
          <a:p>
            <a:pPr>
              <a:spcBef>
                <a:spcPts val="1800"/>
              </a:spcBef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7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SIR Modeling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34027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Epidemiology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408812"/>
            <a:ext cx="7498080" cy="4800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Relevant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CMPS Elective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Introduction to variety of modeling paradigms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Fun!!!!!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4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/>
              <a:t>Questions</a:t>
            </a:r>
            <a:endParaRPr lang="en-US" sz="9600" dirty="0"/>
          </a:p>
        </p:txBody>
      </p:sp>
      <p:pic>
        <p:nvPicPr>
          <p:cNvPr id="5" name="Picture 4" descr="Illustration gratuite: Point D'Interrogation - Imag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48" y="1828800"/>
            <a:ext cx="6096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8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Computational Epidemiology Because…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0"/>
            <a:ext cx="4572000" cy="23752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no risk</a:t>
            </a:r>
          </a:p>
          <a:p>
            <a:pPr lvl="1"/>
            <a:r>
              <a:rPr lang="en-US" dirty="0" smtClean="0"/>
              <a:t>modifiable</a:t>
            </a:r>
          </a:p>
          <a:p>
            <a:pPr lvl="1"/>
            <a:r>
              <a:rPr lang="en-US" dirty="0" smtClean="0"/>
              <a:t>simple to complex</a:t>
            </a:r>
            <a:endParaRPr lang="en-US" dirty="0"/>
          </a:p>
        </p:txBody>
      </p:sp>
      <p:pic>
        <p:nvPicPr>
          <p:cNvPr id="5" name="Picture 2" descr="http://gizmodo.com/images/2006/06/chicken-carto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768802"/>
            <a:ext cx="3276600" cy="4089198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1182773"/>
            <a:ext cx="7848600" cy="139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Century Schoolbook" pitchFamily="18" charset="0"/>
                <a:ea typeface="+mn-ea"/>
                <a:cs typeface="+mn-cs"/>
              </a:rPr>
              <a:t>Emerging diseases are unpredictable</a:t>
            </a:r>
          </a:p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sz="2800" b="1" dirty="0" smtClean="0">
                <a:latin typeface="Century Schoolbook" pitchFamily="18" charset="0"/>
              </a:rPr>
              <a:t>Impractical/unethical to run real experiments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Schoolbook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" y="1828800"/>
            <a:ext cx="829056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838200"/>
            <a:ext cx="82296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Disease</a:t>
            </a:r>
            <a:r>
              <a:rPr kumimoji="0" lang="en-US" sz="4800" b="1" i="0" u="none" strike="noStrike" kern="0" normalizeH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800" b="1" i="0" u="none" strike="noStrike" kern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Timeline</a:t>
            </a:r>
            <a:endParaRPr kumimoji="0" lang="en-US" sz="4800" b="1" i="0" u="none" strike="noStrike" kern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6019801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 </a:t>
            </a:r>
            <a:r>
              <a:rPr lang="en-US" dirty="0" err="1" smtClean="0"/>
              <a:t>Mikler</a:t>
            </a:r>
            <a:r>
              <a:rPr lang="en-US" dirty="0" smtClean="0"/>
              <a:t>, A Bravo-Salgado and CD Corley,</a:t>
            </a:r>
            <a:r>
              <a:rPr lang="en-US" i="1" dirty="0" smtClean="0"/>
              <a:t> Global Stochastic Contact Modeling of Infectious Diseases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19912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sz="4800" b="1" kern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Disease Model - SIR</a:t>
            </a:r>
            <a:endParaRPr lang="en-US" sz="4800" b="1" kern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3733800"/>
            <a:ext cx="5791200" cy="23691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57200" y="1341437"/>
            <a:ext cx="86868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Cooper Black" pitchFamily="18" charset="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Susceptible 	    Infectious           Removed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09193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transmission coefficient, </a:t>
            </a:r>
            <a:r>
              <a:rPr lang="en-US" sz="2000" b="1" i="1" dirty="0" smtClean="0">
                <a:sym typeface="Symbol"/>
              </a:rPr>
              <a:t></a:t>
            </a:r>
            <a:endParaRPr lang="en-US" sz="2000" b="1" i="1" dirty="0"/>
          </a:p>
        </p:txBody>
      </p:sp>
      <p:sp>
        <p:nvSpPr>
          <p:cNvPr id="9" name="Curved Up Arrow 8"/>
          <p:cNvSpPr/>
          <p:nvPr/>
        </p:nvSpPr>
        <p:spPr>
          <a:xfrm>
            <a:off x="1676400" y="2438400"/>
            <a:ext cx="2362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5143500" y="2438400"/>
            <a:ext cx="2362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30861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removal rate, </a:t>
            </a:r>
            <a:r>
              <a:rPr lang="en-US" sz="2000" b="1" i="1" dirty="0" smtClean="0">
                <a:sym typeface="Symbol"/>
              </a:rPr>
              <a:t></a:t>
            </a:r>
            <a:endParaRPr lang="en-US" sz="20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3505200"/>
            <a:ext cx="5257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Basic Assumptions:</a:t>
            </a:r>
          </a:p>
          <a:p>
            <a:endParaRPr lang="en-US" sz="1000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Constant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p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opulation size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Homogeneous mixing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No latent period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Once removed, always removed</a:t>
            </a:r>
          </a:p>
          <a:p>
            <a:endParaRPr lang="en-US" dirty="0"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6324600"/>
            <a:ext cx="883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Kermack and McKendrick, 1927, </a:t>
            </a:r>
            <a:r>
              <a:rPr lang="en-US" sz="1600" i="1" dirty="0" smtClean="0"/>
              <a:t>A Contribution to the Mathematical Theory of Epidemics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64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Equations</a:t>
            </a:r>
            <a:endParaRPr lang="en-US" dirty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316888"/>
              </p:ext>
            </p:extLst>
          </p:nvPr>
        </p:nvGraphicFramePr>
        <p:xfrm>
          <a:off x="3124200" y="1600200"/>
          <a:ext cx="3048000" cy="4329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876240" imgH="1218960" progId="Equation.DSMT4">
                  <p:embed/>
                </p:oleObj>
              </mc:Choice>
              <mc:Fallback>
                <p:oleObj name="Equation" r:id="rId3" imgW="876240" imgH="1218960" progId="Equation.DSMT4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3048000" cy="43293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4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752600"/>
            <a:ext cx="6996112" cy="374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45464" y="457200"/>
            <a:ext cx="8229600" cy="990600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b="1" kern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Disease Progression - SIR</a:t>
            </a:r>
          </a:p>
        </p:txBody>
      </p:sp>
    </p:spTree>
    <p:extLst>
      <p:ext uri="{BB962C8B-B14F-4D97-AF65-F5344CB8AC3E}">
        <p14:creationId xmlns:p14="http://schemas.microsoft.com/office/powerpoint/2010/main" val="2684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Modeling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Mathematical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Agent-based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Cellular Automata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Graph-based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3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</a:t>
            </a:r>
            <a:r>
              <a:rPr lang="en-US" dirty="0" smtClean="0"/>
              <a:t>SIR Modeling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7638"/>
            <a:ext cx="7962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3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SIR Modeling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00200"/>
            <a:ext cx="7157756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5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late">
      <a:dk1>
        <a:sysClr val="windowText" lastClr="000000"/>
      </a:dk1>
      <a:lt1>
        <a:sysClr val="window" lastClr="FFFFFF"/>
      </a:lt1>
      <a:dk2>
        <a:srgbClr val="433838"/>
      </a:dk2>
      <a:lt2>
        <a:srgbClr val="D8D8DC"/>
      </a:lt2>
      <a:accent1>
        <a:srgbClr val="9AA977"/>
      </a:accent1>
      <a:accent2>
        <a:srgbClr val="7BA8A9"/>
      </a:accent2>
      <a:accent3>
        <a:srgbClr val="907E8C"/>
      </a:accent3>
      <a:accent4>
        <a:srgbClr val="6AA07E"/>
      </a:accent4>
      <a:accent5>
        <a:srgbClr val="A5826D"/>
      </a:accent5>
      <a:accent6>
        <a:srgbClr val="BAB5A6"/>
      </a:accent6>
      <a:hlink>
        <a:srgbClr val="50797A"/>
      </a:hlink>
      <a:folHlink>
        <a:srgbClr val="8062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1209</TotalTime>
  <Words>323</Words>
  <Application>Microsoft Office PowerPoint</Application>
  <PresentationFormat>On-screen Show (4:3)</PresentationFormat>
  <Paragraphs>132</Paragraphs>
  <Slides>16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Rounded MT Bold</vt:lpstr>
      <vt:lpstr>Calibri</vt:lpstr>
      <vt:lpstr>Century Schoolbook</vt:lpstr>
      <vt:lpstr>Comic Sans MS</vt:lpstr>
      <vt:lpstr>Cooper Black</vt:lpstr>
      <vt:lpstr>DejaVu Sans</vt:lpstr>
      <vt:lpstr>Gill Sans MT</vt:lpstr>
      <vt:lpstr>Symbol</vt:lpstr>
      <vt:lpstr>Verdana</vt:lpstr>
      <vt:lpstr>Wingdings</vt:lpstr>
      <vt:lpstr>Wingdings 2</vt:lpstr>
      <vt:lpstr>Solstice</vt:lpstr>
      <vt:lpstr>Equation</vt:lpstr>
      <vt:lpstr>Computational Epidemiology Overview</vt:lpstr>
      <vt:lpstr>Computational Epidemiology Because…</vt:lpstr>
      <vt:lpstr>PowerPoint Presentation</vt:lpstr>
      <vt:lpstr>Disease Model - SIR</vt:lpstr>
      <vt:lpstr>SIR Equations</vt:lpstr>
      <vt:lpstr>PowerPoint Presentation</vt:lpstr>
      <vt:lpstr>Disease Modeling Methods</vt:lpstr>
      <vt:lpstr>Mathematical SIR Modeling</vt:lpstr>
      <vt:lpstr>Agent-based SIR Modeling</vt:lpstr>
      <vt:lpstr>Cellular Automata SIR Modeling</vt:lpstr>
      <vt:lpstr>PowerPoint Presentation</vt:lpstr>
      <vt:lpstr>Cellular Automata SIR Modeling</vt:lpstr>
      <vt:lpstr>Graph-based SIR Modeling</vt:lpstr>
      <vt:lpstr>Graph-based SIR Modeling</vt:lpstr>
      <vt:lpstr>Computational Epidemiology</vt:lpstr>
      <vt:lpstr>Questions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Epidemiology CMPS 4883-201</dc:title>
  <dc:creator>Valued MSU Customer</dc:creator>
  <cp:lastModifiedBy>Johnson, Tina</cp:lastModifiedBy>
  <cp:revision>76</cp:revision>
  <dcterms:created xsi:type="dcterms:W3CDTF">2011-01-14T20:19:38Z</dcterms:created>
  <dcterms:modified xsi:type="dcterms:W3CDTF">2021-10-07T23:33:33Z</dcterms:modified>
</cp:coreProperties>
</file>