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notesMasterIdLst>
    <p:notesMasterId r:id="rId11"/>
  </p:notesMasterIdLst>
  <p:handoutMasterIdLst>
    <p:handoutMasterId r:id="rId12"/>
  </p:handoutMasterIdLst>
  <p:sldIdLst>
    <p:sldId id="274" r:id="rId2"/>
    <p:sldId id="289" r:id="rId3"/>
    <p:sldId id="290" r:id="rId4"/>
    <p:sldId id="300" r:id="rId5"/>
    <p:sldId id="291" r:id="rId6"/>
    <p:sldId id="301" r:id="rId7"/>
    <p:sldId id="302" r:id="rId8"/>
    <p:sldId id="303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3489" autoAdjust="0"/>
  </p:normalViewPr>
  <p:slideViewPr>
    <p:cSldViewPr>
      <p:cViewPr varScale="1">
        <p:scale>
          <a:sx n="55" d="100"/>
          <a:sy n="55" d="100"/>
        </p:scale>
        <p:origin x="34" y="27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EIA has data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EIA has data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17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EIA has data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3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3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5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1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-of-the-sun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s states">
            <a:extLst>
              <a:ext uri="{FF2B5EF4-FFF2-40B4-BE49-F238E27FC236}">
                <a16:creationId xmlns:a16="http://schemas.microsoft.com/office/drawing/2014/main" id="{C760F037-39A6-4D5F-9B68-B83BDA8EE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" r="-1" b="7979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502919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State of the Sun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9530" y="3376323"/>
            <a:ext cx="8767860" cy="1388165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Exploring Solar Photovoltaic Development Across US States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1FA56470-144A-4563-8AA0-84CE69D4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051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E13568-668D-44B1-A008-7D34E888F2F7}"/>
              </a:ext>
            </a:extLst>
          </p:cNvPr>
          <p:cNvSpPr txBox="1"/>
          <p:nvPr/>
        </p:nvSpPr>
        <p:spPr>
          <a:xfrm>
            <a:off x="10210800" y="4764488"/>
            <a:ext cx="160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Group 2</a:t>
            </a:r>
          </a:p>
          <a:p>
            <a:pPr algn="ctr"/>
            <a:r>
              <a:rPr lang="en-US" sz="2400" dirty="0"/>
              <a:t>Brian</a:t>
            </a:r>
          </a:p>
          <a:p>
            <a:pPr algn="ctr"/>
            <a:r>
              <a:rPr lang="en-US" sz="2400" dirty="0"/>
              <a:t>Ethan</a:t>
            </a:r>
          </a:p>
          <a:p>
            <a:pPr algn="ctr"/>
            <a:r>
              <a:rPr lang="en-US" sz="2400" dirty="0" err="1"/>
              <a:t>Shrey</a:t>
            </a:r>
            <a:endParaRPr lang="en-US" sz="2400" dirty="0"/>
          </a:p>
          <a:p>
            <a:pPr algn="ctr"/>
            <a:r>
              <a:rPr lang="en-US" sz="2400" dirty="0"/>
              <a:t>Arne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Going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896600" cy="4038600"/>
          </a:xfrm>
        </p:spPr>
        <p:txBody>
          <a:bodyPr>
            <a:normAutofit/>
          </a:bodyPr>
          <a:lstStyle/>
          <a:p>
            <a:pPr marL="502920" indent="-457200"/>
            <a:endParaRPr lang="en-US" sz="2800" dirty="0"/>
          </a:p>
          <a:p>
            <a:endParaRPr lang="en-US" sz="2800" dirty="0"/>
          </a:p>
          <a:p>
            <a:pPr marL="502920" indent="-457200"/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0E10EE-4C86-47C7-9227-808CD235A292}"/>
              </a:ext>
            </a:extLst>
          </p:cNvPr>
          <p:cNvSpPr txBox="1">
            <a:spLocks/>
          </p:cNvSpPr>
          <p:nvPr/>
        </p:nvSpPr>
        <p:spPr>
          <a:xfrm>
            <a:off x="1202919" y="219456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Objective</a:t>
            </a:r>
          </a:p>
          <a:p>
            <a:r>
              <a:rPr lang="en-US" sz="3200" dirty="0"/>
              <a:t>Data sources</a:t>
            </a:r>
          </a:p>
          <a:p>
            <a:r>
              <a:rPr lang="en-US" sz="3200" dirty="0"/>
              <a:t>Coding approach</a:t>
            </a:r>
          </a:p>
          <a:p>
            <a:r>
              <a:rPr lang="en-US" sz="3200" dirty="0"/>
              <a:t>Data munging techniques</a:t>
            </a:r>
          </a:p>
          <a:p>
            <a:r>
              <a:rPr lang="en-US" sz="3200" dirty="0"/>
              <a:t>Final visualization</a:t>
            </a: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35855-BB08-4849-9B61-C5D8145264EB}"/>
              </a:ext>
            </a:extLst>
          </p:cNvPr>
          <p:cNvSpPr txBox="1">
            <a:spLocks/>
          </p:cNvSpPr>
          <p:nvPr/>
        </p:nvSpPr>
        <p:spPr>
          <a:xfrm>
            <a:off x="341859" y="2209800"/>
            <a:ext cx="115062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r>
              <a:rPr lang="en-US" sz="3000" dirty="0"/>
              <a:t>Let the user explore the story of solar progress of solar photovoltaic (PV) system development in the US at the state level. </a:t>
            </a:r>
            <a:endParaRPr lang="en-US" sz="3500" dirty="0"/>
          </a:p>
          <a:p>
            <a:endParaRPr lang="en-US" sz="2800" dirty="0"/>
          </a:p>
          <a:p>
            <a:pPr marL="45720" indent="0">
              <a:buFont typeface="Wingdings" pitchFamily="2" charset="2"/>
              <a:buNone/>
            </a:pPr>
            <a:r>
              <a:rPr lang="en-US" sz="2800" dirty="0"/>
              <a:t>Look for answers to questions such as:</a:t>
            </a:r>
          </a:p>
          <a:p>
            <a:pPr lvl="1"/>
            <a:r>
              <a:rPr lang="en-US" sz="2200" dirty="0"/>
              <a:t>Which states are leaders and </a:t>
            </a:r>
            <a:r>
              <a:rPr lang="en-US" sz="2200" dirty="0" err="1"/>
              <a:t>laggers</a:t>
            </a:r>
            <a:r>
              <a:rPr lang="en-US" sz="2200" dirty="0"/>
              <a:t> in solar PV installation?</a:t>
            </a:r>
          </a:p>
          <a:p>
            <a:pPr lvl="1"/>
            <a:r>
              <a:rPr lang="en-US" sz="2200" dirty="0"/>
              <a:t>Does progress vary by system size, a typical indicator of PV system </a:t>
            </a:r>
            <a:r>
              <a:rPr lang="en-US" sz="2200" i="1" dirty="0"/>
              <a:t>types</a:t>
            </a:r>
            <a:r>
              <a:rPr lang="en-US" sz="2200" dirty="0"/>
              <a:t>?</a:t>
            </a:r>
          </a:p>
          <a:p>
            <a:pPr lvl="1"/>
            <a:r>
              <a:rPr lang="en-US" sz="2200" dirty="0"/>
              <a:t>Do state electricity costs appear to have a clear impact on  PV installation levels?</a:t>
            </a:r>
          </a:p>
          <a:p>
            <a:pPr lvl="1"/>
            <a:r>
              <a:rPr lang="en-US" sz="2200" dirty="0"/>
              <a:t>For kicks: Do PV installations appear to correlate with the “dark side of the sun”?</a:t>
            </a:r>
          </a:p>
          <a:p>
            <a:pPr marL="45720" indent="0">
              <a:buFont typeface="Wingdings" pitchFamily="2" charset="2"/>
              <a:buNone/>
            </a:pPr>
            <a:endParaRPr lang="en-US" sz="2800" dirty="0"/>
          </a:p>
          <a:p>
            <a:endParaRPr lang="en-US" sz="2800" dirty="0"/>
          </a:p>
          <a:p>
            <a:pPr marL="45720" indent="0"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8AB6D6-5935-4D42-ADA0-30BEA6516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259121"/>
              </p:ext>
            </p:extLst>
          </p:nvPr>
        </p:nvGraphicFramePr>
        <p:xfrm>
          <a:off x="303122" y="1981201"/>
          <a:ext cx="9861958" cy="23712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421278">
                  <a:extLst>
                    <a:ext uri="{9D8B030D-6E8A-4147-A177-3AD203B41FA5}">
                      <a16:colId xmlns:a16="http://schemas.microsoft.com/office/drawing/2014/main" val="1589692577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016184959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1261178784"/>
                    </a:ext>
                  </a:extLst>
                </a:gridCol>
              </a:tblGrid>
              <a:tr h="358036"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60072"/>
                  </a:ext>
                </a:extLst>
              </a:tr>
              <a:tr h="1101649">
                <a:tc>
                  <a:txBody>
                    <a:bodyPr/>
                    <a:lstStyle/>
                    <a:p>
                      <a:r>
                        <a:rPr lang="en-US" sz="1600" dirty="0"/>
                        <a:t>National Renewable Energy Laboratory (NREL)</a:t>
                      </a:r>
                    </a:p>
                    <a:p>
                      <a:r>
                        <a:rPr lang="en-US" sz="1600" dirty="0"/>
                        <a:t>Open PV Project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State total PV capacity installed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State PV capacity installed by size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Small (1-10 kW)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Medium (10-100 kW)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Large (100+ kW)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JSON or 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82302"/>
                  </a:ext>
                </a:extLst>
              </a:tr>
              <a:tr h="329623">
                <a:tc>
                  <a:txBody>
                    <a:bodyPr/>
                    <a:lstStyle/>
                    <a:p>
                      <a:r>
                        <a:rPr lang="en-US" sz="1600" dirty="0"/>
                        <a:t>Energy Information Agency (EIA)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State average electricity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Web scrape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07986"/>
                  </a:ext>
                </a:extLst>
              </a:tr>
              <a:tr h="420492">
                <a:tc>
                  <a:txBody>
                    <a:bodyPr/>
                    <a:lstStyle/>
                    <a:p>
                      <a:r>
                        <a:rPr lang="en-US" sz="1600" dirty="0"/>
                        <a:t>Center for Disease Control (CDC)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State skin cancer incidence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4115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967D20-56C3-45C7-B420-A99C1FEF2E15}"/>
              </a:ext>
            </a:extLst>
          </p:cNvPr>
          <p:cNvSpPr txBox="1">
            <a:spLocks/>
          </p:cNvSpPr>
          <p:nvPr/>
        </p:nvSpPr>
        <p:spPr>
          <a:xfrm>
            <a:off x="381000" y="4470704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Reputable &amp; consistent</a:t>
            </a:r>
          </a:p>
          <a:p>
            <a:r>
              <a:rPr lang="en-US" sz="1800" dirty="0"/>
              <a:t>Allow us to begin asking more detailed questions about </a:t>
            </a:r>
            <a:r>
              <a:rPr lang="en-US" sz="1800" i="1" dirty="0"/>
              <a:t>the reasons for </a:t>
            </a:r>
            <a:r>
              <a:rPr lang="en-US" sz="1800" dirty="0"/>
              <a:t>relationships we see</a:t>
            </a:r>
          </a:p>
          <a:p>
            <a:pPr lvl="1"/>
            <a:r>
              <a:rPr lang="en-US" sz="1600" dirty="0"/>
              <a:t>System size and what it tells us</a:t>
            </a:r>
          </a:p>
          <a:p>
            <a:pPr lvl="1"/>
            <a:r>
              <a:rPr lang="en-US" sz="1600" dirty="0"/>
              <a:t>Solar resource proxy</a:t>
            </a:r>
          </a:p>
          <a:p>
            <a:r>
              <a:rPr lang="en-US" sz="1800" dirty="0"/>
              <a:t>Data availability at the state level</a:t>
            </a:r>
          </a:p>
          <a:p>
            <a:pPr lvl="1"/>
            <a:r>
              <a:rPr lang="en-US" sz="1600" dirty="0"/>
              <a:t>Inconsistent availability of other state-level metrics of interest (e.g., solar resource, install cost)</a:t>
            </a:r>
          </a:p>
        </p:txBody>
      </p:sp>
    </p:spTree>
    <p:extLst>
      <p:ext uri="{BB962C8B-B14F-4D97-AF65-F5344CB8AC3E}">
        <p14:creationId xmlns:p14="http://schemas.microsoft.com/office/powerpoint/2010/main" val="24678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1680"/>
            <a:ext cx="10591800" cy="4206240"/>
          </a:xfrm>
        </p:spPr>
        <p:txBody>
          <a:bodyPr/>
          <a:lstStyle/>
          <a:p>
            <a:r>
              <a:rPr lang="en-US" dirty="0"/>
              <a:t>Overall: Make use of relatively static data to simplify data acquisition &amp; focus on visuals</a:t>
            </a:r>
          </a:p>
          <a:p>
            <a:r>
              <a:rPr lang="en-US" dirty="0"/>
              <a:t>CSV files and web scraping</a:t>
            </a:r>
          </a:p>
          <a:p>
            <a:pPr lvl="1"/>
            <a:r>
              <a:rPr lang="en-US" dirty="0"/>
              <a:t>Temporal scale of annual is appropriate </a:t>
            </a:r>
          </a:p>
          <a:p>
            <a:pPr lvl="1"/>
            <a:r>
              <a:rPr lang="en-US" dirty="0"/>
              <a:t>Easy to update by downloading new files</a:t>
            </a:r>
          </a:p>
          <a:p>
            <a:r>
              <a:rPr lang="en-US" dirty="0"/>
              <a:t>Data manipulation in Pandas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CA075-A202-47E6-9FE6-15D4A7C16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40" r="5814"/>
          <a:stretch/>
        </p:blipFill>
        <p:spPr>
          <a:xfrm>
            <a:off x="914400" y="4292511"/>
            <a:ext cx="6172199" cy="1992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8AD1A-689F-41C0-B4BF-2276715D661F}"/>
              </a:ext>
            </a:extLst>
          </p:cNvPr>
          <p:cNvPicPr/>
          <p:nvPr/>
        </p:nvPicPr>
        <p:blipFill rotWithShape="1">
          <a:blip r:embed="rId4"/>
          <a:srcRect l="1603" t="1" r="18913" b="44502"/>
          <a:stretch/>
        </p:blipFill>
        <p:spPr bwMode="auto">
          <a:xfrm>
            <a:off x="6172199" y="2565489"/>
            <a:ext cx="4156671" cy="1468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11680"/>
            <a:ext cx="5105400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SQLite Database w/ SQL Alchemy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7491-75B2-455A-BEB9-C92241FA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473036"/>
            <a:ext cx="4031488" cy="3779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6E117A-6E96-4139-BC7A-85499C8D0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22" r="10000" b="35002"/>
          <a:stretch/>
        </p:blipFill>
        <p:spPr>
          <a:xfrm>
            <a:off x="375712" y="2603269"/>
            <a:ext cx="4819650" cy="35052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0E5B5C-9352-49CA-BE98-55DA38A489DF}"/>
              </a:ext>
            </a:extLst>
          </p:cNvPr>
          <p:cNvSpPr txBox="1">
            <a:spLocks/>
          </p:cNvSpPr>
          <p:nvPr/>
        </p:nvSpPr>
        <p:spPr>
          <a:xfrm>
            <a:off x="9905908" y="2961945"/>
            <a:ext cx="3445281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HTML Templates</a:t>
            </a:r>
          </a:p>
          <a:p>
            <a:r>
              <a:rPr lang="en-US" sz="2000" dirty="0"/>
              <a:t>Per page</a:t>
            </a:r>
          </a:p>
          <a:p>
            <a:r>
              <a:rPr lang="en-US" sz="2000" dirty="0"/>
              <a:t>CSS styling</a:t>
            </a:r>
          </a:p>
        </p:txBody>
      </p:sp>
    </p:spTree>
    <p:extLst>
      <p:ext uri="{BB962C8B-B14F-4D97-AF65-F5344CB8AC3E}">
        <p14:creationId xmlns:p14="http://schemas.microsoft.com/office/powerpoint/2010/main" val="40853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700" y="2007663"/>
            <a:ext cx="4031488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for interactive visuals</a:t>
            </a:r>
          </a:p>
          <a:p>
            <a:r>
              <a:rPr lang="en-US" sz="2000" dirty="0" err="1"/>
              <a:t>Plotly</a:t>
            </a:r>
            <a:r>
              <a:rPr lang="en-US" sz="2000" dirty="0"/>
              <a:t> (shown)</a:t>
            </a:r>
          </a:p>
          <a:p>
            <a:r>
              <a:rPr lang="en-US" sz="2000" dirty="0"/>
              <a:t>D3</a:t>
            </a:r>
          </a:p>
          <a:p>
            <a:r>
              <a:rPr lang="en-US" sz="2000" dirty="0"/>
              <a:t>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7420A-2E47-4155-A351-3FADCD762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0" b="34656"/>
          <a:stretch/>
        </p:blipFill>
        <p:spPr>
          <a:xfrm>
            <a:off x="7696200" y="3411607"/>
            <a:ext cx="3733800" cy="306845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0735D3-C0D6-441D-8801-793F52524B88}"/>
              </a:ext>
            </a:extLst>
          </p:cNvPr>
          <p:cNvSpPr txBox="1">
            <a:spLocks/>
          </p:cNvSpPr>
          <p:nvPr/>
        </p:nvSpPr>
        <p:spPr>
          <a:xfrm>
            <a:off x="7873796" y="1983546"/>
            <a:ext cx="41910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Flask for app deployment</a:t>
            </a:r>
          </a:p>
          <a:p>
            <a:r>
              <a:rPr lang="en-US" sz="1800" dirty="0"/>
              <a:t>Separate routes per visual </a:t>
            </a:r>
          </a:p>
          <a:p>
            <a:pPr marL="0" indent="0">
              <a:buNone/>
            </a:pPr>
            <a:r>
              <a:rPr lang="en-US" sz="1800" dirty="0"/>
              <a:t>(Seen w/ SQL Alchemy)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086B9D-3141-4C4C-8551-2A520AD240F0}"/>
              </a:ext>
            </a:extLst>
          </p:cNvPr>
          <p:cNvSpPr txBox="1">
            <a:spLocks/>
          </p:cNvSpPr>
          <p:nvPr/>
        </p:nvSpPr>
        <p:spPr>
          <a:xfrm>
            <a:off x="669519" y="1983546"/>
            <a:ext cx="2378481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HTML Templates</a:t>
            </a:r>
          </a:p>
          <a:p>
            <a:r>
              <a:rPr lang="en-US" sz="2000" dirty="0"/>
              <a:t>Bootstrap</a:t>
            </a:r>
          </a:p>
          <a:p>
            <a:r>
              <a:rPr lang="en-US" sz="2000" dirty="0"/>
              <a:t>CSS styling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7E5A6-FF80-48D7-8743-0346A0B66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820" y="3768748"/>
            <a:ext cx="3249579" cy="2977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9FDC0-7C8A-446F-9567-CE34C5FF5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21" y="3383902"/>
            <a:ext cx="27336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6945-AC83-4D9F-A6BA-2A79D94A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LOOK AT IT!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91A9ED-28A6-4E37-A4A7-6E679B3B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7400"/>
            <a:ext cx="9784080" cy="42062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9400" dirty="0">
                <a:hlinkClick r:id="rId2"/>
              </a:rPr>
              <a:t>State of the Sun</a:t>
            </a:r>
            <a:endParaRPr lang="en-US" sz="9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(Why are you still here?)</a:t>
            </a:r>
          </a:p>
        </p:txBody>
      </p:sp>
    </p:spTree>
    <p:extLst>
      <p:ext uri="{BB962C8B-B14F-4D97-AF65-F5344CB8AC3E}">
        <p14:creationId xmlns:p14="http://schemas.microsoft.com/office/powerpoint/2010/main" val="42381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we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Explore additional relationships</a:t>
            </a:r>
          </a:p>
          <a:p>
            <a:pPr lvl="1"/>
            <a:r>
              <a:rPr lang="en-US" dirty="0"/>
              <a:t>Installation by sector</a:t>
            </a:r>
          </a:p>
          <a:p>
            <a:pPr lvl="1"/>
            <a:r>
              <a:rPr lang="en-US" dirty="0"/>
              <a:t>State policies/programs</a:t>
            </a:r>
          </a:p>
          <a:p>
            <a:pPr lvl="1"/>
            <a:r>
              <a:rPr lang="en-US" dirty="0"/>
              <a:t>Proxies for solar resource</a:t>
            </a:r>
          </a:p>
          <a:p>
            <a:r>
              <a:rPr lang="en-US" dirty="0"/>
              <a:t>Visualize progress over time</a:t>
            </a:r>
          </a:p>
          <a:p>
            <a:r>
              <a:rPr lang="en-US" dirty="0"/>
              <a:t>Look for statistical correlations</a:t>
            </a:r>
          </a:p>
          <a:p>
            <a:r>
              <a:rPr lang="en-US" dirty="0"/>
              <a:t>Radial stacked bar chart</a:t>
            </a:r>
          </a:p>
          <a:p>
            <a:pPr lvl="1"/>
            <a:r>
              <a:rPr lang="en-US" dirty="0"/>
              <a:t>Looks like the sun!</a:t>
            </a:r>
          </a:p>
          <a:p>
            <a:r>
              <a:rPr lang="en-US" dirty="0"/>
              <a:t>Build a solar panel</a:t>
            </a:r>
          </a:p>
          <a:p>
            <a:r>
              <a:rPr lang="en-US" dirty="0"/>
              <a:t>Put on sunscreen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ABB77-9010-4F39-B762-F2BF5A24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400" y="5980771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(Go to that place)</a:t>
            </a:r>
          </a:p>
        </p:txBody>
      </p:sp>
      <p:pic>
        <p:nvPicPr>
          <p:cNvPr id="3074" name="Picture 2" descr="Solar Panel Array, Power Plant, Electricity, Power">
            <a:extLst>
              <a:ext uri="{FF2B5EF4-FFF2-40B4-BE49-F238E27FC236}">
                <a16:creationId xmlns:a16="http://schemas.microsoft.com/office/drawing/2014/main" id="{70E40BC9-8F3F-4EEA-BCCE-A6FAC4E5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4673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129</TotalTime>
  <Words>427</Words>
  <Application>Microsoft Office PowerPoint</Application>
  <PresentationFormat>Widescreen</PresentationFormat>
  <Paragraphs>103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State of the Sun</vt:lpstr>
      <vt:lpstr>What We’re Going to Talk About</vt:lpstr>
      <vt:lpstr>Objective</vt:lpstr>
      <vt:lpstr>Data Sources</vt:lpstr>
      <vt:lpstr>Coding Approach</vt:lpstr>
      <vt:lpstr>Coding Approach</vt:lpstr>
      <vt:lpstr>Coding Approach</vt:lpstr>
      <vt:lpstr>GO LOOK AT IT!</vt:lpstr>
      <vt:lpstr>What would we do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Sun</dc:title>
  <dc:creator>Arne Newman</dc:creator>
  <cp:lastModifiedBy>Brian Bales</cp:lastModifiedBy>
  <cp:revision>18</cp:revision>
  <dcterms:created xsi:type="dcterms:W3CDTF">2018-03-21T02:19:17Z</dcterms:created>
  <dcterms:modified xsi:type="dcterms:W3CDTF">2018-03-24T14:05:21Z</dcterms:modified>
</cp:coreProperties>
</file>