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7" r:id="rId13"/>
    <p:sldId id="278" r:id="rId14"/>
    <p:sldId id="280" r:id="rId15"/>
    <p:sldId id="281" r:id="rId16"/>
    <p:sldId id="282" r:id="rId17"/>
    <p:sldId id="27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0691" autoAdjust="0"/>
  </p:normalViewPr>
  <p:slideViewPr>
    <p:cSldViewPr>
      <p:cViewPr varScale="1">
        <p:scale>
          <a:sx n="128" d="100"/>
          <a:sy n="128" d="100"/>
        </p:scale>
        <p:origin x="1506" y="1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MIDI supports many message types for a wide array of tasks, including playing notes, controlling device parameters, synchronizing MIDI devices, and even transferring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focus on voice messages for this workshop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Note-on and Note-off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Indicates when a note on a channel is pressed (turned on) or released (turned off) and its velocity (how hard it was pressed or released)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Format: &lt;note number&gt; &lt;velocity&gt;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Notes are indexed with middle C (C4) being note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change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"Used for modifying tones with a controller other than a keyboard key“</a:t>
            </a:r>
            <a:r>
              <a:rPr lang="en-US" baseline="30000" dirty="0"/>
              <a:t>3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Format: &lt;controller number&gt; &lt;controller value&gt;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Each control has both a number (0-119) and a value (0-127)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Some standardization for which CC controls which parameter (e.g., 0x1 is modulation wheel, 0x2 is breath controller, etc.), but can be used arbitrarily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change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Used for selecting programs/patches on the target device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Format: &lt;program number&gt;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Pitch bend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Used to detune the currently playing notes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Format: &lt;LSB&gt;&lt;MSB&gt;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14-bit resolution (2 bytes - 2 '0' 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an Arduino board?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Circuit board containing two microcontrollers (MCUs)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MCU = tiny computer with its own processor, RAM, flash storage, and I/O, among other peripherals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dirty="0"/>
              <a:t>The main one you program (ATMEGA328P)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dirty="0"/>
              <a:t>The one that provides a USB interface to the main MCU for programming and serial communication (ATMEGA 16U2)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Both digital and analog I/O for connecting to other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idi.org/midi-history-chapter-6-midi-begins-1981-1983" TargetMode="External"/><Relationship Id="rId7" Type="http://schemas.openxmlformats.org/officeDocument/2006/relationships/hyperlink" Target="https://github.com/ddiakopoulos/hiduino" TargetMode="External"/><Relationship Id="rId2" Type="http://schemas.openxmlformats.org/officeDocument/2006/relationships/hyperlink" Target="https://midi.org/midi-1-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-gcZ61Dj5g" TargetMode="External"/><Relationship Id="rId5" Type="http://schemas.openxmlformats.org/officeDocument/2006/relationships/hyperlink" Target="https://www.arduino.cc/" TargetMode="External"/><Relationship Id="rId4" Type="http://schemas.openxmlformats.org/officeDocument/2006/relationships/hyperlink" Target="https://drive.google.com/file/d/1ewRrvMEFRPlKon6nfSCxqnTMEu70sz0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r.wikipedia.org/wiki/Arduin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DIY MIDI Controller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Audio Engineering Club – Ethan Thomas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BCAE-8EC3-E506-6B33-42F1BC86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Arduino board?</a:t>
            </a:r>
          </a:p>
        </p:txBody>
      </p:sp>
      <p:pic>
        <p:nvPicPr>
          <p:cNvPr id="2050" name="Picture 2" descr="Arduino Uno Rev3 — Arduino Official Store">
            <a:extLst>
              <a:ext uri="{FF2B5EF4-FFF2-40B4-BE49-F238E27FC236}">
                <a16:creationId xmlns:a16="http://schemas.microsoft.com/office/drawing/2014/main" id="{47DCD216-31C8-3C73-9BC5-8842E21DD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1" y="2197388"/>
            <a:ext cx="4724400" cy="354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E27688-1101-7E39-73B0-FEFAEFDA263B}"/>
              </a:ext>
            </a:extLst>
          </p:cNvPr>
          <p:cNvSpPr/>
          <p:nvPr/>
        </p:nvSpPr>
        <p:spPr>
          <a:xfrm>
            <a:off x="5437503" y="4178588"/>
            <a:ext cx="2286000" cy="8382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56AF5-BFB4-B6AE-0305-0624298F4A37}"/>
              </a:ext>
            </a:extLst>
          </p:cNvPr>
          <p:cNvSpPr/>
          <p:nvPr/>
        </p:nvSpPr>
        <p:spPr>
          <a:xfrm>
            <a:off x="4875211" y="3264188"/>
            <a:ext cx="533400" cy="48717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34B10-22BC-C2B2-DD3B-E774F288DA3F}"/>
              </a:ext>
            </a:extLst>
          </p:cNvPr>
          <p:cNvSpPr txBox="1"/>
          <p:nvPr/>
        </p:nvSpPr>
        <p:spPr>
          <a:xfrm>
            <a:off x="1069735" y="4178588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Secondary MCU</a:t>
            </a:r>
          </a:p>
          <a:p>
            <a:r>
              <a:rPr lang="en-US" sz="1600" dirty="0"/>
              <a:t>(ATMEL ATMEGA16U2)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B1834-39F0-8725-5E96-CB2BE5318CFF}"/>
              </a:ext>
            </a:extLst>
          </p:cNvPr>
          <p:cNvSpPr txBox="1"/>
          <p:nvPr/>
        </p:nvSpPr>
        <p:spPr>
          <a:xfrm>
            <a:off x="8386683" y="4298949"/>
            <a:ext cx="205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Primary MCU</a:t>
            </a:r>
          </a:p>
          <a:p>
            <a:r>
              <a:rPr lang="en-US" sz="1600" dirty="0"/>
              <a:t>(ATMEL ATMEGA328P)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24333D-F897-F8F5-A347-94BAA71716D0}"/>
              </a:ext>
            </a:extLst>
          </p:cNvPr>
          <p:cNvSpPr/>
          <p:nvPr/>
        </p:nvSpPr>
        <p:spPr>
          <a:xfrm>
            <a:off x="4875211" y="2425988"/>
            <a:ext cx="2848292" cy="304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9F432-31FA-2308-7B0A-5C036E812649}"/>
              </a:ext>
            </a:extLst>
          </p:cNvPr>
          <p:cNvSpPr/>
          <p:nvPr/>
        </p:nvSpPr>
        <p:spPr>
          <a:xfrm>
            <a:off x="5395434" y="5174122"/>
            <a:ext cx="2370138" cy="304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2C92BF-042E-DF71-BDA9-72753F4C8469}"/>
              </a:ext>
            </a:extLst>
          </p:cNvPr>
          <p:cNvSpPr/>
          <p:nvPr/>
        </p:nvSpPr>
        <p:spPr>
          <a:xfrm>
            <a:off x="3503611" y="2848688"/>
            <a:ext cx="1143000" cy="90267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6F18F-F0BE-C225-B5C4-4048C4FACC04}"/>
              </a:ext>
            </a:extLst>
          </p:cNvPr>
          <p:cNvSpPr txBox="1"/>
          <p:nvPr/>
        </p:nvSpPr>
        <p:spPr>
          <a:xfrm>
            <a:off x="952182" y="2133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USB connection for program and data transfer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12C26-E97A-800E-C136-971A0F723E86}"/>
              </a:ext>
            </a:extLst>
          </p:cNvPr>
          <p:cNvSpPr txBox="1"/>
          <p:nvPr/>
        </p:nvSpPr>
        <p:spPr>
          <a:xfrm>
            <a:off x="9407683" y="3170141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I/O pins for connecting devices to the board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E6C14-48AB-F0FA-C69C-DE7A53D29779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7723503" y="4591337"/>
            <a:ext cx="663180" cy="635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A0C96A-D602-868B-8543-76963359E473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133282" y="2718375"/>
            <a:ext cx="1370329" cy="58165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0BF4E-D7B0-85F8-ADAE-93DE7BAE108D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3203335" y="3751362"/>
            <a:ext cx="1938576" cy="71961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C5743CB-7AA2-03A7-92F4-B20B264E1C9C}"/>
              </a:ext>
            </a:extLst>
          </p:cNvPr>
          <p:cNvCxnSpPr>
            <a:stCxn id="15" idx="0"/>
            <a:endCxn id="8" idx="3"/>
          </p:cNvCxnSpPr>
          <p:nvPr/>
        </p:nvCxnSpPr>
        <p:spPr>
          <a:xfrm rot="16200000" flipV="1">
            <a:off x="8879317" y="1422575"/>
            <a:ext cx="591753" cy="2903380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2ED8E38-2E11-7F0A-AE23-659976B27AB2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 rot="5400000">
            <a:off x="8410425" y="3110064"/>
            <a:ext cx="1571606" cy="2861311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8416-D303-83FA-D254-0DA5DF4B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 MIDI controller!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F9C8-51C7-1AAD-D929-03C35CFE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Buttons to send note messages</a:t>
            </a:r>
          </a:p>
          <a:p>
            <a:r>
              <a:rPr lang="en-US" dirty="0"/>
              <a:t>Knobs to send CC messages</a:t>
            </a:r>
          </a:p>
          <a:p>
            <a:r>
              <a:rPr lang="en-US" dirty="0"/>
              <a:t>Breadboard to connect everything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97FB7A-E150-ADE3-6C1A-31172772FD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05" t="5555" r="7013" b="4005"/>
          <a:stretch/>
        </p:blipFill>
        <p:spPr>
          <a:xfrm>
            <a:off x="7694612" y="381000"/>
            <a:ext cx="4038601" cy="62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6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5EDD-72E6-EFE3-2985-3F929712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 Controller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0C2E-085C-30E3-3445-FFDE5BBD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Arduino board is inert until we write software for it</a:t>
            </a:r>
          </a:p>
          <a:p>
            <a:r>
              <a:rPr lang="en-US" dirty="0"/>
              <a:t>Our software needs to do two things</a:t>
            </a:r>
          </a:p>
          <a:p>
            <a:pPr marL="835086" lvl="1" indent="-457200">
              <a:buFont typeface="+mj-lt"/>
              <a:buAutoNum type="arabicPeriod"/>
            </a:pPr>
            <a:r>
              <a:rPr lang="en-US" dirty="0"/>
              <a:t>Read input from buttons and knobs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analogRead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for reading single knob value</a:t>
            </a:r>
          </a:p>
          <a:p>
            <a:pPr lvl="2"/>
            <a:r>
              <a:rPr lang="en-US" dirty="0" err="1"/>
              <a:t>OneButton</a:t>
            </a:r>
            <a:r>
              <a:rPr lang="en-US" dirty="0"/>
              <a:t> library and callbacks for handling button events</a:t>
            </a:r>
          </a:p>
          <a:p>
            <a:pPr marL="835086" lvl="1" indent="-457200">
              <a:buFont typeface="+mj-lt"/>
              <a:buAutoNum type="arabicPeriod"/>
            </a:pPr>
            <a:r>
              <a:rPr lang="en-US" dirty="0"/>
              <a:t>Send appropriate MIDI message(s) based on input</a:t>
            </a:r>
          </a:p>
          <a:p>
            <a:pPr lvl="2"/>
            <a:r>
              <a:rPr lang="en-US" dirty="0"/>
              <a:t>Arduino MIDI library</a:t>
            </a:r>
          </a:p>
          <a:p>
            <a:pPr lvl="3"/>
            <a:r>
              <a:rPr lang="en-US" dirty="0" err="1">
                <a:latin typeface="Consolas" panose="020B0609020204030204" pitchFamily="49" charset="0"/>
              </a:rPr>
              <a:t>MIDI.sendNoteOn</a:t>
            </a:r>
            <a:r>
              <a:rPr lang="en-US" dirty="0">
                <a:latin typeface="Consolas" panose="020B0609020204030204" pitchFamily="49" charset="0"/>
              </a:rPr>
              <a:t>(note, velocity, channel);</a:t>
            </a:r>
          </a:p>
          <a:p>
            <a:pPr lvl="3"/>
            <a:r>
              <a:rPr lang="en-US" dirty="0" err="1">
                <a:latin typeface="Consolas" panose="020B0609020204030204" pitchFamily="49" charset="0"/>
              </a:rPr>
              <a:t>MIDI.sendNoteOff</a:t>
            </a:r>
            <a:r>
              <a:rPr lang="en-US" dirty="0">
                <a:latin typeface="Consolas" panose="020B0609020204030204" pitchFamily="49" charset="0"/>
              </a:rPr>
              <a:t>(note, velocity, channel);</a:t>
            </a:r>
          </a:p>
          <a:p>
            <a:pPr lvl="3"/>
            <a:r>
              <a:rPr lang="en-US" dirty="0" err="1">
                <a:latin typeface="Consolas" panose="020B0609020204030204" pitchFamily="49" charset="0"/>
              </a:rPr>
              <a:t>MIDI.sendControlChange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controlNumber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controlValue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098" name="Picture 2" descr="Thanos — Reality Can Be Whatever I Want Meme Generator">
            <a:extLst>
              <a:ext uri="{FF2B5EF4-FFF2-40B4-BE49-F238E27FC236}">
                <a16:creationId xmlns:a16="http://schemas.microsoft.com/office/drawing/2014/main" id="{A41FB9A6-59F5-33B8-2A0C-EB517C2D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2286000"/>
            <a:ext cx="284182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0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2F08-2AF8-BC78-F07C-AE4D0AD7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USB-MIDI with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4CB9-6458-4CA5-0CFA-961F6E97F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All communication passes through the secondary MCU</a:t>
            </a:r>
          </a:p>
          <a:p>
            <a:r>
              <a:rPr lang="en-US" sz="2400" dirty="0"/>
              <a:t>Problem: The secondary MCU presents itself as a serial interface to the computer, so we can’t use it as a MIDI device.</a:t>
            </a:r>
          </a:p>
          <a:p>
            <a:r>
              <a:rPr lang="en-US" sz="2400" dirty="0"/>
              <a:t>Solution: Reprogram the secondary MCU to act as a USB-MIDI interface</a:t>
            </a:r>
          </a:p>
          <a:p>
            <a:r>
              <a:rPr lang="en-US" sz="2400" dirty="0"/>
              <a:t>Short pins in purple box to put this MCU into programming mode</a:t>
            </a:r>
          </a:p>
          <a:p>
            <a:r>
              <a:rPr lang="en-US" sz="2400" dirty="0"/>
              <a:t>Use Atmel Flip to flash USB-MIDI firmware on secondary MCU</a:t>
            </a:r>
            <a:r>
              <a:rPr lang="en-US" sz="2400" baseline="30000" dirty="0"/>
              <a:t>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696343-EA63-1251-9AB5-80CC9D86F96F}"/>
              </a:ext>
            </a:extLst>
          </p:cNvPr>
          <p:cNvGrpSpPr/>
          <p:nvPr/>
        </p:nvGrpSpPr>
        <p:grpSpPr>
          <a:xfrm>
            <a:off x="6500707" y="1966603"/>
            <a:ext cx="5078677" cy="3945874"/>
            <a:chOff x="5561012" y="2362200"/>
            <a:chExt cx="4724400" cy="3544566"/>
          </a:xfrm>
        </p:grpSpPr>
        <p:pic>
          <p:nvPicPr>
            <p:cNvPr id="10" name="Picture 2" descr="Arduino Uno Rev3 — Arduino Official Store">
              <a:extLst>
                <a:ext uri="{FF2B5EF4-FFF2-40B4-BE49-F238E27FC236}">
                  <a16:creationId xmlns:a16="http://schemas.microsoft.com/office/drawing/2014/main" id="{F713114C-CD93-186B-F8AB-DE676F2FB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1012" y="2362200"/>
              <a:ext cx="4724400" cy="3544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6DB146F5-99F1-C8BD-4BAE-7F5898FE7129}"/>
                </a:ext>
              </a:extLst>
            </p:cNvPr>
            <p:cNvSpPr/>
            <p:nvPr/>
          </p:nvSpPr>
          <p:spPr>
            <a:xfrm rot="1504707">
              <a:off x="7481746" y="3907710"/>
              <a:ext cx="1258949" cy="354254"/>
            </a:xfrm>
            <a:prstGeom prst="leftRightArrow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560E4D3-EFBD-B2C9-033A-5499A151F3F1}"/>
                </a:ext>
              </a:extLst>
            </p:cNvPr>
            <p:cNvSpPr/>
            <p:nvPr/>
          </p:nvSpPr>
          <p:spPr>
            <a:xfrm>
              <a:off x="5561012" y="3480472"/>
              <a:ext cx="1584464" cy="354254"/>
            </a:xfrm>
            <a:prstGeom prst="leftRightArrow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E272F-6AA1-205E-B777-AB6BBADB9C17}"/>
              </a:ext>
            </a:extLst>
          </p:cNvPr>
          <p:cNvSpPr/>
          <p:nvPr/>
        </p:nvSpPr>
        <p:spPr>
          <a:xfrm>
            <a:off x="7959724" y="2501238"/>
            <a:ext cx="280776" cy="4572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5477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557C-76DC-2AF0-1E77-413A6FF0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BA7334-5CD9-2F0F-4C76-AEED3B49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hlinkClick r:id="rId2"/>
              </a:rPr>
              <a:t>https://midi.org/midi-1-0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linkClick r:id="rId3"/>
              </a:rPr>
              <a:t>https://midi.org/midi-history-chapter-6-midi-begins-1981-1983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hlinkClick r:id="rId4"/>
              </a:rPr>
              <a:t>https://drive.google.com/file/d/1ewRrvMEFRPlKon6nfSCxqnTMEu70sz0c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>
                <a:hlinkClick r:id="rId5"/>
              </a:rPr>
              <a:t>https://www.arduino.cc/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>
                <a:hlinkClick r:id="rId6"/>
              </a:rPr>
              <a:t>https://www.youtube.com/watch?v=s-gcZ61Dj5g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>
                <a:hlinkClick r:id="rId7"/>
              </a:rPr>
              <a:t>https://github.com/ddiakopoulos/hiduino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35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The Musical Instrument Digital Interface (MIDI) Protocol</a:t>
            </a:r>
          </a:p>
          <a:p>
            <a:pPr lvl="1"/>
            <a:r>
              <a:rPr lang="en-US" dirty="0"/>
              <a:t>What is MIDI and why should you care?</a:t>
            </a:r>
          </a:p>
          <a:p>
            <a:pPr lvl="1"/>
            <a:r>
              <a:rPr lang="en-US" dirty="0"/>
              <a:t>MIDI message types and structure</a:t>
            </a:r>
          </a:p>
          <a:p>
            <a:r>
              <a:rPr lang="en-US" dirty="0"/>
              <a:t>Part 2: Building a Basic MIDI Controller</a:t>
            </a:r>
          </a:p>
          <a:p>
            <a:pPr lvl="1"/>
            <a:r>
              <a:rPr lang="en-US" dirty="0"/>
              <a:t>Arduino basics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USB-MIDI on Arduino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F23D-89E2-F6C3-5393-53DB4921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What is MIDI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0F8D-83E6-F1CD-8FA6-7D2DC147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De-facto standard for electronic musical instruments, devices, and software</a:t>
            </a:r>
          </a:p>
          <a:p>
            <a:r>
              <a:rPr lang="en-US" dirty="0"/>
              <a:t>First spec published in 1983</a:t>
            </a:r>
            <a:r>
              <a:rPr lang="en-US" baseline="30000" dirty="0"/>
              <a:t>1</a:t>
            </a:r>
          </a:p>
          <a:p>
            <a:r>
              <a:rPr lang="en-US" dirty="0"/>
              <a:t>Powers everything from keyboard controllers to the timeline in your DAW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9F82B3-2F92-40CE-C2C9-723416B8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707" y="2130261"/>
            <a:ext cx="5078677" cy="361855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2DFB75-71A4-0017-0ACE-93584A1B5D0F}"/>
              </a:ext>
            </a:extLst>
          </p:cNvPr>
          <p:cNvSpPr txBox="1"/>
          <p:nvPr/>
        </p:nvSpPr>
        <p:spPr>
          <a:xfrm>
            <a:off x="7110148" y="5864423"/>
            <a:ext cx="385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Roland Jupiter 6 and Sequential Prophet 600 connected via MIDI at NAMM 1983</a:t>
            </a:r>
            <a:r>
              <a:rPr lang="en-US" sz="14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4330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E5FA-8CD0-DF18-A364-6B208594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Technical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E32-BA8A-70BC-45E6-08E21E7F2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31.25 kbps UART with 1 start bit, 8 data bits, and 1 stop bit</a:t>
            </a:r>
          </a:p>
          <a:p>
            <a:r>
              <a:rPr lang="en-US" dirty="0"/>
              <a:t>Original spec only included 5-pin DIN connection</a:t>
            </a:r>
          </a:p>
          <a:p>
            <a:r>
              <a:rPr lang="en-US" dirty="0"/>
              <a:t>MIDI over USB defined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43D74-BC12-7D5C-A3BE-3891FD3A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85" t="4259" r="13404" b="5431"/>
          <a:stretch/>
        </p:blipFill>
        <p:spPr>
          <a:xfrm>
            <a:off x="6538466" y="1498600"/>
            <a:ext cx="5003159" cy="46736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0A0DF-B9C9-AD88-84A6-D2F5BA6BFEBC}"/>
              </a:ext>
            </a:extLst>
          </p:cNvPr>
          <p:cNvSpPr txBox="1"/>
          <p:nvPr/>
        </p:nvSpPr>
        <p:spPr>
          <a:xfrm>
            <a:off x="7796108" y="6172200"/>
            <a:ext cx="248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MIDI in, out, and thru circuits</a:t>
            </a:r>
            <a:r>
              <a:rPr lang="en-US" sz="1400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35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14A-FD17-218C-383F-FF701A93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 Byte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75B2-2130-83A0-7B3C-BB8FD7F31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Bytes signify either status or data and are differentiated by their most significant bit</a:t>
            </a:r>
          </a:p>
          <a:p>
            <a:pPr lvl="1"/>
            <a:r>
              <a:rPr lang="en-US" dirty="0"/>
              <a:t>Status (0x80 – 0xFF)</a:t>
            </a:r>
          </a:p>
          <a:p>
            <a:pPr lvl="2"/>
            <a:r>
              <a:rPr lang="en-US" dirty="0"/>
              <a:t>Upper 4 bits used for status</a:t>
            </a:r>
          </a:p>
          <a:p>
            <a:pPr lvl="2"/>
            <a:r>
              <a:rPr lang="en-US" dirty="0"/>
              <a:t>Lower 4 bits used for MIDI channel</a:t>
            </a:r>
          </a:p>
          <a:p>
            <a:pPr lvl="1"/>
            <a:r>
              <a:rPr lang="en-US" dirty="0"/>
              <a:t>Data (0x00 – 0x7F)</a:t>
            </a:r>
          </a:p>
          <a:p>
            <a:pPr lvl="2"/>
            <a:r>
              <a:rPr lang="en-US" dirty="0"/>
              <a:t>Meaning depends on context and location</a:t>
            </a:r>
          </a:p>
        </p:txBody>
      </p:sp>
      <p:pic>
        <p:nvPicPr>
          <p:cNvPr id="2050" name="Picture 2" descr="Timing diagram of a UART message. | Download Scientific Diagram">
            <a:extLst>
              <a:ext uri="{FF2B5EF4-FFF2-40B4-BE49-F238E27FC236}">
                <a16:creationId xmlns:a16="http://schemas.microsoft.com/office/drawing/2014/main" id="{89062FFA-ABC8-E713-1B23-14874CFA2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49" y="4963919"/>
            <a:ext cx="686752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4FAFB-A0BE-CB77-425F-CBAB7DFB4F4F}"/>
              </a:ext>
            </a:extLst>
          </p:cNvPr>
          <p:cNvSpPr txBox="1"/>
          <p:nvPr/>
        </p:nvSpPr>
        <p:spPr>
          <a:xfrm>
            <a:off x="4951410" y="6371207"/>
            <a:ext cx="2286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Generic UART frame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543C6-4866-B8B8-0339-979E89C7D87A}"/>
              </a:ext>
            </a:extLst>
          </p:cNvPr>
          <p:cNvSpPr txBox="1"/>
          <p:nvPr/>
        </p:nvSpPr>
        <p:spPr>
          <a:xfrm>
            <a:off x="9637660" y="6263485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MIDI does </a:t>
            </a:r>
            <a:r>
              <a:rPr lang="en-US" sz="1400" b="1" dirty="0"/>
              <a:t>not</a:t>
            </a:r>
            <a:r>
              <a:rPr lang="en-US" sz="1400" dirty="0"/>
              <a:t> use parity, so this bit is omitted in MIDI frames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ED7DD-E0DB-E8E6-7D39-EDB6456A2B87}"/>
              </a:ext>
            </a:extLst>
          </p:cNvPr>
          <p:cNvSpPr/>
          <p:nvPr/>
        </p:nvSpPr>
        <p:spPr>
          <a:xfrm>
            <a:off x="7466012" y="5486400"/>
            <a:ext cx="609600" cy="609600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30563A-B6C5-E485-650F-14AF8FC46A6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51812" y="6096000"/>
            <a:ext cx="1485848" cy="42909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4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88CA-2E52-DB15-B067-06D6FE15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 Message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F922-E2B4-6CFD-89C8-D290A2BC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message format*: &lt;status&gt; &lt;data 1&gt;&lt;data 2&gt;</a:t>
            </a:r>
          </a:p>
          <a:p>
            <a:pPr lvl="1"/>
            <a:r>
              <a:rPr lang="en-US" dirty="0"/>
              <a:t>Data bytes may or may not be present depending on message</a:t>
            </a:r>
          </a:p>
          <a:p>
            <a:r>
              <a:rPr lang="en-US" dirty="0"/>
              <a:t>This workshop will focus on channel voice messages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6A11A-1F9D-FDDC-7597-3695DEB2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210" y="3733800"/>
            <a:ext cx="6354404" cy="204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4535F9-9CD8-2E50-F5CE-5D704085A449}"/>
              </a:ext>
            </a:extLst>
          </p:cNvPr>
          <p:cNvSpPr txBox="1"/>
          <p:nvPr/>
        </p:nvSpPr>
        <p:spPr>
          <a:xfrm>
            <a:off x="8761411" y="6611779"/>
            <a:ext cx="3427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*Status byte can sometimes be omitted due to running 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0777F-C07E-BED2-EA13-4290396CF4CD}"/>
              </a:ext>
            </a:extLst>
          </p:cNvPr>
          <p:cNvSpPr txBox="1"/>
          <p:nvPr/>
        </p:nvSpPr>
        <p:spPr>
          <a:xfrm>
            <a:off x="5180012" y="585629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MIDI message types</a:t>
            </a:r>
            <a:r>
              <a:rPr lang="en-US" sz="1400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5188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668D-1CBE-0AA7-A59C-7E4F66F0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Voice Messages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579E07-58E1-94CA-A5A8-338CFE453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12559"/>
              </p:ext>
            </p:extLst>
          </p:nvPr>
        </p:nvGraphicFramePr>
        <p:xfrm>
          <a:off x="1218884" y="2286000"/>
          <a:ext cx="103605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125">
                  <a:extLst>
                    <a:ext uri="{9D8B030D-6E8A-4147-A177-3AD203B41FA5}">
                      <a16:colId xmlns:a16="http://schemas.microsoft.com/office/drawing/2014/main" val="629967459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571413008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37171081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43785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Byte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Note-off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5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Note-on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0x9n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9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6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47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Pitch 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16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1DDB9D-6604-A5B8-E6C9-5870F32941AA}"/>
              </a:ext>
            </a:extLst>
          </p:cNvPr>
          <p:cNvSpPr txBox="1"/>
          <p:nvPr/>
        </p:nvSpPr>
        <p:spPr>
          <a:xfrm>
            <a:off x="6473825" y="6550223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 = channel number (0x0 = Channel 1, 0x1 = Channel 2, …, 0xF = Channel 16)</a:t>
            </a:r>
          </a:p>
        </p:txBody>
      </p:sp>
    </p:spTree>
    <p:extLst>
      <p:ext uri="{BB962C8B-B14F-4D97-AF65-F5344CB8AC3E}">
        <p14:creationId xmlns:p14="http://schemas.microsoft.com/office/powerpoint/2010/main" val="311667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D50A-7416-48AF-006B-5A964234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decode some messages!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485C-5539-A876-FD7C-91F7F7334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80340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0x90 0x43 0x78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0xD3 0x0F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0xBB 0x01 0x34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3ADBDE-5B09-992E-87FE-E0503A4AD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95554"/>
              </p:ext>
            </p:extLst>
          </p:nvPr>
        </p:nvGraphicFramePr>
        <p:xfrm>
          <a:off x="2551826" y="3733800"/>
          <a:ext cx="70851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93">
                  <a:extLst>
                    <a:ext uri="{9D8B030D-6E8A-4147-A177-3AD203B41FA5}">
                      <a16:colId xmlns:a16="http://schemas.microsoft.com/office/drawing/2014/main" val="629967459"/>
                    </a:ext>
                  </a:extLst>
                </a:gridCol>
                <a:gridCol w="1771293">
                  <a:extLst>
                    <a:ext uri="{9D8B030D-6E8A-4147-A177-3AD203B41FA5}">
                      <a16:colId xmlns:a16="http://schemas.microsoft.com/office/drawing/2014/main" val="2571413008"/>
                    </a:ext>
                  </a:extLst>
                </a:gridCol>
                <a:gridCol w="1771293">
                  <a:extLst>
                    <a:ext uri="{9D8B030D-6E8A-4147-A177-3AD203B41FA5}">
                      <a16:colId xmlns:a16="http://schemas.microsoft.com/office/drawing/2014/main" val="2037171081"/>
                    </a:ext>
                  </a:extLst>
                </a:gridCol>
                <a:gridCol w="1771293">
                  <a:extLst>
                    <a:ext uri="{9D8B030D-6E8A-4147-A177-3AD203B41FA5}">
                      <a16:colId xmlns:a16="http://schemas.microsoft.com/office/drawing/2014/main" val="43785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 Byte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Note-off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0x8n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Velocity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5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Note-on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0x9n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Velocity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Control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0xBn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Control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Control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9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Program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0xCn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Program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6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Aftertouch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0xDn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47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Pitch 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0xEn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16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C93300-9545-5828-F146-6A2A164B6237}"/>
              </a:ext>
            </a:extLst>
          </p:cNvPr>
          <p:cNvSpPr txBox="1"/>
          <p:nvPr/>
        </p:nvSpPr>
        <p:spPr>
          <a:xfrm>
            <a:off x="5332412" y="1727200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Note-on Channel 1 G4 velocity 120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CA0D5-824D-F0DF-D108-F3DB4EC4B109}"/>
              </a:ext>
            </a:extLst>
          </p:cNvPr>
          <p:cNvSpPr txBox="1"/>
          <p:nvPr/>
        </p:nvSpPr>
        <p:spPr>
          <a:xfrm>
            <a:off x="5332412" y="2299729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Aftertouch Channel 4 Pressure=15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2FCC1-3E8D-547A-2463-38C8A37C8D20}"/>
              </a:ext>
            </a:extLst>
          </p:cNvPr>
          <p:cNvSpPr txBox="1"/>
          <p:nvPr/>
        </p:nvSpPr>
        <p:spPr>
          <a:xfrm>
            <a:off x="5332412" y="2837932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Control change Channel 12 CC#=1 Value=52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8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C7BC-61E7-5B7C-80D6-813339D6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8DD5-6E1D-4553-26CB-47AF6829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“Open-source electronics platform based on easy-to-use hardware and software.”</a:t>
            </a:r>
            <a:r>
              <a:rPr lang="en-US" baseline="30000" dirty="0"/>
              <a:t>4</a:t>
            </a:r>
          </a:p>
          <a:p>
            <a:r>
              <a:rPr lang="en-US" dirty="0"/>
              <a:t>Simple programming language based on C++</a:t>
            </a:r>
          </a:p>
          <a:p>
            <a:r>
              <a:rPr lang="en-US" dirty="0"/>
              <a:t>Wide array of software libraries to support almost everything including sensors, motors, networking, and displays</a:t>
            </a:r>
          </a:p>
        </p:txBody>
      </p:sp>
      <p:pic>
        <p:nvPicPr>
          <p:cNvPr id="4" name="Content Placeholder 7" descr="A blue and black logo&#10;&#10;Description automatically generated">
            <a:extLst>
              <a:ext uri="{FF2B5EF4-FFF2-40B4-BE49-F238E27FC236}">
                <a16:creationId xmlns:a16="http://schemas.microsoft.com/office/drawing/2014/main" id="{02ADEDDE-F924-6A93-396B-BE102F529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04412" y="274637"/>
            <a:ext cx="1790700" cy="121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80D595-B11B-054D-8533-EC9E5660A5E2}"/>
              </a:ext>
            </a:extLst>
          </p:cNvPr>
          <p:cNvSpPr txBox="1"/>
          <p:nvPr/>
        </p:nvSpPr>
        <p:spPr>
          <a:xfrm>
            <a:off x="10411777" y="6450569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sr.wikipedia.org/wiki/Arduino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255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292</TotalTime>
  <Words>984</Words>
  <Application>Microsoft Office PowerPoint</Application>
  <PresentationFormat>Custom</PresentationFormat>
  <Paragraphs>164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Tech 16x9</vt:lpstr>
      <vt:lpstr>DIY MIDI Controller</vt:lpstr>
      <vt:lpstr>Agenda</vt:lpstr>
      <vt:lpstr>What is MIDI anyway?</vt:lpstr>
      <vt:lpstr>Technical Specifications</vt:lpstr>
      <vt:lpstr>MIDI Byte Types</vt:lpstr>
      <vt:lpstr>MIDI Message Types</vt:lpstr>
      <vt:lpstr>Channel Voice Messages</vt:lpstr>
      <vt:lpstr>Let’s decode some messages!</vt:lpstr>
      <vt:lpstr>Arduino</vt:lpstr>
      <vt:lpstr>What is an Arduino board?</vt:lpstr>
      <vt:lpstr>Let’s build a MIDI controller!</vt:lpstr>
      <vt:lpstr>MIDI Controller Software</vt:lpstr>
      <vt:lpstr>USB-MIDI with Arduino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Thomas</dc:creator>
  <cp:lastModifiedBy>Ethan Thomas</cp:lastModifiedBy>
  <cp:revision>118</cp:revision>
  <dcterms:created xsi:type="dcterms:W3CDTF">2024-10-17T02:28:21Z</dcterms:created>
  <dcterms:modified xsi:type="dcterms:W3CDTF">2024-10-19T04:26:29Z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