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88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-7620" y="-12982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Introducción a las tecnologías de red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Exploremos el mundo de las tecnologías de red, desde la clásica Red Telefónica Conmutada (RTC) hasta las avanzadas redes inalámbricas como WiMAX. Conoceremos sus características, ventajas y aplicaciones en el contexto de la evolución de las comunicaciones.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9686" y="5880973"/>
            <a:ext cx="130587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Ethan Erwin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0304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Tendencias y evolución futura de las redes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36131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137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5G y Redes Avanzadas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94146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despliegue de redes 5G proporcionará velocidades ultrarrápidas y baja latencia, lo que impulsará el Internet de las cosas, la telemedicina y los servicios basados en la nube.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36131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13728"/>
            <a:ext cx="3054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Fibra Óptica Expansión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594146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fibra óptica seguirá expandiéndose para ofrecer conectividad de alta velocidad a hogares y empresas, superando así las limitaciones de las redes tradicionales.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36131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13728"/>
            <a:ext cx="3054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Computación en la Nube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94146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 el futuro, las redes admitirán una mayor adopción de servicios en la nube, lo que permitirá a los usuarios acceder a aplicaciones y datos desde cualquier lugar.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1683"/>
            <a:ext cx="83313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 Telefónica Conmutada (RTC)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039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4972"/>
            <a:ext cx="3054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Tecnología Tradicional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538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Red Telefónica Conmutada (RTC) es el sistema telefónico analógico más antiguo, que utiliza circuitos de conmutación de circuitos para establecer conexiones entre usuarios.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039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5091"/>
            <a:ext cx="3054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Infraestructura Física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1550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RTC se basa en una extensa red de cables y centrales telefónicas que interconectan hogares y empresas a través de líneas de cobre.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039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5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Comunicación por Voz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1550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RTC se enfoca principalmente en la transmisión de voz, permitiendo llamadas telefónicas entre usuarios conectados a la red.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4" name="Text 2"/>
          <p:cNvSpPr/>
          <p:nvPr/>
        </p:nvSpPr>
        <p:spPr>
          <a:xfrm>
            <a:off x="2076807" y="606504"/>
            <a:ext cx="10476786" cy="1378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7"/>
              </a:lnSpc>
              <a:buNone/>
            </a:pPr>
            <a:r>
              <a:rPr lang="en-US" sz="434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 DIGITAL DE SERVICIOS INTEGRADOS (RDSI)</a:t>
            </a:r>
            <a:endParaRPr lang="en-US" sz="4342" dirty="0"/>
          </a:p>
        </p:txBody>
      </p:sp>
      <p:sp>
        <p:nvSpPr>
          <p:cNvPr id="5" name="Shape 3"/>
          <p:cNvSpPr/>
          <p:nvPr/>
        </p:nvSpPr>
        <p:spPr>
          <a:xfrm>
            <a:off x="2076807" y="2598182"/>
            <a:ext cx="496253" cy="496253"/>
          </a:xfrm>
          <a:prstGeom prst="roundRect">
            <a:avLst>
              <a:gd name="adj" fmla="val 13334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42185" y="2639497"/>
            <a:ext cx="165378" cy="413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6"/>
              </a:lnSpc>
              <a:buNone/>
            </a:pPr>
            <a:r>
              <a:rPr lang="en-US" sz="260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05" dirty="0"/>
          </a:p>
        </p:txBody>
      </p:sp>
      <p:sp>
        <p:nvSpPr>
          <p:cNvPr id="7" name="Text 5"/>
          <p:cNvSpPr/>
          <p:nvPr/>
        </p:nvSpPr>
        <p:spPr>
          <a:xfrm>
            <a:off x="2793563" y="2674025"/>
            <a:ext cx="2757011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Integración Digital</a:t>
            </a:r>
            <a:endParaRPr lang="en-US" sz="2171" dirty="0"/>
          </a:p>
        </p:txBody>
      </p:sp>
      <p:sp>
        <p:nvSpPr>
          <p:cNvPr id="8" name="Text 6"/>
          <p:cNvSpPr/>
          <p:nvPr/>
        </p:nvSpPr>
        <p:spPr>
          <a:xfrm>
            <a:off x="2793563" y="3150989"/>
            <a:ext cx="4411385" cy="1764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79"/>
              </a:lnSpc>
            </a:pPr>
            <a:r>
              <a:rPr lang="es-E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Red Digital de Servicios Integrados (RDSI) es una evolución de la red telefónica tradicional y utiliza señales digitales para permitir la transmisión de voz, datos, imágenes y video.</a:t>
            </a:r>
            <a:endParaRPr lang="en-US" sz="1737" dirty="0"/>
          </a:p>
        </p:txBody>
      </p:sp>
      <p:sp>
        <p:nvSpPr>
          <p:cNvPr id="9" name="Shape 7"/>
          <p:cNvSpPr/>
          <p:nvPr/>
        </p:nvSpPr>
        <p:spPr>
          <a:xfrm>
            <a:off x="7425452" y="2598182"/>
            <a:ext cx="496253" cy="496253"/>
          </a:xfrm>
          <a:prstGeom prst="roundRect">
            <a:avLst>
              <a:gd name="adj" fmla="val 13334"/>
            </a:avLst>
          </a:prstGeom>
          <a:solidFill>
            <a:srgbClr val="382748"/>
          </a:solidFill>
          <a:ln/>
        </p:spPr>
      </p:sp>
      <p:sp>
        <p:nvSpPr>
          <p:cNvPr id="10" name="Text 8"/>
          <p:cNvSpPr/>
          <p:nvPr/>
        </p:nvSpPr>
        <p:spPr>
          <a:xfrm>
            <a:off x="7590830" y="2639497"/>
            <a:ext cx="165378" cy="413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6"/>
              </a:lnSpc>
              <a:buNone/>
            </a:pPr>
            <a:r>
              <a:rPr lang="en-US" sz="260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05" dirty="0"/>
          </a:p>
        </p:txBody>
      </p:sp>
      <p:sp>
        <p:nvSpPr>
          <p:cNvPr id="11" name="Text 9"/>
          <p:cNvSpPr/>
          <p:nvPr/>
        </p:nvSpPr>
        <p:spPr>
          <a:xfrm>
            <a:off x="8142208" y="2674025"/>
            <a:ext cx="2757011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Mayor Ancho de Banda</a:t>
            </a:r>
            <a:endParaRPr lang="en-US" sz="2171" dirty="0"/>
          </a:p>
        </p:txBody>
      </p:sp>
      <p:sp>
        <p:nvSpPr>
          <p:cNvPr id="12" name="Text 10"/>
          <p:cNvSpPr/>
          <p:nvPr/>
        </p:nvSpPr>
        <p:spPr>
          <a:xfrm>
            <a:off x="8142208" y="3150989"/>
            <a:ext cx="4411385" cy="2117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79"/>
              </a:lnSpc>
            </a:pPr>
            <a:r>
              <a:rPr lang="es-E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</a:rPr>
              <a:t>La RDSI proporciona velocidades de conexión superiores en comparación con la red telefónica tradicional, permitiendo así el uso de aplicaciones más avanzadas como la videoconferencia y la transferencia de archivos.</a:t>
            </a:r>
            <a:endParaRPr lang="en-US" sz="1737" dirty="0">
              <a:solidFill>
                <a:srgbClr val="DAD1E6"/>
              </a:solidFill>
              <a:latin typeface="Fira Sans" pitchFamily="34" charset="0"/>
              <a:ea typeface="Fira Sans" pitchFamily="34" charset="-122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2076807" y="5661184"/>
            <a:ext cx="496253" cy="496253"/>
          </a:xfrm>
          <a:prstGeom prst="roundRect">
            <a:avLst>
              <a:gd name="adj" fmla="val 13334"/>
            </a:avLst>
          </a:prstGeom>
          <a:solidFill>
            <a:srgbClr val="382748"/>
          </a:solidFill>
          <a:ln/>
        </p:spPr>
      </p:sp>
      <p:sp>
        <p:nvSpPr>
          <p:cNvPr id="14" name="Text 12"/>
          <p:cNvSpPr/>
          <p:nvPr/>
        </p:nvSpPr>
        <p:spPr>
          <a:xfrm>
            <a:off x="2242185" y="5702498"/>
            <a:ext cx="165378" cy="413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6"/>
              </a:lnSpc>
              <a:buNone/>
            </a:pPr>
            <a:r>
              <a:rPr lang="en-US" sz="260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05" dirty="0"/>
          </a:p>
        </p:txBody>
      </p:sp>
      <p:sp>
        <p:nvSpPr>
          <p:cNvPr id="15" name="Text 13"/>
          <p:cNvSpPr/>
          <p:nvPr/>
        </p:nvSpPr>
        <p:spPr>
          <a:xfrm>
            <a:off x="2793563" y="5737027"/>
            <a:ext cx="3169801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Conectividad Multimedia</a:t>
            </a:r>
            <a:endParaRPr lang="en-US" sz="2171" dirty="0"/>
          </a:p>
        </p:txBody>
      </p:sp>
      <p:sp>
        <p:nvSpPr>
          <p:cNvPr id="16" name="Text 14"/>
          <p:cNvSpPr/>
          <p:nvPr/>
        </p:nvSpPr>
        <p:spPr>
          <a:xfrm>
            <a:off x="2793563" y="6213991"/>
            <a:ext cx="4411385" cy="141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RSDI </a:t>
            </a:r>
            <a:r>
              <a:rPr lang="es-E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unifica</a:t>
            </a:r>
            <a:r>
              <a:rPr lang="en-U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s-E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varios</a:t>
            </a:r>
            <a:r>
              <a:rPr lang="en-U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s-E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servicios</a:t>
            </a:r>
            <a:r>
              <a:rPr lang="en-U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de </a:t>
            </a:r>
            <a:r>
              <a:rPr lang="es-E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telecomunicaciones</a:t>
            </a:r>
            <a:r>
              <a:rPr lang="en-U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s-E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</a:t>
            </a:r>
            <a:r>
              <a:rPr lang="en-U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una </a:t>
            </a:r>
            <a:r>
              <a:rPr lang="es-E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única</a:t>
            </a:r>
            <a:r>
              <a:rPr lang="en-U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red digital, </a:t>
            </a:r>
            <a:r>
              <a:rPr lang="es-ES" sz="1737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simplicando</a:t>
            </a:r>
            <a:r>
              <a:rPr lang="en-U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la </a:t>
            </a:r>
            <a:r>
              <a:rPr lang="en-US" sz="1737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comunicacion</a:t>
            </a:r>
            <a:r>
              <a:rPr lang="en-U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multimedia entre </a:t>
            </a:r>
            <a:r>
              <a:rPr lang="es-E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usuarios</a:t>
            </a:r>
            <a:r>
              <a:rPr lang="en-US" sz="173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y </a:t>
            </a:r>
            <a:r>
              <a:rPr lang="en-US" sz="1737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dispositivos</a:t>
            </a:r>
            <a:endParaRPr lang="en-US" sz="1737" dirty="0"/>
          </a:p>
        </p:txBody>
      </p:sp>
      <p:sp>
        <p:nvSpPr>
          <p:cNvPr id="17" name="Shape 15"/>
          <p:cNvSpPr/>
          <p:nvPr/>
        </p:nvSpPr>
        <p:spPr>
          <a:xfrm>
            <a:off x="7425452" y="5661184"/>
            <a:ext cx="496253" cy="496253"/>
          </a:xfrm>
          <a:prstGeom prst="roundRect">
            <a:avLst>
              <a:gd name="adj" fmla="val 13334"/>
            </a:avLst>
          </a:prstGeom>
          <a:solidFill>
            <a:srgbClr val="382748"/>
          </a:solidFill>
          <a:ln/>
        </p:spPr>
      </p:sp>
      <p:sp>
        <p:nvSpPr>
          <p:cNvPr id="18" name="Text 16"/>
          <p:cNvSpPr/>
          <p:nvPr/>
        </p:nvSpPr>
        <p:spPr>
          <a:xfrm>
            <a:off x="7590830" y="5702498"/>
            <a:ext cx="165378" cy="413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6"/>
              </a:lnSpc>
              <a:buNone/>
            </a:pPr>
            <a:r>
              <a:rPr lang="en-US" sz="260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605" dirty="0"/>
          </a:p>
        </p:txBody>
      </p:sp>
      <p:sp>
        <p:nvSpPr>
          <p:cNvPr id="19" name="Text 17"/>
          <p:cNvSpPr/>
          <p:nvPr/>
        </p:nvSpPr>
        <p:spPr>
          <a:xfrm>
            <a:off x="8142208" y="5737027"/>
            <a:ext cx="3307675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Infraestructura Flexible</a:t>
            </a:r>
            <a:endParaRPr lang="en-US" sz="2171" dirty="0"/>
          </a:p>
        </p:txBody>
      </p:sp>
      <p:sp>
        <p:nvSpPr>
          <p:cNvPr id="20" name="Text 18"/>
          <p:cNvSpPr/>
          <p:nvPr/>
        </p:nvSpPr>
        <p:spPr>
          <a:xfrm>
            <a:off x="8142208" y="6213991"/>
            <a:ext cx="4411385" cy="141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s-ES" sz="1737">
                <a:solidFill>
                  <a:srgbClr val="DAD1E6"/>
                </a:solidFill>
                <a:latin typeface="Fira Sans" pitchFamily="34" charset="0"/>
                <a:ea typeface="Fira Sans" pitchFamily="34" charset="-122"/>
              </a:rPr>
              <a:t>La red RDSI utiliza lineas digitales de abonado que se ajustan a las necesidades ca,biantes de los usuarios, proporcionando mayor flexibilidad y eficiencia</a:t>
            </a:r>
            <a:endParaRPr lang="es-ES" sz="1737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76638"/>
            <a:ext cx="83313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LÍNEA DE ABONADO DIGITAL (DSL)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1535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5929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Mayor Ancho de Banda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073366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DSL proporciona velocidades de conexión significativamente superiores a las de la red telefónica convencional, lo que permite el uso de aplicaciones multimedia y de alta demanda.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81535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59294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Infraestructura Existente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420553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DSL aprovecha las líneas de cobre ya existentes en los hogares, lo que facilita su implementación y elimina la necesidad de instalar nueva infraestructura.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1535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592949"/>
            <a:ext cx="31930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Conectividad a Internet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073366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DSL ofrece acceso a Internet de alta velocidad, ideal para hogares y pequeñas empresas que necesitan una conexión confiable.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99267"/>
            <a:ext cx="58320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ACCESO MEDIANTE FIBRA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049066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Tecnología Avanzada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2965609"/>
            <a:ext cx="2232065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acceso a través de fibra óptica, también conocido como </a:t>
            </a:r>
            <a:r>
              <a:rPr lang="es-E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Fiber</a:t>
            </a: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-</a:t>
            </a:r>
            <a:r>
              <a:rPr lang="es-E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</a:t>
            </a: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-</a:t>
            </a:r>
            <a:r>
              <a:rPr lang="es-E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</a:t>
            </a: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-Home (FTTH), es una tecnología que emplea cables de fibra de vidrio para transmitir señales de datos a alta velocidad y con mayor eficiencia que las redes convencionales.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819650" y="2049066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Ancho de Banda Ilimitado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819650" y="2965609"/>
            <a:ext cx="2232065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fibra óptica proporciona un ancho de banda prácticamente ilimitado, permitiendo velocidades de conexión a Internet y de transferencia de datos muy superiores a las tecnologías anteriores, como DSL o cable.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01307" y="2049066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Calidad Superior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307" y="2618423"/>
            <a:ext cx="223206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transmisión por fibra óptica es menos vulnerable a interferencias y degradación de la señal, lo que resulta en una mejor calidad de servicio y una mayor estabilidad de la conexión.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382964" y="2049066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Escalabilidad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382964" y="2618423"/>
            <a:ext cx="223206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estructura de fibra óptica es muy adaptable, lo que posibilita mejoras y ampliaciones a largo plazo para atender las crecientes necesidades de ancho de banda y servicios avanzados.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43476"/>
            <a:ext cx="91645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 HÍBRDA DE FIBRA Y COBRE (HFC)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171105"/>
            <a:ext cx="4542115" cy="3057168"/>
          </a:xfrm>
          <a:prstGeom prst="roundRect">
            <a:avLst>
              <a:gd name="adj" fmla="val 2180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393275"/>
            <a:ext cx="31930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Infraestructura Híbrida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2873693"/>
            <a:ext cx="4097774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red HFC (Híbrida de Fibra y Cobre) fusiona la capacidad de la fibra óptica con la amplia infraestructura del cable coaxial, dando lugar a una solución que aprovecha los beneficios de ambas tecnologías.</a:t>
            </a:r>
          </a:p>
        </p:txBody>
      </p:sp>
      <p:sp>
        <p:nvSpPr>
          <p:cNvPr id="9" name="Shape 6"/>
          <p:cNvSpPr/>
          <p:nvPr/>
        </p:nvSpPr>
        <p:spPr>
          <a:xfrm>
            <a:off x="9255085" y="2171105"/>
            <a:ext cx="4542115" cy="3057168"/>
          </a:xfrm>
          <a:prstGeom prst="roundRect">
            <a:avLst>
              <a:gd name="adj" fmla="val 2180"/>
            </a:avLst>
          </a:prstGeom>
          <a:solidFill>
            <a:srgbClr val="382748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393275"/>
            <a:ext cx="36094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Velocidad y Ancho de Banda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2873693"/>
            <a:ext cx="40977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tecnología HFC proporciona velocidades de conexión a Internet notablemente altas gracias a la capacidad de la fibra óptica, superando así a las redes tradicionales que dependen únicamente del cable coaxial.</a:t>
            </a:r>
          </a:p>
        </p:txBody>
      </p:sp>
      <p:sp>
        <p:nvSpPr>
          <p:cNvPr id="12" name="Shape 9"/>
          <p:cNvSpPr/>
          <p:nvPr/>
        </p:nvSpPr>
        <p:spPr>
          <a:xfrm>
            <a:off x="4490799" y="5450443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382748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6726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Alcance y Cobertura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6153031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red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híbrida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de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fibra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y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cobre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permite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una mayor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cobertura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geográfica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al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utilizar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la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infraestructura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de cable coaxial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existente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llegando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más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hogares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y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empresas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99267"/>
            <a:ext cx="63874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 INALÁMBRICA (WIMAX)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049066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Conectividad Inalámbrica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2965609"/>
            <a:ext cx="2232065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WiMAX (</a:t>
            </a:r>
            <a:r>
              <a:rPr lang="es-E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Worldwide</a:t>
            </a: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s-E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Interoperability</a:t>
            </a: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s-E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</a:t>
            </a: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s-E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Microwave</a:t>
            </a: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Access) es una tecnología de redes inalámbricas de banda ancha que ofrece acceso rápido a Internet y otros servicios sin requerir cables físicos.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819650" y="2049066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Amplia Cobertura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819650" y="2618423"/>
            <a:ext cx="2232065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Contrario a las redes </a:t>
            </a:r>
            <a:r>
              <a:rPr lang="es-E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Wi</a:t>
            </a: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-Fi, WiMAX tiene un alcance mucho más amplio, pudiendo cubrir áreas geográficas extensas como ciudades o regiones rurales.</a:t>
            </a:r>
          </a:p>
        </p:txBody>
      </p:sp>
      <p:sp>
        <p:nvSpPr>
          <p:cNvPr id="9" name="Text 7"/>
          <p:cNvSpPr/>
          <p:nvPr/>
        </p:nvSpPr>
        <p:spPr>
          <a:xfrm>
            <a:off x="7601307" y="2049066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Movilidad y Portabilidad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307" y="2965609"/>
            <a:ext cx="22320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Los usuarios de WiMAX pueden mantener la conectividad mientras se mueven, lo que proporciona una experiencia de acceso a la red móvil sin interrupciones.</a:t>
            </a:r>
          </a:p>
        </p:txBody>
      </p:sp>
      <p:sp>
        <p:nvSpPr>
          <p:cNvPr id="11" name="Text 9"/>
          <p:cNvSpPr/>
          <p:nvPr/>
        </p:nvSpPr>
        <p:spPr>
          <a:xfrm>
            <a:off x="10382964" y="2049066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Versatilidad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382964" y="2618423"/>
            <a:ext cx="223206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WiMAX es una solución versátil para diversos escenarios de conectividad, ya que puede utilizarse para proporcionar servicios fijos, móviles y portátiles.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1844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Ventajas y desventajas de cada tecnología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51534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9737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Ventajas de la RTC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454122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Una infraestructura ampliamente desplegada, conexión confiable, cobertura geográfica extensa y una base instalada de usuarios sólida.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2751534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973705"/>
            <a:ext cx="29153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Desventajas de la RTC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454122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Limitaciones en las velocidades de conexión, falta de flexibilidad, enfoque exclusivo en la transmisión de voz, dificultades para soportar servicios de datos y multimedia modernos.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2037993" y="5320070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5422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Ventajas de la RDSI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6022658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Amplio ancho de banda, integración digital de voz, datos, imágenes y video, flexibilidad para respaldar nuevos servicios.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426285" y="5320070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542240"/>
            <a:ext cx="3054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Desventajas de la RDSI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6022658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Requerimiento de modernizar la infraestructura actual, mayores costos de implementación y restricciones en la cobertura geográfica.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804863"/>
            <a:ext cx="74983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Aplicaciones y casos de uso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061686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1444109" y="2082403"/>
            <a:ext cx="33318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Comunicación Empresarial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444109" y="2562820"/>
            <a:ext cx="3931206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Las tecnologías de red como RDSI y fibra óptica posibilitan la implementación de soluciones de videoconferencia, transferencia de archivos y colaboración a distancia, mejorando así la productividad y conectividad en entornos empresariales.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5597485" y="2061686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82748"/>
          </a:solidFill>
          <a:ln/>
        </p:spPr>
      </p:sp>
      <p:sp>
        <p:nvSpPr>
          <p:cNvPr id="10" name="Text 7"/>
          <p:cNvSpPr/>
          <p:nvPr/>
        </p:nvSpPr>
        <p:spPr>
          <a:xfrm>
            <a:off x="6208395" y="2082403"/>
            <a:ext cx="37483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Entretenimiento en el Hogar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208395" y="2562820"/>
            <a:ext cx="393120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acceso a Internet de alta velocidad mediante DSL y redes híbridas de fibra y cobre permite a los usuarios disfrutar de </a:t>
            </a:r>
            <a:r>
              <a:rPr lang="es-E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streaming</a:t>
            </a: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de video, juegos en línea y otras aplicaciones multimedia de forma fluida y sin interrupciones.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833199" y="5857399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82748"/>
          </a:solidFill>
          <a:ln/>
        </p:spPr>
      </p:sp>
      <p:sp>
        <p:nvSpPr>
          <p:cNvPr id="13" name="Text 10"/>
          <p:cNvSpPr/>
          <p:nvPr/>
        </p:nvSpPr>
        <p:spPr>
          <a:xfrm>
            <a:off x="1444109" y="58781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Conectividad Rural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444109" y="6358533"/>
            <a:ext cx="86954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s-E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Las redes inalámbricas como WiMAX tienen un gran potencial para llevar conectividad de banda ancha a áreas rurales y remotas, donde la instalación de infraestructura cableada puede ser difícil o costosa.</a:t>
            </a: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>
              <a:lnSpc>
                <a:spcPts val="2799"/>
              </a:lnSpc>
            </a:pPr>
            <a:endParaRPr lang="es-E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1100</Words>
  <Application>Microsoft Office PowerPoint</Application>
  <PresentationFormat>Personalizado</PresentationFormat>
  <Paragraphs>127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Fira Sans</vt:lpstr>
      <vt:lpstr>Inconsolata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Erwin Sánchez, Ethan</cp:lastModifiedBy>
  <cp:revision>6</cp:revision>
  <dcterms:created xsi:type="dcterms:W3CDTF">2024-05-23T10:15:50Z</dcterms:created>
  <dcterms:modified xsi:type="dcterms:W3CDTF">2024-05-23T10:40:01Z</dcterms:modified>
</cp:coreProperties>
</file>