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3" d="100"/>
          <a:sy n="113" d="100"/>
        </p:scale>
        <p:origin x="456"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E4E01-1817-B37B-FC75-65CFD85D7C42}"/>
              </a:ext>
            </a:extLst>
          </p:cNvPr>
          <p:cNvSpPr>
            <a:spLocks noGrp="1"/>
          </p:cNvSpPr>
          <p:nvPr>
            <p:ph type="ctrTitle"/>
          </p:nvPr>
        </p:nvSpPr>
        <p:spPr>
          <a:xfrm>
            <a:off x="3903132" y="1380067"/>
            <a:ext cx="7197726" cy="2421464"/>
          </a:xfrm>
        </p:spPr>
        <p:txBody>
          <a:bodyPr>
            <a:normAutofit fontScale="90000"/>
          </a:bodyPr>
          <a:lstStyle/>
          <a:p>
            <a:r>
              <a:rPr lang="es-ES" b="1" dirty="0"/>
              <a:t>Conéctate sin límites: Explorando el Mundo de la Red Inalámbrica WIMAX</a:t>
            </a:r>
            <a:br>
              <a:rPr lang="es-ES" b="1" dirty="0"/>
            </a:br>
            <a:endParaRPr lang="es-ES" b="1" dirty="0"/>
          </a:p>
        </p:txBody>
      </p:sp>
      <p:pic>
        <p:nvPicPr>
          <p:cNvPr id="7" name="Imagen 6">
            <a:extLst>
              <a:ext uri="{FF2B5EF4-FFF2-40B4-BE49-F238E27FC236}">
                <a16:creationId xmlns:a16="http://schemas.microsoft.com/office/drawing/2014/main" id="{A241695A-0FCA-5B40-AF1C-4B369475B12A}"/>
              </a:ext>
            </a:extLst>
          </p:cNvPr>
          <p:cNvPicPr>
            <a:picLocks noChangeAspect="1"/>
          </p:cNvPicPr>
          <p:nvPr/>
        </p:nvPicPr>
        <p:blipFill>
          <a:blip r:embed="rId2"/>
          <a:stretch>
            <a:fillRect/>
          </a:stretch>
        </p:blipFill>
        <p:spPr>
          <a:xfrm>
            <a:off x="5418337" y="3891928"/>
            <a:ext cx="4725059" cy="1343212"/>
          </a:xfrm>
          <a:prstGeom prst="rect">
            <a:avLst/>
          </a:prstGeom>
        </p:spPr>
      </p:pic>
    </p:spTree>
    <p:extLst>
      <p:ext uri="{BB962C8B-B14F-4D97-AF65-F5344CB8AC3E}">
        <p14:creationId xmlns:p14="http://schemas.microsoft.com/office/powerpoint/2010/main" val="4062487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D86670-330C-66E6-CE54-8E6AD5345DF1}"/>
              </a:ext>
            </a:extLst>
          </p:cNvPr>
          <p:cNvSpPr>
            <a:spLocks noGrp="1"/>
          </p:cNvSpPr>
          <p:nvPr>
            <p:ph type="title"/>
          </p:nvPr>
        </p:nvSpPr>
        <p:spPr/>
        <p:txBody>
          <a:bodyPr/>
          <a:lstStyle/>
          <a:p>
            <a:r>
              <a:rPr lang="es-ES" dirty="0"/>
              <a:t>Casos de </a:t>
            </a:r>
            <a:r>
              <a:rPr lang="es-ES" dirty="0" err="1"/>
              <a:t>exito</a:t>
            </a:r>
            <a:endParaRPr lang="es-ES" dirty="0"/>
          </a:p>
        </p:txBody>
      </p:sp>
      <p:sp>
        <p:nvSpPr>
          <p:cNvPr id="3" name="Marcador de contenido 2">
            <a:extLst>
              <a:ext uri="{FF2B5EF4-FFF2-40B4-BE49-F238E27FC236}">
                <a16:creationId xmlns:a16="http://schemas.microsoft.com/office/drawing/2014/main" id="{C0254E62-3728-B90B-3D8B-ADE565CD2013}"/>
              </a:ext>
            </a:extLst>
          </p:cNvPr>
          <p:cNvSpPr>
            <a:spLocks noGrp="1"/>
          </p:cNvSpPr>
          <p:nvPr>
            <p:ph idx="1"/>
          </p:nvPr>
        </p:nvSpPr>
        <p:spPr>
          <a:xfrm>
            <a:off x="685802" y="2142067"/>
            <a:ext cx="5046132" cy="3649133"/>
          </a:xfrm>
        </p:spPr>
        <p:txBody>
          <a:bodyPr/>
          <a:lstStyle/>
          <a:p>
            <a:r>
              <a:rPr lang="es-ES" dirty="0"/>
              <a:t>Numerosos casos de éxito demuestran el impacto positivo de WIMAX en la conectividad rural, despliegue urbano y aplicaciones empresariales. Estudiaremos ejemplos que destacan el potencial de esta tecnología en diversos entornos.</a:t>
            </a:r>
          </a:p>
          <a:p>
            <a:endParaRPr lang="es-ES" dirty="0"/>
          </a:p>
        </p:txBody>
      </p:sp>
      <p:pic>
        <p:nvPicPr>
          <p:cNvPr id="9" name="Imagen 8">
            <a:extLst>
              <a:ext uri="{FF2B5EF4-FFF2-40B4-BE49-F238E27FC236}">
                <a16:creationId xmlns:a16="http://schemas.microsoft.com/office/drawing/2014/main" id="{935B8D0F-DDDB-AB9C-F041-9F676D979AED}"/>
              </a:ext>
            </a:extLst>
          </p:cNvPr>
          <p:cNvPicPr>
            <a:picLocks noChangeAspect="1"/>
          </p:cNvPicPr>
          <p:nvPr/>
        </p:nvPicPr>
        <p:blipFill>
          <a:blip r:embed="rId2"/>
          <a:stretch>
            <a:fillRect/>
          </a:stretch>
        </p:blipFill>
        <p:spPr>
          <a:xfrm>
            <a:off x="6155267" y="2273300"/>
            <a:ext cx="3149600" cy="3149600"/>
          </a:xfrm>
          <a:prstGeom prst="rect">
            <a:avLst/>
          </a:prstGeom>
        </p:spPr>
      </p:pic>
    </p:spTree>
    <p:extLst>
      <p:ext uri="{BB962C8B-B14F-4D97-AF65-F5344CB8AC3E}">
        <p14:creationId xmlns:p14="http://schemas.microsoft.com/office/powerpoint/2010/main" val="72200932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DF7D1-2BB9-9990-3306-217B49D227BF}"/>
              </a:ext>
            </a:extLst>
          </p:cNvPr>
          <p:cNvSpPr>
            <a:spLocks noGrp="1"/>
          </p:cNvSpPr>
          <p:nvPr>
            <p:ph type="title"/>
          </p:nvPr>
        </p:nvSpPr>
        <p:spPr/>
        <p:txBody>
          <a:bodyPr/>
          <a:lstStyle/>
          <a:p>
            <a:r>
              <a:rPr lang="es-ES" dirty="0"/>
              <a:t>Innovación futura</a:t>
            </a:r>
          </a:p>
        </p:txBody>
      </p:sp>
      <p:sp>
        <p:nvSpPr>
          <p:cNvPr id="3" name="Marcador de contenido 2">
            <a:extLst>
              <a:ext uri="{FF2B5EF4-FFF2-40B4-BE49-F238E27FC236}">
                <a16:creationId xmlns:a16="http://schemas.microsoft.com/office/drawing/2014/main" id="{0167AE0F-0EB0-20DB-3FEE-A25967E228AB}"/>
              </a:ext>
            </a:extLst>
          </p:cNvPr>
          <p:cNvSpPr>
            <a:spLocks noGrp="1"/>
          </p:cNvSpPr>
          <p:nvPr>
            <p:ph idx="1"/>
          </p:nvPr>
        </p:nvSpPr>
        <p:spPr>
          <a:xfrm>
            <a:off x="685802" y="2142067"/>
            <a:ext cx="4605866" cy="3649133"/>
          </a:xfrm>
        </p:spPr>
        <p:txBody>
          <a:bodyPr/>
          <a:lstStyle/>
          <a:p>
            <a:r>
              <a:rPr lang="es-ES" dirty="0"/>
              <a:t>La innovación continua en WIMAX promete avances emocionantes en la conectividad inalámbrica. Exploraremos las tendencias futuras y las posibles aplicaciones de WIMAX en la próxima era de la tecnología inalámbrica.</a:t>
            </a:r>
          </a:p>
          <a:p>
            <a:endParaRPr lang="es-ES" dirty="0"/>
          </a:p>
        </p:txBody>
      </p:sp>
      <p:pic>
        <p:nvPicPr>
          <p:cNvPr id="5" name="Imagen 4">
            <a:extLst>
              <a:ext uri="{FF2B5EF4-FFF2-40B4-BE49-F238E27FC236}">
                <a16:creationId xmlns:a16="http://schemas.microsoft.com/office/drawing/2014/main" id="{2002DCAA-AAE6-4C8A-4B22-990DFC90EFA4}"/>
              </a:ext>
            </a:extLst>
          </p:cNvPr>
          <p:cNvPicPr>
            <a:picLocks noChangeAspect="1"/>
          </p:cNvPicPr>
          <p:nvPr/>
        </p:nvPicPr>
        <p:blipFill>
          <a:blip r:embed="rId2"/>
          <a:stretch>
            <a:fillRect/>
          </a:stretch>
        </p:blipFill>
        <p:spPr>
          <a:xfrm>
            <a:off x="5994648" y="2842526"/>
            <a:ext cx="4029637" cy="2248214"/>
          </a:xfrm>
          <a:prstGeom prst="rect">
            <a:avLst/>
          </a:prstGeom>
        </p:spPr>
      </p:pic>
    </p:spTree>
    <p:extLst>
      <p:ext uri="{BB962C8B-B14F-4D97-AF65-F5344CB8AC3E}">
        <p14:creationId xmlns:p14="http://schemas.microsoft.com/office/powerpoint/2010/main" val="217243001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F42E7-87FC-B947-765F-1CB36DB60ABC}"/>
              </a:ext>
            </a:extLst>
          </p:cNvPr>
          <p:cNvSpPr>
            <a:spLocks noGrp="1"/>
          </p:cNvSpPr>
          <p:nvPr>
            <p:ph type="title"/>
          </p:nvPr>
        </p:nvSpPr>
        <p:spPr/>
        <p:txBody>
          <a:bodyPr/>
          <a:lstStyle/>
          <a:p>
            <a:r>
              <a:rPr lang="es-ES" dirty="0"/>
              <a:t>FIN!</a:t>
            </a:r>
          </a:p>
        </p:txBody>
      </p:sp>
      <p:sp>
        <p:nvSpPr>
          <p:cNvPr id="3" name="Marcador de contenido 2">
            <a:extLst>
              <a:ext uri="{FF2B5EF4-FFF2-40B4-BE49-F238E27FC236}">
                <a16:creationId xmlns:a16="http://schemas.microsoft.com/office/drawing/2014/main" id="{B11F7D26-F1A1-1347-0B2C-B2C6D180A106}"/>
              </a:ext>
            </a:extLst>
          </p:cNvPr>
          <p:cNvSpPr>
            <a:spLocks noGrp="1"/>
          </p:cNvSpPr>
          <p:nvPr>
            <p:ph idx="1"/>
          </p:nvPr>
        </p:nvSpPr>
        <p:spPr>
          <a:xfrm>
            <a:off x="685802" y="2142067"/>
            <a:ext cx="2853266" cy="3649133"/>
          </a:xfrm>
        </p:spPr>
        <p:txBody>
          <a:bodyPr/>
          <a:lstStyle/>
          <a:p>
            <a:r>
              <a:rPr lang="es-ES" dirty="0"/>
              <a:t>Espero que hayas aprendido algo nuevo sobre maneras de acceso a internet</a:t>
            </a:r>
          </a:p>
        </p:txBody>
      </p:sp>
      <p:pic>
        <p:nvPicPr>
          <p:cNvPr id="5" name="Imagen 4">
            <a:extLst>
              <a:ext uri="{FF2B5EF4-FFF2-40B4-BE49-F238E27FC236}">
                <a16:creationId xmlns:a16="http://schemas.microsoft.com/office/drawing/2014/main" id="{8326294C-8BC2-847F-1E9B-B0F2B134C072}"/>
              </a:ext>
            </a:extLst>
          </p:cNvPr>
          <p:cNvPicPr>
            <a:picLocks noChangeAspect="1"/>
          </p:cNvPicPr>
          <p:nvPr/>
        </p:nvPicPr>
        <p:blipFill>
          <a:blip r:embed="rId2"/>
          <a:stretch>
            <a:fillRect/>
          </a:stretch>
        </p:blipFill>
        <p:spPr>
          <a:xfrm>
            <a:off x="4358216" y="1538815"/>
            <a:ext cx="5536092" cy="4650317"/>
          </a:xfrm>
          <a:prstGeom prst="rect">
            <a:avLst/>
          </a:prstGeom>
        </p:spPr>
      </p:pic>
    </p:spTree>
    <p:extLst>
      <p:ext uri="{BB962C8B-B14F-4D97-AF65-F5344CB8AC3E}">
        <p14:creationId xmlns:p14="http://schemas.microsoft.com/office/powerpoint/2010/main" val="96325649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B110A6-5AED-F26C-B392-3E1C3E8B6B9B}"/>
              </a:ext>
            </a:extLst>
          </p:cNvPr>
          <p:cNvSpPr>
            <a:spLocks noGrp="1"/>
          </p:cNvSpPr>
          <p:nvPr>
            <p:ph type="title"/>
          </p:nvPr>
        </p:nvSpPr>
        <p:spPr/>
        <p:txBody>
          <a:bodyPr/>
          <a:lstStyle/>
          <a:p>
            <a:r>
              <a:rPr lang="es-ES" b="1" dirty="0"/>
              <a:t>Introducción</a:t>
            </a:r>
          </a:p>
        </p:txBody>
      </p:sp>
      <p:sp>
        <p:nvSpPr>
          <p:cNvPr id="3" name="Marcador de contenido 2">
            <a:extLst>
              <a:ext uri="{FF2B5EF4-FFF2-40B4-BE49-F238E27FC236}">
                <a16:creationId xmlns:a16="http://schemas.microsoft.com/office/drawing/2014/main" id="{AB787CAC-8B71-6BF0-DB70-C1345B0C1ADD}"/>
              </a:ext>
            </a:extLst>
          </p:cNvPr>
          <p:cNvSpPr>
            <a:spLocks noGrp="1"/>
          </p:cNvSpPr>
          <p:nvPr>
            <p:ph idx="1"/>
          </p:nvPr>
        </p:nvSpPr>
        <p:spPr>
          <a:xfrm>
            <a:off x="685802" y="2142067"/>
            <a:ext cx="4707466" cy="3649133"/>
          </a:xfrm>
        </p:spPr>
        <p:txBody>
          <a:bodyPr/>
          <a:lstStyle/>
          <a:p>
            <a:r>
              <a:rPr lang="es-ES"/>
              <a:t>Bienvenidos a la presentación sobre WIMAX, una tecnología revolucionaria que permite conexiones inalámbricas de alta velocidad. Descubre cómo esta red sin límites está transformando la forma en que nos conectamos. Prepárate para explorar un mundo de posibilidades.</a:t>
            </a:r>
          </a:p>
          <a:p>
            <a:endParaRPr lang="es-ES" dirty="0"/>
          </a:p>
        </p:txBody>
      </p:sp>
      <p:pic>
        <p:nvPicPr>
          <p:cNvPr id="5" name="Imagen 4">
            <a:extLst>
              <a:ext uri="{FF2B5EF4-FFF2-40B4-BE49-F238E27FC236}">
                <a16:creationId xmlns:a16="http://schemas.microsoft.com/office/drawing/2014/main" id="{44AE4D0C-B3DC-20D6-7622-40DC65879866}"/>
              </a:ext>
            </a:extLst>
          </p:cNvPr>
          <p:cNvPicPr>
            <a:picLocks noChangeAspect="1"/>
          </p:cNvPicPr>
          <p:nvPr/>
        </p:nvPicPr>
        <p:blipFill>
          <a:blip r:embed="rId2"/>
          <a:stretch>
            <a:fillRect/>
          </a:stretch>
        </p:blipFill>
        <p:spPr>
          <a:xfrm>
            <a:off x="6096000" y="1992055"/>
            <a:ext cx="3192836" cy="4662745"/>
          </a:xfrm>
          <a:prstGeom prst="rect">
            <a:avLst/>
          </a:prstGeom>
        </p:spPr>
      </p:pic>
    </p:spTree>
    <p:extLst>
      <p:ext uri="{BB962C8B-B14F-4D97-AF65-F5344CB8AC3E}">
        <p14:creationId xmlns:p14="http://schemas.microsoft.com/office/powerpoint/2010/main" val="48949187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5C2EA-694B-E347-5943-9C3B21A76D3D}"/>
              </a:ext>
            </a:extLst>
          </p:cNvPr>
          <p:cNvSpPr>
            <a:spLocks noGrp="1"/>
          </p:cNvSpPr>
          <p:nvPr>
            <p:ph type="title"/>
          </p:nvPr>
        </p:nvSpPr>
        <p:spPr/>
        <p:txBody>
          <a:bodyPr/>
          <a:lstStyle/>
          <a:p>
            <a:r>
              <a:rPr lang="es-ES" dirty="0"/>
              <a:t>¿Qué es </a:t>
            </a:r>
            <a:r>
              <a:rPr lang="es-ES" dirty="0" err="1"/>
              <a:t>wimax</a:t>
            </a:r>
            <a:r>
              <a:rPr lang="es-ES" dirty="0"/>
              <a:t>?</a:t>
            </a:r>
          </a:p>
        </p:txBody>
      </p:sp>
      <p:sp>
        <p:nvSpPr>
          <p:cNvPr id="3" name="Marcador de contenido 2">
            <a:extLst>
              <a:ext uri="{FF2B5EF4-FFF2-40B4-BE49-F238E27FC236}">
                <a16:creationId xmlns:a16="http://schemas.microsoft.com/office/drawing/2014/main" id="{457195C4-72A7-8CA5-BE29-0FAAA6DCFAE7}"/>
              </a:ext>
            </a:extLst>
          </p:cNvPr>
          <p:cNvSpPr>
            <a:spLocks noGrp="1"/>
          </p:cNvSpPr>
          <p:nvPr>
            <p:ph idx="1"/>
          </p:nvPr>
        </p:nvSpPr>
        <p:spPr>
          <a:xfrm>
            <a:off x="685802" y="2142067"/>
            <a:ext cx="5240866" cy="3649133"/>
          </a:xfrm>
        </p:spPr>
        <p:txBody>
          <a:bodyPr/>
          <a:lstStyle/>
          <a:p>
            <a:r>
              <a:rPr lang="es-ES" dirty="0"/>
              <a:t>El WIMAX (</a:t>
            </a:r>
            <a:r>
              <a:rPr lang="es-ES" dirty="0" err="1"/>
              <a:t>Worldwide</a:t>
            </a:r>
            <a:r>
              <a:rPr lang="es-ES" dirty="0"/>
              <a:t> </a:t>
            </a:r>
            <a:r>
              <a:rPr lang="es-ES" dirty="0" err="1"/>
              <a:t>Interoperability</a:t>
            </a:r>
            <a:r>
              <a:rPr lang="es-ES" dirty="0"/>
              <a:t> </a:t>
            </a:r>
            <a:r>
              <a:rPr lang="es-ES" dirty="0" err="1"/>
              <a:t>for</a:t>
            </a:r>
            <a:r>
              <a:rPr lang="es-ES" dirty="0"/>
              <a:t> </a:t>
            </a:r>
            <a:r>
              <a:rPr lang="es-ES" dirty="0" err="1"/>
              <a:t>Microwave</a:t>
            </a:r>
            <a:r>
              <a:rPr lang="es-ES" dirty="0"/>
              <a:t> Access) es una tecnología de comunicación inalámbrica que ofrece conexiones de alta velocidad a largas distancias. Utiliza ondas de radio para transmitir datos, brindando acceso a internet de manera eficiente y flexible.</a:t>
            </a:r>
          </a:p>
          <a:p>
            <a:endParaRPr lang="es-ES" dirty="0"/>
          </a:p>
        </p:txBody>
      </p:sp>
      <p:pic>
        <p:nvPicPr>
          <p:cNvPr id="7" name="Imagen 6">
            <a:extLst>
              <a:ext uri="{FF2B5EF4-FFF2-40B4-BE49-F238E27FC236}">
                <a16:creationId xmlns:a16="http://schemas.microsoft.com/office/drawing/2014/main" id="{C6BE5136-1E6E-DE29-6E90-EF296E13D436}"/>
              </a:ext>
            </a:extLst>
          </p:cNvPr>
          <p:cNvPicPr>
            <a:picLocks noChangeAspect="1"/>
          </p:cNvPicPr>
          <p:nvPr/>
        </p:nvPicPr>
        <p:blipFill>
          <a:blip r:embed="rId2"/>
          <a:stretch>
            <a:fillRect/>
          </a:stretch>
        </p:blipFill>
        <p:spPr>
          <a:xfrm>
            <a:off x="5926668" y="2252134"/>
            <a:ext cx="5452895" cy="3539066"/>
          </a:xfrm>
          <a:prstGeom prst="rect">
            <a:avLst/>
          </a:prstGeom>
        </p:spPr>
      </p:pic>
    </p:spTree>
    <p:extLst>
      <p:ext uri="{BB962C8B-B14F-4D97-AF65-F5344CB8AC3E}">
        <p14:creationId xmlns:p14="http://schemas.microsoft.com/office/powerpoint/2010/main" val="415035740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04C02-5810-F29C-E772-74349529ABA7}"/>
              </a:ext>
            </a:extLst>
          </p:cNvPr>
          <p:cNvSpPr>
            <a:spLocks noGrp="1"/>
          </p:cNvSpPr>
          <p:nvPr>
            <p:ph type="title"/>
          </p:nvPr>
        </p:nvSpPr>
        <p:spPr/>
        <p:txBody>
          <a:bodyPr/>
          <a:lstStyle/>
          <a:p>
            <a:r>
              <a:rPr lang="es-ES" dirty="0"/>
              <a:t>Ventajas de </a:t>
            </a:r>
            <a:r>
              <a:rPr lang="es-ES" dirty="0" err="1"/>
              <a:t>wimax</a:t>
            </a:r>
            <a:endParaRPr lang="es-ES" dirty="0"/>
          </a:p>
        </p:txBody>
      </p:sp>
      <p:sp>
        <p:nvSpPr>
          <p:cNvPr id="3" name="Marcador de contenido 2">
            <a:extLst>
              <a:ext uri="{FF2B5EF4-FFF2-40B4-BE49-F238E27FC236}">
                <a16:creationId xmlns:a16="http://schemas.microsoft.com/office/drawing/2014/main" id="{9B7E47BB-098C-4078-82E5-17BE70B7CDE6}"/>
              </a:ext>
            </a:extLst>
          </p:cNvPr>
          <p:cNvSpPr>
            <a:spLocks noGrp="1"/>
          </p:cNvSpPr>
          <p:nvPr>
            <p:ph idx="1"/>
          </p:nvPr>
        </p:nvSpPr>
        <p:spPr>
          <a:xfrm>
            <a:off x="685802" y="2142067"/>
            <a:ext cx="5596466" cy="3649133"/>
          </a:xfrm>
        </p:spPr>
        <p:txBody>
          <a:bodyPr/>
          <a:lstStyle/>
          <a:p>
            <a:r>
              <a:rPr lang="es-ES" dirty="0"/>
              <a:t>La tecnología WIMAX ofrece conexiones rápidas y estables a través de antenas de largo alcance. Permite movilidad y acceso inalámbrico a internet en áreas remotas. Además, su alta capacidad de datos la hace ideal para aplicaciones empresariales y residenciales.</a:t>
            </a:r>
          </a:p>
          <a:p>
            <a:endParaRPr lang="es-ES" dirty="0"/>
          </a:p>
        </p:txBody>
      </p:sp>
      <p:pic>
        <p:nvPicPr>
          <p:cNvPr id="5" name="Imagen 4">
            <a:extLst>
              <a:ext uri="{FF2B5EF4-FFF2-40B4-BE49-F238E27FC236}">
                <a16:creationId xmlns:a16="http://schemas.microsoft.com/office/drawing/2014/main" id="{BC179EC7-8FB6-3B25-91D8-BB6A3831412B}"/>
              </a:ext>
            </a:extLst>
          </p:cNvPr>
          <p:cNvPicPr>
            <a:picLocks noChangeAspect="1"/>
          </p:cNvPicPr>
          <p:nvPr/>
        </p:nvPicPr>
        <p:blipFill>
          <a:blip r:embed="rId2"/>
          <a:stretch>
            <a:fillRect/>
          </a:stretch>
        </p:blipFill>
        <p:spPr>
          <a:xfrm>
            <a:off x="6565448" y="2833569"/>
            <a:ext cx="3840085" cy="2721943"/>
          </a:xfrm>
          <a:prstGeom prst="rect">
            <a:avLst/>
          </a:prstGeom>
        </p:spPr>
      </p:pic>
    </p:spTree>
    <p:extLst>
      <p:ext uri="{BB962C8B-B14F-4D97-AF65-F5344CB8AC3E}">
        <p14:creationId xmlns:p14="http://schemas.microsoft.com/office/powerpoint/2010/main" val="261718574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730A4-26DF-9DCD-5262-A3E9BD3763F2}"/>
              </a:ext>
            </a:extLst>
          </p:cNvPr>
          <p:cNvSpPr>
            <a:spLocks noGrp="1"/>
          </p:cNvSpPr>
          <p:nvPr>
            <p:ph type="title"/>
          </p:nvPr>
        </p:nvSpPr>
        <p:spPr/>
        <p:txBody>
          <a:bodyPr/>
          <a:lstStyle/>
          <a:p>
            <a:r>
              <a:rPr lang="es-ES" dirty="0"/>
              <a:t>Aplicaciones de </a:t>
            </a:r>
            <a:r>
              <a:rPr lang="es-ES" dirty="0" err="1"/>
              <a:t>wimax</a:t>
            </a:r>
            <a:endParaRPr lang="es-ES" dirty="0"/>
          </a:p>
        </p:txBody>
      </p:sp>
      <p:sp>
        <p:nvSpPr>
          <p:cNvPr id="3" name="Marcador de contenido 2">
            <a:extLst>
              <a:ext uri="{FF2B5EF4-FFF2-40B4-BE49-F238E27FC236}">
                <a16:creationId xmlns:a16="http://schemas.microsoft.com/office/drawing/2014/main" id="{DE168995-BE14-79EC-5C2F-0E1E9B5D4F85}"/>
              </a:ext>
            </a:extLst>
          </p:cNvPr>
          <p:cNvSpPr>
            <a:spLocks noGrp="1"/>
          </p:cNvSpPr>
          <p:nvPr>
            <p:ph idx="1"/>
          </p:nvPr>
        </p:nvSpPr>
        <p:spPr>
          <a:xfrm>
            <a:off x="685802" y="2142067"/>
            <a:ext cx="4809066" cy="3649133"/>
          </a:xfrm>
        </p:spPr>
        <p:txBody>
          <a:bodyPr/>
          <a:lstStyle/>
          <a:p>
            <a:r>
              <a:rPr lang="es-ES" dirty="0"/>
              <a:t>Las aplicaciones de WIMAX abarcan desde acceso a internet rural hasta redes metropolitanas de alta velocidad. Se utiliza en telecomunicaciones, telemetría y vigilancia remota. Su versatilidad la hace ideal para conectar comunidades y mejorar la conectividad urbana.</a:t>
            </a:r>
          </a:p>
          <a:p>
            <a:endParaRPr lang="es-ES" dirty="0"/>
          </a:p>
        </p:txBody>
      </p:sp>
      <p:pic>
        <p:nvPicPr>
          <p:cNvPr id="5" name="Imagen 4">
            <a:extLst>
              <a:ext uri="{FF2B5EF4-FFF2-40B4-BE49-F238E27FC236}">
                <a16:creationId xmlns:a16="http://schemas.microsoft.com/office/drawing/2014/main" id="{F81731DD-B81B-F97F-88B7-61A839D0F68F}"/>
              </a:ext>
            </a:extLst>
          </p:cNvPr>
          <p:cNvPicPr>
            <a:picLocks noChangeAspect="1"/>
          </p:cNvPicPr>
          <p:nvPr/>
        </p:nvPicPr>
        <p:blipFill>
          <a:blip r:embed="rId2"/>
          <a:stretch>
            <a:fillRect/>
          </a:stretch>
        </p:blipFill>
        <p:spPr>
          <a:xfrm>
            <a:off x="6028042" y="2561023"/>
            <a:ext cx="4853505" cy="3120110"/>
          </a:xfrm>
          <a:prstGeom prst="rect">
            <a:avLst/>
          </a:prstGeom>
        </p:spPr>
      </p:pic>
    </p:spTree>
    <p:extLst>
      <p:ext uri="{BB962C8B-B14F-4D97-AF65-F5344CB8AC3E}">
        <p14:creationId xmlns:p14="http://schemas.microsoft.com/office/powerpoint/2010/main" val="222381970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44CA6-49F1-D23D-FB1C-1BCBD49DD064}"/>
              </a:ext>
            </a:extLst>
          </p:cNvPr>
          <p:cNvSpPr>
            <a:spLocks noGrp="1"/>
          </p:cNvSpPr>
          <p:nvPr>
            <p:ph type="title"/>
          </p:nvPr>
        </p:nvSpPr>
        <p:spPr/>
        <p:txBody>
          <a:bodyPr/>
          <a:lstStyle/>
          <a:p>
            <a:r>
              <a:rPr lang="es-ES" dirty="0"/>
              <a:t>Evolución de </a:t>
            </a:r>
            <a:r>
              <a:rPr lang="es-ES" dirty="0" err="1"/>
              <a:t>wimax</a:t>
            </a:r>
            <a:endParaRPr lang="es-ES" dirty="0"/>
          </a:p>
        </p:txBody>
      </p:sp>
      <p:sp>
        <p:nvSpPr>
          <p:cNvPr id="3" name="Marcador de contenido 2">
            <a:extLst>
              <a:ext uri="{FF2B5EF4-FFF2-40B4-BE49-F238E27FC236}">
                <a16:creationId xmlns:a16="http://schemas.microsoft.com/office/drawing/2014/main" id="{D1E40F91-365F-40F0-7602-63A98B41CB8F}"/>
              </a:ext>
            </a:extLst>
          </p:cNvPr>
          <p:cNvSpPr>
            <a:spLocks noGrp="1"/>
          </p:cNvSpPr>
          <p:nvPr>
            <p:ph idx="1"/>
          </p:nvPr>
        </p:nvSpPr>
        <p:spPr>
          <a:xfrm>
            <a:off x="685801" y="2142067"/>
            <a:ext cx="5410199" cy="3649133"/>
          </a:xfrm>
        </p:spPr>
        <p:txBody>
          <a:bodyPr/>
          <a:lstStyle/>
          <a:p>
            <a:r>
              <a:rPr lang="es-ES" dirty="0"/>
              <a:t>La evolución de WIMAX ha llevado al desarrollo de estándares avanzados como Mobile WiMAX y WiMAX 2. Estas versiones mejoradas ofrecen mayor velocidad, capacidad y eficiencia espectral, impulsando la adopción de esta tecnología.</a:t>
            </a:r>
          </a:p>
          <a:p>
            <a:endParaRPr lang="es-ES" dirty="0"/>
          </a:p>
        </p:txBody>
      </p:sp>
      <p:pic>
        <p:nvPicPr>
          <p:cNvPr id="4" name="Imagen 3">
            <a:extLst>
              <a:ext uri="{FF2B5EF4-FFF2-40B4-BE49-F238E27FC236}">
                <a16:creationId xmlns:a16="http://schemas.microsoft.com/office/drawing/2014/main" id="{EB9BA9C7-671B-0919-8A25-437A45C94627}"/>
              </a:ext>
            </a:extLst>
          </p:cNvPr>
          <p:cNvPicPr>
            <a:picLocks noChangeAspect="1"/>
          </p:cNvPicPr>
          <p:nvPr/>
        </p:nvPicPr>
        <p:blipFill>
          <a:blip r:embed="rId2"/>
          <a:stretch>
            <a:fillRect/>
          </a:stretch>
        </p:blipFill>
        <p:spPr>
          <a:xfrm>
            <a:off x="6637866" y="1788855"/>
            <a:ext cx="3192836" cy="4662745"/>
          </a:xfrm>
          <a:prstGeom prst="rect">
            <a:avLst/>
          </a:prstGeom>
        </p:spPr>
      </p:pic>
    </p:spTree>
    <p:extLst>
      <p:ext uri="{BB962C8B-B14F-4D97-AF65-F5344CB8AC3E}">
        <p14:creationId xmlns:p14="http://schemas.microsoft.com/office/powerpoint/2010/main" val="129845836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DF9BA-7899-69CB-409E-A48645B7ADE4}"/>
              </a:ext>
            </a:extLst>
          </p:cNvPr>
          <p:cNvSpPr>
            <a:spLocks noGrp="1"/>
          </p:cNvSpPr>
          <p:nvPr>
            <p:ph type="title"/>
          </p:nvPr>
        </p:nvSpPr>
        <p:spPr/>
        <p:txBody>
          <a:bodyPr/>
          <a:lstStyle/>
          <a:p>
            <a:r>
              <a:rPr lang="es-ES" dirty="0" err="1"/>
              <a:t>Desafios</a:t>
            </a:r>
            <a:r>
              <a:rPr lang="es-ES" dirty="0"/>
              <a:t> y oportunidades</a:t>
            </a:r>
          </a:p>
        </p:txBody>
      </p:sp>
      <p:sp>
        <p:nvSpPr>
          <p:cNvPr id="3" name="Marcador de contenido 2">
            <a:extLst>
              <a:ext uri="{FF2B5EF4-FFF2-40B4-BE49-F238E27FC236}">
                <a16:creationId xmlns:a16="http://schemas.microsoft.com/office/drawing/2014/main" id="{FEC14D2F-C7D2-A469-4670-B2E70AA3B0A7}"/>
              </a:ext>
            </a:extLst>
          </p:cNvPr>
          <p:cNvSpPr>
            <a:spLocks noGrp="1"/>
          </p:cNvSpPr>
          <p:nvPr>
            <p:ph idx="1"/>
          </p:nvPr>
        </p:nvSpPr>
        <p:spPr>
          <a:xfrm>
            <a:off x="685802" y="2142067"/>
            <a:ext cx="4783666" cy="3649133"/>
          </a:xfrm>
        </p:spPr>
        <p:txBody>
          <a:bodyPr/>
          <a:lstStyle/>
          <a:p>
            <a:r>
              <a:rPr lang="es-ES" dirty="0"/>
              <a:t>A pesar de sus ventajas, WIMAX enfrenta desafíos como la competencia con otras tecnologías inalámbricas. Sin embargo, presenta oportunidades en el despliegue rural y conectividad emergente, así como en la introducción de 5G.</a:t>
            </a:r>
          </a:p>
          <a:p>
            <a:endParaRPr lang="es-ES" dirty="0"/>
          </a:p>
        </p:txBody>
      </p:sp>
      <p:pic>
        <p:nvPicPr>
          <p:cNvPr id="5" name="Imagen 4">
            <a:extLst>
              <a:ext uri="{FF2B5EF4-FFF2-40B4-BE49-F238E27FC236}">
                <a16:creationId xmlns:a16="http://schemas.microsoft.com/office/drawing/2014/main" id="{DBA458C6-5E67-6BF0-5438-615D399ABEF7}"/>
              </a:ext>
            </a:extLst>
          </p:cNvPr>
          <p:cNvPicPr>
            <a:picLocks noChangeAspect="1"/>
          </p:cNvPicPr>
          <p:nvPr/>
        </p:nvPicPr>
        <p:blipFill>
          <a:blip r:embed="rId2"/>
          <a:stretch>
            <a:fillRect/>
          </a:stretch>
        </p:blipFill>
        <p:spPr>
          <a:xfrm>
            <a:off x="5955529" y="2521254"/>
            <a:ext cx="4365337" cy="2890758"/>
          </a:xfrm>
          <a:prstGeom prst="rect">
            <a:avLst/>
          </a:prstGeom>
        </p:spPr>
      </p:pic>
    </p:spTree>
    <p:extLst>
      <p:ext uri="{BB962C8B-B14F-4D97-AF65-F5344CB8AC3E}">
        <p14:creationId xmlns:p14="http://schemas.microsoft.com/office/powerpoint/2010/main" val="304590189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BEF24-1982-FF3E-50E2-F20AA20A96AD}"/>
              </a:ext>
            </a:extLst>
          </p:cNvPr>
          <p:cNvSpPr>
            <a:spLocks noGrp="1"/>
          </p:cNvSpPr>
          <p:nvPr>
            <p:ph type="title"/>
          </p:nvPr>
        </p:nvSpPr>
        <p:spPr/>
        <p:txBody>
          <a:bodyPr/>
          <a:lstStyle/>
          <a:p>
            <a:r>
              <a:rPr lang="es-ES" dirty="0"/>
              <a:t>Seguridad en </a:t>
            </a:r>
            <a:r>
              <a:rPr lang="es-ES" dirty="0" err="1"/>
              <a:t>wimax</a:t>
            </a:r>
            <a:endParaRPr lang="es-ES" dirty="0"/>
          </a:p>
        </p:txBody>
      </p:sp>
      <p:sp>
        <p:nvSpPr>
          <p:cNvPr id="3" name="Marcador de contenido 2">
            <a:extLst>
              <a:ext uri="{FF2B5EF4-FFF2-40B4-BE49-F238E27FC236}">
                <a16:creationId xmlns:a16="http://schemas.microsoft.com/office/drawing/2014/main" id="{C361DB12-23F3-86E7-B2FD-34FEBC06AA58}"/>
              </a:ext>
            </a:extLst>
          </p:cNvPr>
          <p:cNvSpPr>
            <a:spLocks noGrp="1"/>
          </p:cNvSpPr>
          <p:nvPr>
            <p:ph idx="1"/>
          </p:nvPr>
        </p:nvSpPr>
        <p:spPr>
          <a:xfrm>
            <a:off x="685802" y="2142067"/>
            <a:ext cx="4563532" cy="3649133"/>
          </a:xfrm>
        </p:spPr>
        <p:txBody>
          <a:bodyPr/>
          <a:lstStyle/>
          <a:p>
            <a:r>
              <a:rPr lang="es-ES" dirty="0"/>
              <a:t>La seguridad en WIMAX es fundamental para proteger la privacidad y la integridad de los datos. Se implementan protocolos de cifrado y autenticación para garantizar la seguridad de la red y de los usuarios.</a:t>
            </a:r>
          </a:p>
        </p:txBody>
      </p:sp>
      <p:pic>
        <p:nvPicPr>
          <p:cNvPr id="5" name="Imagen 4">
            <a:extLst>
              <a:ext uri="{FF2B5EF4-FFF2-40B4-BE49-F238E27FC236}">
                <a16:creationId xmlns:a16="http://schemas.microsoft.com/office/drawing/2014/main" id="{7B0DDEDD-5611-5BF1-5A73-32032BCC05E5}"/>
              </a:ext>
            </a:extLst>
          </p:cNvPr>
          <p:cNvPicPr>
            <a:picLocks noChangeAspect="1"/>
          </p:cNvPicPr>
          <p:nvPr/>
        </p:nvPicPr>
        <p:blipFill>
          <a:blip r:embed="rId2"/>
          <a:stretch>
            <a:fillRect/>
          </a:stretch>
        </p:blipFill>
        <p:spPr>
          <a:xfrm>
            <a:off x="5894107" y="2747263"/>
            <a:ext cx="4010585" cy="2438740"/>
          </a:xfrm>
          <a:prstGeom prst="rect">
            <a:avLst/>
          </a:prstGeom>
        </p:spPr>
      </p:pic>
    </p:spTree>
    <p:extLst>
      <p:ext uri="{BB962C8B-B14F-4D97-AF65-F5344CB8AC3E}">
        <p14:creationId xmlns:p14="http://schemas.microsoft.com/office/powerpoint/2010/main" val="17263375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0F4B7D-F29E-4521-D681-AD094A67B0C6}"/>
              </a:ext>
            </a:extLst>
          </p:cNvPr>
          <p:cNvSpPr>
            <a:spLocks noGrp="1"/>
          </p:cNvSpPr>
          <p:nvPr>
            <p:ph type="title"/>
          </p:nvPr>
        </p:nvSpPr>
        <p:spPr/>
        <p:txBody>
          <a:bodyPr/>
          <a:lstStyle/>
          <a:p>
            <a:r>
              <a:rPr lang="es-ES" dirty="0" err="1"/>
              <a:t>Wimax</a:t>
            </a:r>
            <a:r>
              <a:rPr lang="es-ES" dirty="0"/>
              <a:t> y 5g</a:t>
            </a:r>
          </a:p>
        </p:txBody>
      </p:sp>
      <p:sp>
        <p:nvSpPr>
          <p:cNvPr id="3" name="Marcador de contenido 2">
            <a:extLst>
              <a:ext uri="{FF2B5EF4-FFF2-40B4-BE49-F238E27FC236}">
                <a16:creationId xmlns:a16="http://schemas.microsoft.com/office/drawing/2014/main" id="{59942E55-98DD-BACB-60D4-00692F74C837}"/>
              </a:ext>
            </a:extLst>
          </p:cNvPr>
          <p:cNvSpPr>
            <a:spLocks noGrp="1"/>
          </p:cNvSpPr>
          <p:nvPr>
            <p:ph idx="1"/>
          </p:nvPr>
        </p:nvSpPr>
        <p:spPr>
          <a:xfrm>
            <a:off x="685802" y="2142067"/>
            <a:ext cx="4529666" cy="3649133"/>
          </a:xfrm>
        </p:spPr>
        <p:txBody>
          <a:bodyPr/>
          <a:lstStyle/>
          <a:p>
            <a:r>
              <a:rPr lang="es-ES" dirty="0"/>
              <a:t>La relación entre WIMAX y 5G es crucial en la evolución de las redes inalámbricas. Ambas tecnologías buscan mejorar la conectividad y ampliar el acceso a internet. Exploraremos cómo WIMAX puede seguir siendo relevante en la era del 5G.</a:t>
            </a:r>
          </a:p>
          <a:p>
            <a:endParaRPr lang="es-ES" dirty="0"/>
          </a:p>
        </p:txBody>
      </p:sp>
      <p:pic>
        <p:nvPicPr>
          <p:cNvPr id="5" name="Imagen 4">
            <a:extLst>
              <a:ext uri="{FF2B5EF4-FFF2-40B4-BE49-F238E27FC236}">
                <a16:creationId xmlns:a16="http://schemas.microsoft.com/office/drawing/2014/main" id="{41224F2B-2529-8751-FC4F-E888EA90F737}"/>
              </a:ext>
            </a:extLst>
          </p:cNvPr>
          <p:cNvPicPr>
            <a:picLocks noChangeAspect="1"/>
          </p:cNvPicPr>
          <p:nvPr/>
        </p:nvPicPr>
        <p:blipFill>
          <a:blip r:embed="rId2"/>
          <a:stretch>
            <a:fillRect/>
          </a:stretch>
        </p:blipFill>
        <p:spPr>
          <a:xfrm>
            <a:off x="6178271" y="2468382"/>
            <a:ext cx="4001058" cy="2581635"/>
          </a:xfrm>
          <a:prstGeom prst="rect">
            <a:avLst/>
          </a:prstGeom>
        </p:spPr>
      </p:pic>
    </p:spTree>
    <p:extLst>
      <p:ext uri="{BB962C8B-B14F-4D97-AF65-F5344CB8AC3E}">
        <p14:creationId xmlns:p14="http://schemas.microsoft.com/office/powerpoint/2010/main" val="186208857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{1C56367F-3A31-452C-85DE-2C92B4B53B32}tf03457452</Template>
  <TotalTime>21</TotalTime>
  <Words>443</Words>
  <Application>Microsoft Office PowerPoint</Application>
  <PresentationFormat>Panorámica</PresentationFormat>
  <Paragraphs>23</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Celestial</vt:lpstr>
      <vt:lpstr>Conéctate sin límites: Explorando el Mundo de la Red Inalámbrica WIMAX </vt:lpstr>
      <vt:lpstr>Introducción</vt:lpstr>
      <vt:lpstr>¿Qué es wimax?</vt:lpstr>
      <vt:lpstr>Ventajas de wimax</vt:lpstr>
      <vt:lpstr>Aplicaciones de wimax</vt:lpstr>
      <vt:lpstr>Evolución de wimax</vt:lpstr>
      <vt:lpstr>Desafios y oportunidades</vt:lpstr>
      <vt:lpstr>Seguridad en wimax</vt:lpstr>
      <vt:lpstr>Wimax y 5g</vt:lpstr>
      <vt:lpstr>Casos de exito</vt:lpstr>
      <vt:lpstr>Innovación futura</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Conéctate sin límites: Explorando el Mundo de la Red Inalámbrica WIMAX </dc:title>
  <dc:creator>Ethan Alexsander</dc:creator>
  <cp:lastModifiedBy>Ethan Alexsander</cp:lastModifiedBy>
  <cp:revision>1</cp:revision>
  <dcterms:created xsi:type="dcterms:W3CDTF">2024-05-22T15:35:32Z</dcterms:created>
  <dcterms:modified xsi:type="dcterms:W3CDTF">2024-05-22T15:56:55Z</dcterms:modified>
</cp:coreProperties>
</file>