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37356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92452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82296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37356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592452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37356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92452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82296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37356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592452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37356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92452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82296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37356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592452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520" y="6400800"/>
            <a:ext cx="91411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334200"/>
            <a:ext cx="91411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Haga clic para modificar el estilo de título del patrón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F34E179-1ED1-4068-AFEA-DD7E7FD655B0}" type="datetime">
              <a:rPr b="0" lang="es-ES" sz="900" spc="-1" strike="noStrike">
                <a:solidFill>
                  <a:srgbClr val="ffffff"/>
                </a:solidFill>
                <a:latin typeface="Calibri"/>
              </a:rPr>
              <a:t>19/02/19</a:t>
            </a:fld>
            <a:endParaRPr b="0" lang="es-ES" sz="9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C7951DF-2415-4CE1-A45D-28EFCAE0F60F}" type="slidenum">
              <a:rPr b="0" lang="es-E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s-ES" sz="105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Haga clic para modificar el estilo de título del patrón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Haga clic para modificar el estilo de texto del patrón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Segundo nivel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Tercer nivel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Cuarto nivel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Quinto nivel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B65AC2C-941D-4152-A53F-E174511E6D7F}" type="datetime">
              <a:rPr b="0" lang="es-ES" sz="900" spc="-1" strike="noStrike">
                <a:solidFill>
                  <a:srgbClr val="ffffff"/>
                </a:solidFill>
                <a:latin typeface="Calibri"/>
              </a:rPr>
              <a:t>19/02/19</a:t>
            </a:fld>
            <a:endParaRPr b="0" lang="es-ES" sz="9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E2A9AF2-3D2E-47D4-BEE7-F24FC3B87F3D}" type="slidenum">
              <a:rPr b="0" lang="es-E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s-E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 hidden="1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2520" y="6400800"/>
            <a:ext cx="91411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0" y="6334200"/>
            <a:ext cx="91411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5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214F521-3478-4F05-BA43-7E331CE66931}" type="datetime">
              <a:rPr b="0" lang="es-ES" sz="900" spc="-1" strike="noStrike">
                <a:solidFill>
                  <a:srgbClr val="ffffff"/>
                </a:solidFill>
                <a:latin typeface="Calibri"/>
              </a:rPr>
              <a:t>19/02/19</a:t>
            </a:fld>
            <a:endParaRPr b="0" lang="es-ES" sz="9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541A511-DDFB-4038-AA91-E3FC747ABAAB}" type="slidenum">
              <a:rPr b="0" lang="es-E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s-ES" sz="1050" spc="-1" strike="noStrike">
              <a:latin typeface="Times New Roman"/>
            </a:endParaRPr>
          </a:p>
        </p:txBody>
      </p:sp>
      <p:sp>
        <p:nvSpPr>
          <p:cNvPr id="95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320840" y="1702080"/>
            <a:ext cx="659340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8800" spc="-49" strike="noStrike">
                <a:solidFill>
                  <a:srgbClr val="262626"/>
                </a:solidFill>
                <a:latin typeface="Calibri Light"/>
              </a:rPr>
              <a:t>L.V.M.</a:t>
            </a:r>
            <a:r>
              <a:rPr b="0" lang="en-US" sz="6600" spc="-49" strike="noStrike">
                <a:solidFill>
                  <a:srgbClr val="262626"/>
                </a:solidFill>
                <a:latin typeface="Calibri Light"/>
              </a:rPr>
              <a:t> </a:t>
            </a:r>
            <a:br/>
            <a:r>
              <a:rPr b="0" i="1" lang="en-US" sz="4000" spc="-49" strike="noStrike">
                <a:solidFill>
                  <a:srgbClr val="262626"/>
                </a:solidFill>
                <a:latin typeface="Calibri Light"/>
              </a:rPr>
              <a:t>Logical Volume Manager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320840" y="4825440"/>
            <a:ext cx="6593400" cy="660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s-ES" sz="2400" spc="199" strike="noStrike" cap="all">
                <a:solidFill>
                  <a:srgbClr val="637052"/>
                </a:solidFill>
                <a:latin typeface="Calibri Light"/>
              </a:rPr>
              <a:t>IMPLANTACIÓN DE SSOO</a:t>
            </a: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52000" y="1352520"/>
            <a:ext cx="8639640" cy="46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pvdisplay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[opciones]</a:t>
            </a:r>
            <a:endParaRPr b="0" lang="es-E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marL="271440" algn="just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pvdisplay le permite ver los atributos de uno o más volúmenes físicos, como el tamaño, el tamaño de la extensión física, el espacio utilizado para el área del descriptor del grupo de volúmenes, etc.</a:t>
            </a:r>
            <a:endParaRPr b="0" lang="es-ES" sz="2000" spc="-1" strike="noStrike">
              <a:latin typeface="Arial"/>
            </a:endParaRPr>
          </a:p>
          <a:p>
            <a:pPr marL="62532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-C. Muestra la salida en columnas.</a:t>
            </a:r>
            <a:endParaRPr b="0" lang="es-ES" sz="2000" spc="-1" strike="noStrike">
              <a:latin typeface="Arial"/>
            </a:endParaRPr>
          </a:p>
          <a:p>
            <a:pPr marL="62532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-c. Genere salida separada por dos puntos para un análisis más fácil en scripts o programas.</a:t>
            </a:r>
            <a:endParaRPr b="0" lang="es-ES" sz="2000" spc="-1" strike="noStrike">
              <a:latin typeface="Arial"/>
            </a:endParaRPr>
          </a:p>
          <a:p>
            <a:pPr marL="62532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-s. Mostrar solo el tamaño de los volúmenes físicos dados.</a:t>
            </a:r>
            <a:endParaRPr b="0" lang="es-E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pvscan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escanea todos los dispositivos de bloque LVM soportados en el sistema para volúmenes físicos</a:t>
            </a:r>
            <a:endParaRPr b="0" lang="es-ES" sz="20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pvs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: produce salida formateada sobre información de los volúmenes físicos.</a:t>
            </a:r>
            <a:endParaRPr b="0" lang="es-E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60920" y="348840"/>
            <a:ext cx="88221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000000"/>
                </a:solidFill>
                <a:latin typeface="Calibri Light"/>
              </a:rPr>
              <a:t>INFOMACIÓN DE VOLÚMENES FÍSICOS</a:t>
            </a:r>
            <a:endParaRPr b="0" lang="es-ES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CREAR GRUPO DE VOLUMENES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22960" y="1845720"/>
            <a:ext cx="7543440" cy="44024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vgcreate </a:t>
            </a:r>
            <a:r>
              <a:rPr b="0" i="1" lang="en-US" sz="2400" spc="-1" strike="noStrike">
                <a:solidFill>
                  <a:srgbClr val="404040"/>
                </a:solidFill>
                <a:latin typeface="Calibri"/>
              </a:rPr>
              <a:t>nombre_grupo lista_de_pvs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i="1" lang="en-US" sz="2400" spc="-1" strike="noStrike">
                <a:solidFill>
                  <a:srgbClr val="404040"/>
                </a:solidFill>
                <a:latin typeface="Calibri"/>
              </a:rPr>
              <a:t>Ejemplo: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vgcreate </a:t>
            </a:r>
            <a:r>
              <a:rPr b="0" i="1" lang="en-US" sz="2400" spc="-1" strike="noStrike">
                <a:solidFill>
                  <a:srgbClr val="404040"/>
                </a:solidFill>
                <a:latin typeface="Calibri"/>
              </a:rPr>
              <a:t>vgdatos /dev/sdb1 /dev/sdc1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(Archivo de dispositivo creado: /dev/vgdatos)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Ver información de PVs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                   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vgdisplay 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i="1" lang="en-US" sz="2400" spc="-1" strike="noStrike">
                <a:solidFill>
                  <a:srgbClr val="404040"/>
                </a:solidFill>
                <a:latin typeface="Calibri"/>
              </a:rPr>
              <a:t>Borrado de grupo de volúmenes</a:t>
            </a:r>
            <a:r>
              <a:rPr b="0" i="1" lang="en-US" sz="2400" spc="-1" strike="noStrike">
                <a:solidFill>
                  <a:srgbClr val="404040"/>
                </a:solidFill>
                <a:latin typeface="Calibri"/>
              </a:rPr>
              <a:t>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2926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i="1" lang="en-US" sz="2400" spc="-1" strike="noStrike">
                <a:solidFill>
                  <a:srgbClr val="404040"/>
                </a:solidFill>
                <a:latin typeface="Calibri"/>
              </a:rPr>
              <a:t>                </a:t>
            </a:r>
            <a:r>
              <a:rPr b="0" i="1" lang="en-US" sz="2400" spc="-1" strike="noStrike">
                <a:solidFill>
                  <a:srgbClr val="404040"/>
                </a:solidFill>
                <a:latin typeface="Calibri"/>
              </a:rPr>
              <a:t>vgremove nombre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2926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i="1" lang="en-US" sz="2400" spc="-1" strike="noStrike">
                <a:solidFill>
                  <a:srgbClr val="404040"/>
                </a:solidFill>
                <a:latin typeface="Calibri"/>
              </a:rPr>
              <a:t>                  </a:t>
            </a:r>
            <a:r>
              <a:rPr b="0" i="1" lang="en-US" sz="2400" spc="-1" strike="noStrike">
                <a:solidFill>
                  <a:srgbClr val="404040"/>
                </a:solidFill>
                <a:latin typeface="Calibri"/>
              </a:rPr>
              <a:t>ejemplo:   vgremove vgdatos.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27680" y="1284840"/>
            <a:ext cx="8288640" cy="37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vgdisplay le permite ver los atributos de VolumeGroupName (o todos los grupos de volúmenes si no se proporciona ninguno) con sus volúmenes físicos y lógicos y sus tamaños, etc.</a:t>
            </a:r>
            <a:endParaRPr b="0" lang="es-E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marL="5396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-C. Muestra la salida en columnas.</a:t>
            </a:r>
            <a:endParaRPr b="0" lang="es-ES" sz="2000" spc="-1" strike="noStrike">
              <a:latin typeface="Arial"/>
            </a:endParaRPr>
          </a:p>
          <a:p>
            <a:pPr marL="5396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-c. Genere salida separada por dos puntos para un análisis más fácil en scripts o programas.</a:t>
            </a:r>
            <a:endParaRPr b="0" lang="es-ES" sz="2000" spc="-1" strike="noStrike">
              <a:latin typeface="Arial"/>
            </a:endParaRPr>
          </a:p>
          <a:p>
            <a:pPr marL="5396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-s. Muestra una breve lista de los grupos de volúmenes.</a:t>
            </a:r>
            <a:endParaRPr b="0" lang="es-ES" sz="2000" spc="-1" strike="noStrike">
              <a:latin typeface="Arial"/>
            </a:endParaRPr>
          </a:p>
          <a:p>
            <a:pPr marL="539640" indent="-2854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-v. Muestra información detallada que contiene las listas de volúmenes físicos y lógicos. Si se administra dos veces, también muestra información detallada del tiempo de ejecución de las actividades de vgdisplay.</a:t>
            </a:r>
            <a:endParaRPr b="0" lang="es-E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-271440" y="348840"/>
            <a:ext cx="96865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000000"/>
                </a:solidFill>
                <a:latin typeface="Calibri Light"/>
              </a:rPr>
              <a:t>INFOMACIÓN DE GRUPOS DE VOLÚMENES</a:t>
            </a:r>
            <a:endParaRPr b="0" lang="es-ES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755280" y="135360"/>
            <a:ext cx="7543440" cy="831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CREAR VOLÚMENES LÓGICOS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252000" y="1024560"/>
            <a:ext cx="8639640" cy="513036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200" spc="-1" strike="noStrike">
                <a:solidFill>
                  <a:srgbClr val="404040"/>
                </a:solidFill>
                <a:latin typeface="Calibri"/>
              </a:rPr>
              <a:t>lvcreate -</a:t>
            </a:r>
            <a:r>
              <a:rPr b="1" i="1" lang="en-US" sz="2200" spc="-1" strike="noStrike">
                <a:solidFill>
                  <a:srgbClr val="404040"/>
                </a:solidFill>
                <a:latin typeface="Calibri"/>
              </a:rPr>
              <a:t>L tamaño –n nombreLV nombrevg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i="1" lang="en-US" sz="2200" spc="-1" strike="noStrike">
                <a:solidFill>
                  <a:srgbClr val="404040"/>
                </a:solidFill>
                <a:latin typeface="Calibri"/>
              </a:rPr>
              <a:t>Ejemplo: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i="1" lang="en-US" sz="2200" spc="-1" strike="noStrike">
                <a:solidFill>
                  <a:srgbClr val="404040"/>
                </a:solidFill>
                <a:latin typeface="Calibri"/>
              </a:rPr>
              <a:t>lvcreate  -L 10G –n lvdatos1 vgdatos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i="1" lang="en-US" sz="2200" spc="-1" strike="noStrike">
                <a:solidFill>
                  <a:srgbClr val="404040"/>
                </a:solidFill>
                <a:latin typeface="Calibri"/>
              </a:rPr>
              <a:t>(archivo de dispositivo creado: /dev/vgdatos/lvdatos1)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i="1" lang="en-US" sz="2200" spc="-1" strike="noStrike">
                <a:solidFill>
                  <a:srgbClr val="404040"/>
                </a:solidFill>
                <a:latin typeface="Calibri"/>
              </a:rPr>
              <a:t>lvcreate –L 5 G –n lvdatos2 vgdatos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i="1" lang="en-US" sz="2200" spc="-1" strike="noStrike">
                <a:solidFill>
                  <a:srgbClr val="404040"/>
                </a:solidFill>
                <a:latin typeface="Calibri"/>
              </a:rPr>
              <a:t>(archivo de dispositivo creado: /dev/vgdatos/lvdatos2)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i="1" lang="en-US" sz="2100" spc="-1" strike="noStrike">
                <a:solidFill>
                  <a:srgbClr val="404040"/>
                </a:solidFill>
                <a:latin typeface="Calibri"/>
              </a:rPr>
              <a:t>Si desea ocupar todo el espacio libre que queda del grupo de volúmenes, utilice la siguiente orden:</a:t>
            </a: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i="1" lang="en-US" sz="2100" spc="-1" strike="noStrike">
                <a:solidFill>
                  <a:srgbClr val="404040"/>
                </a:solidFill>
                <a:latin typeface="Calibri"/>
              </a:rPr>
              <a:t>lvcreate -l +100%FREE  &lt;grupo_de_volúmenes&gt; -n &lt;volumen_lógico&gt;</a:t>
            </a: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200" spc="-1" strike="noStrike">
                <a:solidFill>
                  <a:srgbClr val="404040"/>
                </a:solidFill>
                <a:latin typeface="Calibri"/>
              </a:rPr>
              <a:t>Ver información de LVs: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i="1" lang="en-US" sz="2200" spc="-1" strike="noStrike">
                <a:solidFill>
                  <a:srgbClr val="404040"/>
                </a:solidFill>
                <a:latin typeface="Calibri"/>
              </a:rPr>
              <a:t>lvdisplay, lvscan, lvs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i="1" lang="en-US" sz="2200" spc="-1" strike="noStrike">
                <a:solidFill>
                  <a:srgbClr val="404040"/>
                </a:solidFill>
                <a:latin typeface="Calibri"/>
              </a:rPr>
              <a:t>Borrado de volúmenes lógico: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i="1" lang="en-US" sz="22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i="1" lang="en-US" sz="2200" spc="-1" strike="noStrike">
                <a:solidFill>
                  <a:srgbClr val="404040"/>
                </a:solidFill>
                <a:latin typeface="Calibri"/>
              </a:rPr>
              <a:t>lvremove nombre dispositivo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i="1" lang="en-US" sz="22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i="1" lang="en-US" sz="2200" spc="-1" strike="noStrike">
                <a:solidFill>
                  <a:srgbClr val="404040"/>
                </a:solidFill>
                <a:latin typeface="Calibri"/>
              </a:rPr>
              <a:t>lvremove   /dev/vgdatos/lvdatos1</a:t>
            </a: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MONTAR LVMs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 u="sng">
                <a:solidFill>
                  <a:srgbClr val="404040"/>
                </a:solidFill>
                <a:uFillTx/>
                <a:latin typeface="Calibri"/>
              </a:rPr>
              <a:t>Antes de usarse debe formatearse: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i="1" lang="en-US" sz="2000" spc="-1" strike="noStrike">
                <a:solidFill>
                  <a:srgbClr val="404040"/>
                </a:solidFill>
                <a:latin typeface="Calibri"/>
              </a:rPr>
              <a:t>mkfs –t ext4 /dev/vgdatos/lvdatos1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 u="sng">
                <a:solidFill>
                  <a:srgbClr val="404040"/>
                </a:solidFill>
                <a:uFillTx/>
                <a:latin typeface="Calibri"/>
              </a:rPr>
              <a:t>Para montar: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i="1" lang="en-US" sz="2000" spc="-1" strike="noStrike">
                <a:solidFill>
                  <a:srgbClr val="404040"/>
                </a:solidFill>
                <a:latin typeface="Calibri"/>
              </a:rPr>
              <a:t>mount punto_de_montaje archivo_de_lv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 u="sng">
                <a:solidFill>
                  <a:srgbClr val="404040"/>
                </a:solidFill>
                <a:uFillTx/>
                <a:latin typeface="Calibri"/>
              </a:rPr>
              <a:t>Ejemplo: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i="1" lang="en-US" sz="2000" spc="-1" strike="noStrike">
                <a:solidFill>
                  <a:srgbClr val="404040"/>
                </a:solidFill>
                <a:latin typeface="Calibri"/>
              </a:rPr>
              <a:t>mount /datos1 /dev/vgdatos/lvdatos1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También se puede dejar permanente en el /etc/fstab.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AÑADIR ESPACIO A UN LV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Primero hay que añadir espacio físico (por ejemplo: añadiendo un disco duro SATA).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i="1" lang="en-US" sz="2000" spc="-1" strike="noStrike">
                <a:solidFill>
                  <a:srgbClr val="404040"/>
                </a:solidFill>
                <a:latin typeface="Calibri"/>
              </a:rPr>
              <a:t>pvcreate /dev/sdd1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Después se añade este pv al vg: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i="1" lang="en-US" sz="2000" spc="-1" strike="noStrike">
                <a:solidFill>
                  <a:srgbClr val="404040"/>
                </a:solidFill>
                <a:latin typeface="Calibri"/>
              </a:rPr>
              <a:t>vgextend vgdatos /dev/sdd1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Finalmente se añade el espacio al lv deseado: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lvextend –L +4G –n /dev/vgdatos/lvdatos1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lvextend -l +100%FREE -n /dev/vgdatos/lvdatos1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Por último hay que indicar al sistema de archivos que se extienda: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resize2fs /dev/vgdatos/lvdatos1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OTROS COMANDOS DE L.V.M.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Reducir tamaño:  </a:t>
            </a:r>
            <a:r>
              <a:rPr b="0" i="1" lang="en-US" sz="2800" spc="-1" strike="noStrike">
                <a:solidFill>
                  <a:srgbClr val="404040"/>
                </a:solidFill>
                <a:latin typeface="Calibri"/>
              </a:rPr>
              <a:t>vgreduce, lvreduce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Eliminar: </a:t>
            </a:r>
            <a:r>
              <a:rPr b="0" i="1" lang="en-US" sz="2800" spc="-1" strike="noStrike">
                <a:solidFill>
                  <a:srgbClr val="404040"/>
                </a:solidFill>
                <a:latin typeface="Calibri"/>
              </a:rPr>
              <a:t>pvremove, vgremove, lvremove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Cambiar nombre: </a:t>
            </a:r>
            <a:r>
              <a:rPr b="0" i="1" lang="en-US" sz="2800" spc="-1" strike="noStrike">
                <a:solidFill>
                  <a:srgbClr val="404040"/>
                </a:solidFill>
                <a:latin typeface="Calibri"/>
              </a:rPr>
              <a:t>vgrename, lvrename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85000"/>
              </a:lnSpc>
            </a:pPr>
            <a:r>
              <a:rPr b="0" lang="en-US" sz="7200" spc="-49" strike="noStrike">
                <a:solidFill>
                  <a:srgbClr val="404040"/>
                </a:solidFill>
                <a:latin typeface="Calibri Light"/>
              </a:rPr>
              <a:t>LVM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LVM es una implementación de un administrador de volúmenes lógicos para sistemas GNU/Linux.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Características: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◦ </a:t>
            </a: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Redimensionado de grupos lógicos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◦ </a:t>
            </a: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Redimensionado de volúmenes lógicos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◦ </a:t>
            </a: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Snapshots (instantáneas) de lectura y escritura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◦ </a:t>
            </a: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Gran flexibilidad a la hora de gestionar los dispositivos de almacenamiento.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◦ </a:t>
            </a: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Modificar en caliente el </a:t>
            </a:r>
            <a:r>
              <a:rPr b="1" lang="en-US" sz="1600" spc="-1" strike="noStrike">
                <a:solidFill>
                  <a:srgbClr val="404040"/>
                </a:solidFill>
                <a:latin typeface="Calibri"/>
              </a:rPr>
              <a:t>tamaño de los volúmenes </a:t>
            </a: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adaptándolas a las necesidades en cada momento.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◦ </a:t>
            </a: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Agregar </a:t>
            </a:r>
            <a:r>
              <a:rPr b="1" lang="en-US" sz="1600" spc="-1" strike="noStrike">
                <a:solidFill>
                  <a:srgbClr val="404040"/>
                </a:solidFill>
                <a:latin typeface="Calibri"/>
              </a:rPr>
              <a:t>discos físicos en caliente </a:t>
            </a: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y añadirlos a los volúmenes LVM en caliente.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◦ </a:t>
            </a: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Compatible con RAID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Características más usadas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Redimensionar el tamaño de los sistemas de archivo sin tener que desconectar el servidor.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Utilizar de manera flexible el espacio de varias unidades de almacenamiento físicas para crear unidades virtuales del tamaño deseado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LVM </a:t>
            </a:r>
            <a:br/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Terminología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US" sz="1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404040"/>
                </a:solidFill>
                <a:latin typeface="Calibri"/>
              </a:rPr>
              <a:t>Volumen físico: ( Physical Volume-PV) 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: son particiones  tradicionales de los discos físicos con sistemas de archivos LVM.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PV: volumen físico. Por ejemplo: una partición (dev/sdc1).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1" lang="en-US" sz="1800" spc="-1" strike="noStrike">
                <a:solidFill>
                  <a:srgbClr val="404040"/>
                </a:solidFill>
                <a:latin typeface="Calibri"/>
              </a:rPr>
              <a:t>Grupo de Volúmenes : (Volume Group –VG)  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es una agrupación de PV’s, forman la unidad lógica administrativa en LVM.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	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1" lang="en-US" sz="1800" spc="-1" strike="noStrike">
                <a:solidFill>
                  <a:srgbClr val="404040"/>
                </a:solidFill>
                <a:latin typeface="Calibri"/>
              </a:rPr>
              <a:t>Volumen lógico (Logical Volume – LV)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: Equivale a una partición en el «disco LVM», puede formatearse empleando cualquier sistema de ficheros convencional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Un PV pertenece a un VG.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Un VG puede tener varios LV.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Un LV se genera a partir de un VG.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ESQUEMA DE FUNCIONAMIENTO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1518120" y="1815840"/>
            <a:ext cx="6092640" cy="440028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Estructura de LVM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45" name="Picture 5" descr=""/>
          <p:cNvPicPr/>
          <p:nvPr/>
        </p:nvPicPr>
        <p:blipFill>
          <a:blip r:embed="rId1"/>
          <a:stretch/>
        </p:blipFill>
        <p:spPr>
          <a:xfrm>
            <a:off x="843120" y="1852560"/>
            <a:ext cx="7529040" cy="416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INSTALAR SOPORTE LVM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22960" y="26701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4000" spc="-1" strike="noStrike">
                <a:solidFill>
                  <a:srgbClr val="404040"/>
                </a:solidFill>
                <a:latin typeface="Calibri"/>
              </a:rPr>
              <a:t>apt-get install lvm2</a:t>
            </a:r>
            <a:endParaRPr b="0" lang="en-US" sz="4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22960" y="286560"/>
            <a:ext cx="7543440" cy="1351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CREAR VOLÚMENES FÍSICOS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22960" y="1714320"/>
            <a:ext cx="7543440" cy="4581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pvcreate </a:t>
            </a:r>
            <a:r>
              <a:rPr b="1" i="1" lang="en-US" sz="2800" spc="-1" strike="noStrike">
                <a:solidFill>
                  <a:srgbClr val="404040"/>
                </a:solidFill>
                <a:latin typeface="Calibri"/>
              </a:rPr>
              <a:t>lista_de_particiones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           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Ejemplo: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                    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pvcreate </a:t>
            </a:r>
            <a:r>
              <a:rPr b="0" i="1" lang="en-US" sz="2800" spc="-1" strike="noStrike">
                <a:solidFill>
                  <a:srgbClr val="404040"/>
                </a:solidFill>
                <a:latin typeface="Calibri"/>
              </a:rPr>
              <a:t>/dev/sdb1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Ver información de PVs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i="1" lang="en-US" sz="2800" spc="-1" strike="noStrike">
                <a:solidFill>
                  <a:srgbClr val="404040"/>
                </a:solidFill>
                <a:latin typeface="Calibri"/>
              </a:rPr>
              <a:t>pvdisplay, pvscan, pvs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800" spc="-1" strike="noStrike">
                <a:solidFill>
                  <a:srgbClr val="404040"/>
                </a:solidFill>
                <a:latin typeface="Calibri"/>
              </a:rPr>
              <a:t>Borrado de volúmen físico: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pvremove partición 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ejemplo:  pvremove /dev/sdc1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48560" y="1018080"/>
            <a:ext cx="8246160" cy="34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i="1" lang="es-ES" sz="2000" spc="-1" strike="noStrike">
                <a:solidFill>
                  <a:srgbClr val="000000"/>
                </a:solidFill>
                <a:latin typeface="Consolas"/>
              </a:rPr>
              <a:t>Pvcreate</a:t>
            </a:r>
            <a:r>
              <a:rPr b="0" i="1" lang="es-ES" sz="2000" spc="-1" strike="noStrike">
                <a:solidFill>
                  <a:srgbClr val="000000"/>
                </a:solidFill>
                <a:latin typeface="Consolas"/>
              </a:rPr>
              <a:t> [opciones] PhysicalVolume [PhysicalVolume...]</a:t>
            </a:r>
            <a:endParaRPr b="0" lang="es-E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pvcreate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inicializa PhysicalVolume para su posterior uso por el Logical Volume Manager (LVM). Cada PhysicalVolume puede ser una partición de disco, un disco completo, un metadispositivo o un archivo loopback. Para dispositivos de disco completos, solo se debe borrar la tabla de particiones, lo que destruirá efectivamente todos los datos en ese disco. Esto se puede hacer poniendo a cero el primer sector con:</a:t>
            </a:r>
            <a:endParaRPr b="0" lang="es-E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dd if = /dev/zero of=PhysicalVolume bs = 512 count = 1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265040" y="348840"/>
            <a:ext cx="6613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000000"/>
                </a:solidFill>
                <a:latin typeface="Calibri Light"/>
              </a:rPr>
              <a:t>CREAR VOLÚMENES FÍSICOS</a:t>
            </a:r>
            <a:endParaRPr b="0" lang="es-ES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</TotalTime>
  <Application>LibreOffice/6.0.6.2$Linux_X86_64 LibreOffice_project/00m0$Build-2</Application>
  <Words>836</Words>
  <Paragraphs>118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2015-01-18T17:53:41Z</dcterms:created>
  <dc:creator>Jose</dc:creator>
  <dc:description/>
  <dc:language>es-ES</dc:language>
  <cp:lastModifiedBy/>
  <dcterms:modified xsi:type="dcterms:W3CDTF">2019-02-19T10:13:55Z</dcterms:modified>
  <cp:revision>45</cp:revision>
  <dc:subject/>
  <dc:title>L.V.M.  logical volume manager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