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0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5" r:id="rId20"/>
    <p:sldId id="287" r:id="rId21"/>
    <p:sldId id="284" r:id="rId22"/>
    <p:sldId id="272" r:id="rId23"/>
    <p:sldId id="274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9AEAB-1A5A-49A6-9361-BA1C939B0444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5DB32-3C42-459C-8D5D-98040735C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1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01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0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1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09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713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76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9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2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20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18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08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072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567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456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581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62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733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851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88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66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341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3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630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64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39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61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87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261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Coding For Success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5DB32-3C42-459C-8D5D-98040735CB4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42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5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5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8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67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9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67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1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4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3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2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516A52-C0EE-4182-B613-EB7BA3031813}" type="datetimeFigureOut">
              <a:rPr lang="en-CA" smtClean="0"/>
              <a:t>30/09/2017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E9AF4C-0EB7-443D-8B9D-9CD00CBF6D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79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381A-6497-471D-B905-5F3648A19C6F}"/>
              </a:ext>
            </a:extLst>
          </p:cNvPr>
          <p:cNvSpPr txBox="1"/>
          <p:nvPr/>
        </p:nvSpPr>
        <p:spPr>
          <a:xfrm>
            <a:off x="2728991" y="1167564"/>
            <a:ext cx="6734019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Programming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CF81B-EF5D-4613-89C9-D4DF58E3D5FD}"/>
              </a:ext>
            </a:extLst>
          </p:cNvPr>
          <p:cNvSpPr txBox="1"/>
          <p:nvPr/>
        </p:nvSpPr>
        <p:spPr>
          <a:xfrm>
            <a:off x="4265352" y="4530727"/>
            <a:ext cx="3661297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</a:t>
            </a:r>
            <a:endParaRPr lang="en-C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2AE39-1DE4-4C15-A620-D9C7F48371F2}"/>
              </a:ext>
            </a:extLst>
          </p:cNvPr>
          <p:cNvSpPr txBox="1"/>
          <p:nvPr/>
        </p:nvSpPr>
        <p:spPr>
          <a:xfrm>
            <a:off x="0" y="6482287"/>
            <a:ext cx="351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entury Gothic" panose="020B0502020202020204" pitchFamily="34" charset="0"/>
              </a:rPr>
              <a:t>2056 Ways to Inspire Conference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855FA-DC5D-4816-8D3D-BF450848F45C}"/>
              </a:ext>
            </a:extLst>
          </p:cNvPr>
          <p:cNvSpPr txBox="1"/>
          <p:nvPr/>
        </p:nvSpPr>
        <p:spPr>
          <a:xfrm>
            <a:off x="3338591" y="2105561"/>
            <a:ext cx="5514818" cy="26468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16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adley Hand ITC" panose="03070402050302030203" pitchFamily="66" charset="0"/>
                <a:cs typeface="Calibri" panose="020F0502020204030204" pitchFamily="34" charset="0"/>
              </a:rPr>
              <a:t>2056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CEFC1-4E79-4C52-899B-DBA18888A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67" y="6164622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53085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Controls</a:t>
            </a:r>
          </a:p>
        </p:txBody>
      </p:sp>
    </p:spTree>
    <p:extLst>
      <p:ext uri="{BB962C8B-B14F-4D97-AF65-F5344CB8AC3E}">
        <p14:creationId xmlns:p14="http://schemas.microsoft.com/office/powerpoint/2010/main" val="29104262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3009 L -0.32656 0.4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2048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Controls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Effective Operator / Driver Layout</a:t>
            </a:r>
          </a:p>
        </p:txBody>
      </p:sp>
      <p:pic>
        <p:nvPicPr>
          <p:cNvPr id="7170" name="Picture 2" descr="http://gaming.logitech.com/assets/53581/f310.png">
            <a:extLst>
              <a:ext uri="{FF2B5EF4-FFF2-40B4-BE49-F238E27FC236}">
                <a16:creationId xmlns:a16="http://schemas.microsoft.com/office/drawing/2014/main" id="{60A624C8-681A-4AD1-9E6B-092364716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9" t="18070" r="18998" b="6811"/>
          <a:stretch/>
        </p:blipFill>
        <p:spPr bwMode="auto">
          <a:xfrm>
            <a:off x="3700513" y="1670222"/>
            <a:ext cx="4790975" cy="3517557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26920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Controls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Sub-System State-Machines</a:t>
            </a:r>
          </a:p>
        </p:txBody>
      </p:sp>
      <p:pic>
        <p:nvPicPr>
          <p:cNvPr id="6" name="Picture 2" descr="17873096808_09d6509dd5_o">
            <a:extLst>
              <a:ext uri="{FF2B5EF4-FFF2-40B4-BE49-F238E27FC236}">
                <a16:creationId xmlns:a16="http://schemas.microsoft.com/office/drawing/2014/main" id="{F6B06CC8-EA44-4761-8674-442A3765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3" y="772634"/>
            <a:ext cx="3563815" cy="53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332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Robot Controls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Automating System Interaction</a:t>
            </a:r>
          </a:p>
        </p:txBody>
      </p:sp>
      <p:pic>
        <p:nvPicPr>
          <p:cNvPr id="3" name="Picture 2" descr="A picture containing ground, floor, building&#10;&#10;Description generated with very high confidence">
            <a:extLst>
              <a:ext uri="{FF2B5EF4-FFF2-40B4-BE49-F238E27FC236}">
                <a16:creationId xmlns:a16="http://schemas.microsoft.com/office/drawing/2014/main" id="{E1BE7EEF-7670-4B07-9887-F72093AB97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1" t="21847" r="8045" b="16892"/>
          <a:stretch/>
        </p:blipFill>
        <p:spPr>
          <a:xfrm>
            <a:off x="2594920" y="956233"/>
            <a:ext cx="6878594" cy="49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4460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32607418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3009 L -0.37526 0.441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205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Dashboards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Smart Dashboard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F843B9-CAC8-42F7-80CE-3FB2B0378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7" y="631618"/>
            <a:ext cx="10224947" cy="54959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879595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Dashboards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Python Network Tables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2185E9-BA49-43AF-8649-DC5C1D552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4" y="1565273"/>
            <a:ext cx="11544912" cy="37274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13675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Dashboards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Debug and Competition Dashboards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9BA76F-CB97-474D-919B-0C270F96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50" y="1195923"/>
            <a:ext cx="3921501" cy="44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28196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24017418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3009 L -0.37526 0.441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205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Autonomous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to start</a:t>
            </a:r>
          </a:p>
        </p:txBody>
      </p:sp>
    </p:spTree>
    <p:extLst>
      <p:ext uri="{BB962C8B-B14F-4D97-AF65-F5344CB8AC3E}">
        <p14:creationId xmlns:p14="http://schemas.microsoft.com/office/powerpoint/2010/main" val="31381415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</p:spTree>
    <p:extLst>
      <p:ext uri="{BB962C8B-B14F-4D97-AF65-F5344CB8AC3E}">
        <p14:creationId xmlns:p14="http://schemas.microsoft.com/office/powerpoint/2010/main" val="17220909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047 0.438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3" y="21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Autonomous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Iterative-based Autonomous Example</a:t>
            </a: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EBDF44-E8B9-43F8-9F8C-DF95A3BF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27" y="1045029"/>
            <a:ext cx="8596746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6137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37266155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3009 L -0.45755 0.4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2048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What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8A790-7BB2-4F37-AC37-8093AA3954E6}"/>
              </a:ext>
            </a:extLst>
          </p:cNvPr>
          <p:cNvSpPr txBox="1"/>
          <p:nvPr/>
        </p:nvSpPr>
        <p:spPr>
          <a:xfrm>
            <a:off x="447861" y="1150193"/>
            <a:ext cx="446949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Consolas" panose="020B0609020204030204" pitchFamily="49" charset="0"/>
              </a:rPr>
              <a:t>P</a:t>
            </a:r>
            <a:r>
              <a:rPr lang="en-US" sz="4800" dirty="0">
                <a:latin typeface="Consolas" panose="020B0609020204030204" pitchFamily="49" charset="0"/>
              </a:rPr>
              <a:t>roportional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8000" b="1" dirty="0">
                <a:latin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</a:rPr>
              <a:t>ntegral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8000" b="1" dirty="0">
                <a:latin typeface="Consolas" panose="020B0609020204030204" pitchFamily="49" charset="0"/>
              </a:rPr>
              <a:t>D</a:t>
            </a:r>
            <a:r>
              <a:rPr lang="en-US" sz="4400" dirty="0">
                <a:latin typeface="Consolas" panose="020B0609020204030204" pitchFamily="49" charset="0"/>
              </a:rPr>
              <a:t>erivative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876B1-A566-4315-8563-02E43AF35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9" y="2486526"/>
            <a:ext cx="7236397" cy="2572539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40041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Implementation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EFA5BD-3454-402B-A0BD-FC58571CD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1" y="871181"/>
            <a:ext cx="680179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1804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6270365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3009 L -0.3138 0.442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062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 Setup</a:t>
            </a:r>
          </a:p>
        </p:txBody>
      </p:sp>
      <p:pic>
        <p:nvPicPr>
          <p:cNvPr id="10242" name="Picture 2" descr="https://s3.amazonaws.com/screensteps_live/image_assets/assets/000/293/150/original/837be174-e7f9-4a0b-bc5b-e134afb9a678.png?1483665234">
            <a:extLst>
              <a:ext uri="{FF2B5EF4-FFF2-40B4-BE49-F238E27FC236}">
                <a16:creationId xmlns:a16="http://schemas.microsoft.com/office/drawing/2014/main" id="{7EC3CDB3-D4D9-4EEA-B6F3-CC0402AF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" y="1838540"/>
            <a:ext cx="10537011" cy="30889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93705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Image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 From the Dashboard</a:t>
            </a:r>
          </a:p>
        </p:txBody>
      </p: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F464F82-D3FC-4A14-AB2D-7598A344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068" y="885636"/>
            <a:ext cx="6787864" cy="50867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934247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2875002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4349235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927 0.43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2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600" y="606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Multi-Threading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What is it?</a:t>
            </a:r>
          </a:p>
        </p:txBody>
      </p:sp>
      <p:pic>
        <p:nvPicPr>
          <p:cNvPr id="8194" name="Picture 2" descr="https://koenig-media.raywenderlich.com/uploads/2014/01/Concurrency_vs_Parallelism.png">
            <a:extLst>
              <a:ext uri="{FF2B5EF4-FFF2-40B4-BE49-F238E27FC236}">
                <a16:creationId xmlns:a16="http://schemas.microsoft.com/office/drawing/2014/main" id="{441F2CAC-7C57-4DEA-B258-21A58E481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b="55660"/>
          <a:stretch/>
        </p:blipFill>
        <p:spPr bwMode="auto">
          <a:xfrm>
            <a:off x="1579083" y="938138"/>
            <a:ext cx="9033833" cy="276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1E2D7-D06B-4588-8CEF-611958045185}"/>
              </a:ext>
            </a:extLst>
          </p:cNvPr>
          <p:cNvSpPr txBox="1"/>
          <p:nvPr/>
        </p:nvSpPr>
        <p:spPr>
          <a:xfrm>
            <a:off x="437885" y="4281207"/>
            <a:ext cx="11128473" cy="138499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Multithreading is a specialized form of multitasking which is the feature that allows your computer to run two or more programs concurrently.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3352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Multi-Threading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Why is it a Good Idea?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5B1EB-767B-4F75-933F-6B436E493CC2}"/>
              </a:ext>
            </a:extLst>
          </p:cNvPr>
          <p:cNvSpPr txBox="1"/>
          <p:nvPr/>
        </p:nvSpPr>
        <p:spPr>
          <a:xfrm>
            <a:off x="437885" y="1443297"/>
            <a:ext cx="11637746" cy="3970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Improved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Keeping your processors busy</a:t>
            </a:r>
          </a:p>
          <a:p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 loads across threads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two things at once</a:t>
            </a:r>
          </a:p>
        </p:txBody>
      </p:sp>
    </p:spTree>
    <p:extLst>
      <p:ext uri="{BB962C8B-B14F-4D97-AF65-F5344CB8AC3E}">
        <p14:creationId xmlns:p14="http://schemas.microsoft.com/office/powerpoint/2010/main" val="114070150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1D6E7-115D-42CC-AB77-CC6E534FDBCF}"/>
              </a:ext>
            </a:extLst>
          </p:cNvPr>
          <p:cNvSpPr txBox="1"/>
          <p:nvPr/>
        </p:nvSpPr>
        <p:spPr>
          <a:xfrm>
            <a:off x="479428" y="1804775"/>
            <a:ext cx="2748167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Simple</a:t>
            </a:r>
          </a:p>
        </p:txBody>
      </p:sp>
      <p:pic>
        <p:nvPicPr>
          <p:cNvPr id="2052" name="Picture 4" descr="http://oer.educ.cam.ac.uk/w/images/thumb/0/01/Pillars.png/300px-Pillars.png">
            <a:extLst>
              <a:ext uri="{FF2B5EF4-FFF2-40B4-BE49-F238E27FC236}">
                <a16:creationId xmlns:a16="http://schemas.microsoft.com/office/drawing/2014/main" id="{E87FE187-3BC3-47BB-A935-8C8F1EB0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2" y="2820438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oer.educ.cam.ac.uk/w/images/thumb/0/01/Pillars.png/300px-Pillars.png">
            <a:extLst>
              <a:ext uri="{FF2B5EF4-FFF2-40B4-BE49-F238E27FC236}">
                <a16:creationId xmlns:a16="http://schemas.microsoft.com/office/drawing/2014/main" id="{0402D898-F37A-4B04-B2E6-62C7801B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30" y="2820438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oer.educ.cam.ac.uk/w/images/thumb/0/01/Pillars.png/300px-Pillars.png">
            <a:extLst>
              <a:ext uri="{FF2B5EF4-FFF2-40B4-BE49-F238E27FC236}">
                <a16:creationId xmlns:a16="http://schemas.microsoft.com/office/drawing/2014/main" id="{AF3C7F37-0D6E-43D8-B6F7-0083B82C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98" y="2820438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A59B17-02FF-4D60-9886-F1E8F5AD105A}"/>
              </a:ext>
            </a:extLst>
          </p:cNvPr>
          <p:cNvSpPr txBox="1"/>
          <p:nvPr/>
        </p:nvSpPr>
        <p:spPr>
          <a:xfrm>
            <a:off x="4668696" y="1804774"/>
            <a:ext cx="2748167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Robust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3235A-F8F2-417A-AA35-3407FA83ACE4}"/>
              </a:ext>
            </a:extLst>
          </p:cNvPr>
          <p:cNvSpPr txBox="1"/>
          <p:nvPr/>
        </p:nvSpPr>
        <p:spPr>
          <a:xfrm>
            <a:off x="8652663" y="1804773"/>
            <a:ext cx="3158769" cy="10156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3FCC4-34F2-4BEB-A8F5-27DB417D5C8D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0B816-A8CC-4502-B4EA-54D19D04789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Design Philosophy</a:t>
            </a:r>
          </a:p>
        </p:txBody>
      </p:sp>
    </p:spTree>
    <p:extLst>
      <p:ext uri="{BB962C8B-B14F-4D97-AF65-F5344CB8AC3E}">
        <p14:creationId xmlns:p14="http://schemas.microsoft.com/office/powerpoint/2010/main" val="23348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Multi-Threading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DADD-0C4D-438E-8B37-82E50788C5C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 to Implement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ABB-8840-4CEE-ADD3-526A30625C49}"/>
              </a:ext>
            </a:extLst>
          </p:cNvPr>
          <p:cNvSpPr txBox="1"/>
          <p:nvPr/>
        </p:nvSpPr>
        <p:spPr>
          <a:xfrm>
            <a:off x="340070" y="1839406"/>
            <a:ext cx="11637746" cy="28623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Vision Processing</a:t>
            </a:r>
          </a:p>
          <a:p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PID Controller</a:t>
            </a:r>
          </a:p>
          <a:p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Anywhere you want to do two things at once.</a:t>
            </a:r>
          </a:p>
        </p:txBody>
      </p:sp>
    </p:spTree>
    <p:extLst>
      <p:ext uri="{BB962C8B-B14F-4D97-AF65-F5344CB8AC3E}">
        <p14:creationId xmlns:p14="http://schemas.microsoft.com/office/powerpoint/2010/main" val="1701084315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429041" y="965991"/>
            <a:ext cx="9333918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77DBF-4CAA-4EA2-9872-37156DDE6EAD}"/>
              </a:ext>
            </a:extLst>
          </p:cNvPr>
          <p:cNvSpPr txBox="1"/>
          <p:nvPr/>
        </p:nvSpPr>
        <p:spPr>
          <a:xfrm>
            <a:off x="1740569" y="3909245"/>
            <a:ext cx="8710863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http://github.com/ethanelliott</a:t>
            </a:r>
          </a:p>
        </p:txBody>
      </p:sp>
    </p:spTree>
    <p:extLst>
      <p:ext uri="{BB962C8B-B14F-4D97-AF65-F5344CB8AC3E}">
        <p14:creationId xmlns:p14="http://schemas.microsoft.com/office/powerpoint/2010/main" val="120279436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Version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AB4F0-68AC-47F0-AD93-34ABA8E67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529"/>
          <a:stretch/>
        </p:blipFill>
        <p:spPr>
          <a:xfrm>
            <a:off x="514238" y="1112984"/>
            <a:ext cx="1799593" cy="1769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A8951-3628-4982-AB5B-113CC18AA064}"/>
              </a:ext>
            </a:extLst>
          </p:cNvPr>
          <p:cNvSpPr txBox="1"/>
          <p:nvPr/>
        </p:nvSpPr>
        <p:spPr>
          <a:xfrm>
            <a:off x="2485953" y="1536023"/>
            <a:ext cx="1493520" cy="7694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</a:t>
            </a:r>
          </a:p>
        </p:txBody>
      </p:sp>
      <p:pic>
        <p:nvPicPr>
          <p:cNvPr id="1026" name="Picture 2" descr="https://www.clearvision-cm.com/wp-content/uploads/2015/05/Mercurial-URL.png">
            <a:extLst>
              <a:ext uri="{FF2B5EF4-FFF2-40B4-BE49-F238E27FC236}">
                <a16:creationId xmlns:a16="http://schemas.microsoft.com/office/drawing/2014/main" id="{3E090759-0992-4D36-A43B-88496168C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2" r="54912" b="18306"/>
          <a:stretch/>
        </p:blipFill>
        <p:spPr bwMode="auto">
          <a:xfrm>
            <a:off x="402303" y="3287491"/>
            <a:ext cx="2023461" cy="18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BEEDB9-D1E7-41A5-9B6F-FD0B4088230F}"/>
              </a:ext>
            </a:extLst>
          </p:cNvPr>
          <p:cNvSpPr txBox="1"/>
          <p:nvPr/>
        </p:nvSpPr>
        <p:spPr>
          <a:xfrm>
            <a:off x="2485953" y="3764945"/>
            <a:ext cx="3118781" cy="76944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Mercurial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DB577D-180B-4688-A714-B16E973BD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69" y="546401"/>
            <a:ext cx="4231341" cy="2221454"/>
          </a:xfrm>
          <a:prstGeom prst="rect">
            <a:avLst/>
          </a:prstGeom>
          <a:effectLst>
            <a:glow rad="76200">
              <a:schemeClr val="tx1"/>
            </a:glow>
          </a:effectLst>
        </p:spPr>
      </p:pic>
      <p:pic>
        <p:nvPicPr>
          <p:cNvPr id="1028" name="Picture 4" descr="https://crossbrowsertesting.com/design/images/github-logo.png">
            <a:extLst>
              <a:ext uri="{FF2B5EF4-FFF2-40B4-BE49-F238E27FC236}">
                <a16:creationId xmlns:a16="http://schemas.microsoft.com/office/drawing/2014/main" id="{8E139A81-6D6D-44B2-BB8F-3E42EB83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60" y="3452562"/>
            <a:ext cx="4663757" cy="1548095"/>
          </a:xfrm>
          <a:prstGeom prst="rect">
            <a:avLst/>
          </a:prstGeom>
          <a:noFill/>
          <a:effectLst>
            <a:glow rad="762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0084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Naming Conventions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DA8950-A471-4D72-AF93-24075BDFD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71" y="3426116"/>
            <a:ext cx="9499058" cy="2494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941B7-4B86-4E48-859C-7E435E08356A}"/>
              </a:ext>
            </a:extLst>
          </p:cNvPr>
          <p:cNvSpPr txBox="1"/>
          <p:nvPr/>
        </p:nvSpPr>
        <p:spPr>
          <a:xfrm>
            <a:off x="1772653" y="936094"/>
            <a:ext cx="8646695" cy="23083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Underscore before: 				_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myFunction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(Constants):			MYCONSTANT</a:t>
            </a:r>
          </a:p>
          <a:p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Capital First (classes):		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MyClass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CamelCase:							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getValueOfSensor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Under_score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						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get_value_of_sensor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</a:t>
            </a:r>
          </a:p>
          <a:p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6286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Planning Before You Write</a:t>
            </a:r>
          </a:p>
        </p:txBody>
      </p:sp>
      <p:pic>
        <p:nvPicPr>
          <p:cNvPr id="3074" name="Picture 2" descr="17873096808_09d6509dd5_o">
            <a:extLst>
              <a:ext uri="{FF2B5EF4-FFF2-40B4-BE49-F238E27FC236}">
                <a16:creationId xmlns:a16="http://schemas.microsoft.com/office/drawing/2014/main" id="{A82ACB67-FF0C-4437-A351-B5875252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3" y="772634"/>
            <a:ext cx="3563815" cy="53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BF9332-0EF1-4DFD-8C6F-6411FBB2EA10}"/>
              </a:ext>
            </a:extLst>
          </p:cNvPr>
          <p:cNvGrpSpPr/>
          <p:nvPr/>
        </p:nvGrpSpPr>
        <p:grpSpPr>
          <a:xfrm>
            <a:off x="491572" y="1539471"/>
            <a:ext cx="4925955" cy="3452175"/>
            <a:chOff x="491572" y="1539471"/>
            <a:chExt cx="4925955" cy="34521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56EE4A-FD59-487B-9DE3-D8A912455753}"/>
                </a:ext>
              </a:extLst>
            </p:cNvPr>
            <p:cNvSpPr/>
            <p:nvPr/>
          </p:nvSpPr>
          <p:spPr>
            <a:xfrm>
              <a:off x="4135760" y="1539471"/>
              <a:ext cx="1281767" cy="34521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2EEB5F-0783-43AF-B48D-55BBEC2EA87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 flipV="1">
              <a:off x="2428365" y="2637148"/>
              <a:ext cx="1707395" cy="62841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02940E-CC8D-468B-B255-9AD0D4E6FD74}"/>
                </a:ext>
              </a:extLst>
            </p:cNvPr>
            <p:cNvSpPr txBox="1"/>
            <p:nvPr/>
          </p:nvSpPr>
          <p:spPr>
            <a:xfrm>
              <a:off x="491572" y="2306003"/>
              <a:ext cx="1758460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Can-Arms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48833E-5B35-4CE6-AE1C-FF7FFCF7ED2E}"/>
              </a:ext>
            </a:extLst>
          </p:cNvPr>
          <p:cNvGrpSpPr/>
          <p:nvPr/>
        </p:nvGrpSpPr>
        <p:grpSpPr>
          <a:xfrm>
            <a:off x="318507" y="4794784"/>
            <a:ext cx="6049031" cy="1086998"/>
            <a:chOff x="318507" y="4794784"/>
            <a:chExt cx="6049031" cy="108699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211522-2925-4EB1-9478-683438B4A299}"/>
                </a:ext>
              </a:extLst>
            </p:cNvPr>
            <p:cNvSpPr/>
            <p:nvPr/>
          </p:nvSpPr>
          <p:spPr>
            <a:xfrm>
              <a:off x="4362892" y="5056394"/>
              <a:ext cx="2004646" cy="82538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67ACAA-2BB6-463B-9F4A-F3D2B5D8E2E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 flipV="1">
              <a:off x="2682608" y="5163742"/>
              <a:ext cx="1680284" cy="3053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404B76-20F1-444D-9285-A935891E7B04}"/>
                </a:ext>
              </a:extLst>
            </p:cNvPr>
            <p:cNvSpPr txBox="1"/>
            <p:nvPr/>
          </p:nvSpPr>
          <p:spPr>
            <a:xfrm>
              <a:off x="318507" y="4794784"/>
              <a:ext cx="2252735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Drivetrain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9C9953-2AED-4DFD-996E-FE048F48CA90}"/>
              </a:ext>
            </a:extLst>
          </p:cNvPr>
          <p:cNvGrpSpPr/>
          <p:nvPr/>
        </p:nvGrpSpPr>
        <p:grpSpPr>
          <a:xfrm>
            <a:off x="5413574" y="1049035"/>
            <a:ext cx="6060388" cy="2819036"/>
            <a:chOff x="5413574" y="1049035"/>
            <a:chExt cx="6060388" cy="281903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F8F2D7-5912-47FC-B972-7ECBF84ED98F}"/>
                </a:ext>
              </a:extLst>
            </p:cNvPr>
            <p:cNvSpPr/>
            <p:nvPr/>
          </p:nvSpPr>
          <p:spPr>
            <a:xfrm>
              <a:off x="5413574" y="2637148"/>
              <a:ext cx="2004646" cy="123092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5ADE1ED-8A01-4FD6-8C9E-2599C966A9DB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 flipV="1">
              <a:off x="7418220" y="1573823"/>
              <a:ext cx="1365295" cy="167878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7775BC-FBC6-41A6-BC8B-C3A028122259}"/>
                </a:ext>
              </a:extLst>
            </p:cNvPr>
            <p:cNvSpPr txBox="1"/>
            <p:nvPr/>
          </p:nvSpPr>
          <p:spPr>
            <a:xfrm>
              <a:off x="8858768" y="1049035"/>
              <a:ext cx="2615194" cy="5232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Can Elevator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0ECF8-CD53-4A33-95DA-09A5990DE159}"/>
              </a:ext>
            </a:extLst>
          </p:cNvPr>
          <p:cNvGrpSpPr/>
          <p:nvPr/>
        </p:nvGrpSpPr>
        <p:grpSpPr>
          <a:xfrm>
            <a:off x="5190394" y="3932819"/>
            <a:ext cx="6283568" cy="1230923"/>
            <a:chOff x="5190394" y="3932819"/>
            <a:chExt cx="6283568" cy="12309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8A5DFB-A843-49C4-9598-D834A4F7D5BE}"/>
                </a:ext>
              </a:extLst>
            </p:cNvPr>
            <p:cNvSpPr/>
            <p:nvPr/>
          </p:nvSpPr>
          <p:spPr>
            <a:xfrm>
              <a:off x="5190394" y="3932819"/>
              <a:ext cx="2004646" cy="123092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840ADA-3C69-412C-BBB6-0C6B7AA190A9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7195040" y="4220308"/>
              <a:ext cx="1559169" cy="3279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22234F-3063-4769-9BE3-482116F750AC}"/>
                </a:ext>
              </a:extLst>
            </p:cNvPr>
            <p:cNvSpPr txBox="1"/>
            <p:nvPr/>
          </p:nvSpPr>
          <p:spPr>
            <a:xfrm>
              <a:off x="8858768" y="3958698"/>
              <a:ext cx="2615194" cy="95410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Tote Elevator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5445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State-Machine Diagrams</a:t>
            </a:r>
          </a:p>
        </p:txBody>
      </p:sp>
      <p:pic>
        <p:nvPicPr>
          <p:cNvPr id="4098" name="Picture 2" descr="https://i-msdn.sec.s-msft.com/dynimg/IC171571.gif">
            <a:extLst>
              <a:ext uri="{FF2B5EF4-FFF2-40B4-BE49-F238E27FC236}">
                <a16:creationId xmlns:a16="http://schemas.microsoft.com/office/drawing/2014/main" id="{02885747-1F3A-4E8A-84A4-68004E9F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20" y="889514"/>
            <a:ext cx="8502161" cy="50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35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Multi-File Programming</a:t>
            </a:r>
          </a:p>
        </p:txBody>
      </p:sp>
      <p:pic>
        <p:nvPicPr>
          <p:cNvPr id="5122" name="Picture 2" descr="http://media.istockphoto.com/photos/businessman-behind-stack-of-file-folders-picture-id152977163?k=6&amp;m=152977163&amp;s=612x612&amp;w=0&amp;h=noIdXgwI2MVgiAmEHHGkpul_qsf2rAc9uzVcwiMIcKo=">
            <a:extLst>
              <a:ext uri="{FF2B5EF4-FFF2-40B4-BE49-F238E27FC236}">
                <a16:creationId xmlns:a16="http://schemas.microsoft.com/office/drawing/2014/main" id="{D8DBEDA7-ECAE-4442-8A96-219EAB62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02" y="1068058"/>
            <a:ext cx="4720796" cy="47207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48493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chemeClr val="bg1"/>
            </a:gs>
            <a:gs pos="90000">
              <a:srgbClr val="0070C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0AA8-2848-4198-A68D-9701B354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07" y="6239926"/>
            <a:ext cx="1314824" cy="591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D23FB-30F2-40B0-9C16-EC4D21BD18D1}"/>
              </a:ext>
            </a:extLst>
          </p:cNvPr>
          <p:cNvSpPr txBox="1"/>
          <p:nvPr/>
        </p:nvSpPr>
        <p:spPr>
          <a:xfrm>
            <a:off x="1" y="6149026"/>
            <a:ext cx="536521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Coding for Success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D046D-3917-4136-8BBE-3038725EA8E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Iterative vs. Command 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6293F-74EA-4D0F-8DDC-4CA13DA8C47A}"/>
              </a:ext>
            </a:extLst>
          </p:cNvPr>
          <p:cNvSpPr txBox="1"/>
          <p:nvPr/>
        </p:nvSpPr>
        <p:spPr>
          <a:xfrm>
            <a:off x="232612" y="4294593"/>
            <a:ext cx="5446294" cy="15081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Command-Based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More complicated for more complicated robots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EDE48-A11F-4AFE-947C-E706A2CF2EC3}"/>
              </a:ext>
            </a:extLst>
          </p:cNvPr>
          <p:cNvSpPr txBox="1"/>
          <p:nvPr/>
        </p:nvSpPr>
        <p:spPr>
          <a:xfrm>
            <a:off x="6709549" y="3863706"/>
            <a:ext cx="5366082" cy="1938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Iterative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Much more simple, but is functionally more limited</a:t>
            </a:r>
          </a:p>
        </p:txBody>
      </p:sp>
      <p:pic>
        <p:nvPicPr>
          <p:cNvPr id="6146" name="Picture 2" descr="https://s3.amazonaws.com/screensteps_live/images/Wpilib/105519/2/rendered/47DD42D1-0EF3-467A-91E1-26EF7EB92618.png?AWSAccessKeyId=AKIAJRW37ULKKSXWY73Q&amp;Expires=1506836287&amp;Signature=0a%2BAOP8MuFFk0KsHqy1HBcUNk%2B8%3D">
            <a:extLst>
              <a:ext uri="{FF2B5EF4-FFF2-40B4-BE49-F238E27FC236}">
                <a16:creationId xmlns:a16="http://schemas.microsoft.com/office/drawing/2014/main" id="{C63FA3C0-EA0F-48E2-896C-5F35151A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3" y="963579"/>
            <a:ext cx="4876051" cy="30753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etutorials.org/shared/images/tutorials/tutorial_169/F05um01.jpg">
            <a:extLst>
              <a:ext uri="{FF2B5EF4-FFF2-40B4-BE49-F238E27FC236}">
                <a16:creationId xmlns:a16="http://schemas.microsoft.com/office/drawing/2014/main" id="{A9BC41D7-4F0C-4C1C-AA3D-66C639B0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509" y="239250"/>
            <a:ext cx="2521027" cy="36244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05104"/>
      </p:ext>
    </p:extLst>
  </p:cSld>
  <p:clrMapOvr>
    <a:masterClrMapping/>
  </p:clrMapOvr>
  <p:transition spd="slow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15347</TotalTime>
  <Words>375</Words>
  <Application>Microsoft Office PowerPoint</Application>
  <PresentationFormat>Widescreen</PresentationFormat>
  <Paragraphs>153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Century Gothic</vt:lpstr>
      <vt:lpstr>Consolas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Elliott</dc:creator>
  <cp:lastModifiedBy>Ethan Elliott</cp:lastModifiedBy>
  <cp:revision>66</cp:revision>
  <dcterms:created xsi:type="dcterms:W3CDTF">2017-09-12T14:26:04Z</dcterms:created>
  <dcterms:modified xsi:type="dcterms:W3CDTF">2017-09-30T13:04:24Z</dcterms:modified>
</cp:coreProperties>
</file>