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Slab"/>
      <p:regular r:id="rId34"/>
      <p:bold r:id="rId35"/>
    </p:embeddedFon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8A4D0B-4249-4CB6-A065-84E29A47718F}">
  <a:tblStyle styleId="{648A4D0B-4249-4CB6-A065-84E29A4771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Slab-bold.fntdata"/><Relationship Id="rId12" Type="http://schemas.openxmlformats.org/officeDocument/2006/relationships/slide" Target="slides/slide6.xml"/><Relationship Id="rId34" Type="http://schemas.openxmlformats.org/officeDocument/2006/relationships/font" Target="fonts/RobotoSlab-regular.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a1fa5edf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a1fa5edf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9b516b17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9b516b17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61158fb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61158fb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9b516b17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9b516b17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9b516b17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9b516b17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9b516b17d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9b516b17d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9b516b17d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9b516b17d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9b516b17d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9b516b17d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9b516b17d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9b516b17d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9b516b17d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9b516b17d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9b516b17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9b516b17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9b516b17d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9b516b17d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9b516b17d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9b516b17d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9b516b17d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9b516b17d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9b516b17d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9b516b17d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9b516b17d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9b516b17d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9b516b17d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9b516b17d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9b516b17d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9b516b17d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9b516b17d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9b516b17d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9b516b17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9b516b17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9b516b17d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9b516b17d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9b516b17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9b516b17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9b516b17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9b516b17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9b516b17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9b516b17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9b516b17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9b516b17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9b516b17d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9b516b17d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2 Live Session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Wendy Christensen, Ph.D.</a:t>
            </a:r>
            <a:endParaRPr/>
          </a:p>
          <a:p>
            <a:pPr indent="0" lvl="0" marL="0" rtl="0" algn="ctr">
              <a:spcBef>
                <a:spcPts val="0"/>
              </a:spcBef>
              <a:spcAft>
                <a:spcPts val="0"/>
              </a:spcAft>
              <a:buNone/>
            </a:pPr>
            <a:r>
              <a:rPr lang="en"/>
              <a:t>COMP 4442</a:t>
            </a:r>
            <a:endParaRPr/>
          </a:p>
          <a:p>
            <a:pPr indent="0" lvl="0" marL="0" rtl="0" algn="ctr">
              <a:spcBef>
                <a:spcPts val="0"/>
              </a:spcBef>
              <a:spcAft>
                <a:spcPts val="0"/>
              </a:spcAft>
              <a:buNone/>
            </a:pPr>
            <a:r>
              <a:rPr lang="en"/>
              <a:t>Spring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Two-way ANOVA and interactions</a:t>
            </a:r>
            <a:endParaRPr/>
          </a:p>
        </p:txBody>
      </p:sp>
      <p:sp>
        <p:nvSpPr>
          <p:cNvPr id="116" name="Google Shape;116;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Null of main effect of Factor A:</a:t>
            </a:r>
            <a:r>
              <a:rPr lang="en"/>
              <a:t> The means of all levels of Factor A are equal      </a:t>
            </a:r>
            <a:r>
              <a:rPr i="1" lang="en"/>
              <a:t>Alternative</a:t>
            </a:r>
            <a:r>
              <a:rPr lang="en"/>
              <a:t>: At least one level of Factor A has a different mean. </a:t>
            </a:r>
            <a:endParaRPr/>
          </a:p>
          <a:p>
            <a:pPr indent="0" lvl="0" marL="0" rtl="0" algn="l">
              <a:spcBef>
                <a:spcPts val="1600"/>
              </a:spcBef>
              <a:spcAft>
                <a:spcPts val="0"/>
              </a:spcAft>
              <a:buNone/>
            </a:pPr>
            <a:r>
              <a:rPr i="1" lang="en"/>
              <a:t>Null of main effect of Factor B</a:t>
            </a:r>
            <a:r>
              <a:rPr lang="en"/>
              <a:t>: The means of all levels of Factor B are equal   </a:t>
            </a:r>
            <a:r>
              <a:rPr i="1" lang="en"/>
              <a:t>Alternative</a:t>
            </a:r>
            <a:r>
              <a:rPr lang="en"/>
              <a:t>: At least one level of Factor B has a different mean. </a:t>
            </a:r>
            <a:endParaRPr/>
          </a:p>
          <a:p>
            <a:pPr indent="0" lvl="0" marL="0" rtl="0" algn="l">
              <a:spcBef>
                <a:spcPts val="1600"/>
              </a:spcBef>
              <a:spcAft>
                <a:spcPts val="1600"/>
              </a:spcAft>
              <a:buNone/>
            </a:pPr>
            <a:r>
              <a:rPr i="1" lang="en"/>
              <a:t>Null of interaction effect of Factors A and B</a:t>
            </a:r>
            <a:r>
              <a:rPr lang="en"/>
              <a:t>: There is no evidence of an interaction between Factors A and B									</a:t>
            </a:r>
            <a:r>
              <a:rPr i="1" lang="en"/>
              <a:t>Alternative</a:t>
            </a:r>
            <a:r>
              <a:rPr lang="en"/>
              <a:t>: There is evidence of an interaction between Factors A and B; that is, the effect of one factor depends on the level of the other factor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Partitioning sums of squares</a:t>
            </a:r>
            <a:endParaRPr/>
          </a:p>
        </p:txBody>
      </p:sp>
      <p:sp>
        <p:nvSpPr>
          <p:cNvPr id="122" name="Google Shape;122;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600"/>
          </a:p>
          <a:p>
            <a:pPr indent="0" lvl="0" marL="0" rtl="0" algn="l">
              <a:spcBef>
                <a:spcPts val="1600"/>
              </a:spcBef>
              <a:spcAft>
                <a:spcPts val="0"/>
              </a:spcAft>
              <a:buNone/>
            </a:pPr>
            <a:r>
              <a:t/>
            </a:r>
            <a:endParaRPr sz="6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As in one-way ANOVA, the goal is to properly partition sums of squares. The partitioning is now more sophisticated.</a:t>
            </a:r>
            <a:endParaRPr/>
          </a:p>
        </p:txBody>
      </p:sp>
      <p:graphicFrame>
        <p:nvGraphicFramePr>
          <p:cNvPr id="123" name="Google Shape;123;p23"/>
          <p:cNvGraphicFramePr/>
          <p:nvPr/>
        </p:nvGraphicFramePr>
        <p:xfrm>
          <a:off x="819150" y="1489813"/>
          <a:ext cx="3000000" cy="3000000"/>
        </p:xfrm>
        <a:graphic>
          <a:graphicData uri="http://schemas.openxmlformats.org/drawingml/2006/table">
            <a:tbl>
              <a:tblPr>
                <a:noFill/>
                <a:tableStyleId>{648A4D0B-4249-4CB6-A065-84E29A47718F}</a:tableStyleId>
              </a:tblPr>
              <a:tblGrid>
                <a:gridCol w="1206500"/>
                <a:gridCol w="969525"/>
                <a:gridCol w="1164700"/>
                <a:gridCol w="1680400"/>
                <a:gridCol w="1387725"/>
                <a:gridCol w="830150"/>
              </a:tblGrid>
              <a:tr h="141500">
                <a:tc>
                  <a:txBody>
                    <a:bodyPr/>
                    <a:lstStyle/>
                    <a:p>
                      <a:pPr indent="0" lvl="0" marL="0" rtl="0" algn="l">
                        <a:spcBef>
                          <a:spcPts val="0"/>
                        </a:spcBef>
                        <a:spcAft>
                          <a:spcPts val="0"/>
                        </a:spcAft>
                        <a:buNone/>
                      </a:pPr>
                      <a:r>
                        <a:rPr b="1" lang="en"/>
                        <a:t>Source</a:t>
                      </a:r>
                      <a:endParaRPr b="1"/>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rPr b="1" lang="en"/>
                        <a:t>SS</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DF</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MS</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F</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p</a:t>
                      </a:r>
                      <a:endParaRPr b="1"/>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Factor 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 - 1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SSA/(a-1)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MSA/MSE</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p-value</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Factor B</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SSB</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b - 1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SSB/(b-1)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MSB/MSE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p-value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Int A*B</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SSAB</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(a-1)*(b-1)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SSAB/[(a-1)*(b-1)]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MSAB/MSE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p-value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Error</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N</a:t>
                      </a:r>
                      <a:r>
                        <a:rPr lang="en"/>
                        <a:t> - a - b - 1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SSE/(</a:t>
                      </a:r>
                      <a:r>
                        <a:rPr lang="en"/>
                        <a:t>N - a - b - 1</a:t>
                      </a: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solidFill>
                      <a:srgbClr val="434343"/>
                    </a:solidFill>
                  </a:tcPr>
                </a:tc>
              </a:tr>
              <a:tr h="381000">
                <a:tc>
                  <a:txBody>
                    <a:bodyPr/>
                    <a:lstStyle/>
                    <a:p>
                      <a:pPr indent="0" lvl="0" marL="0" rtl="0" algn="l">
                        <a:spcBef>
                          <a:spcPts val="0"/>
                        </a:spcBef>
                        <a:spcAft>
                          <a:spcPts val="0"/>
                        </a:spcAft>
                        <a:buNone/>
                      </a:pPr>
                      <a:r>
                        <a:rPr lang="en"/>
                        <a:t>Total</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N</a:t>
                      </a:r>
                      <a:r>
                        <a:rPr lang="en"/>
                        <a:t> - 1</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B7B7B7"/>
                      </a:solidFill>
                      <a:prstDash val="solid"/>
                      <a:round/>
                      <a:headEnd len="sm" w="sm" type="none"/>
                      <a:tailEnd len="sm" w="sm" type="none"/>
                    </a:lnR>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sz="1800"/>
                    </a:p>
                  </a:txBody>
                  <a:tcPr marT="91425" marB="91425" marR="91425" marL="91425">
                    <a:lnL cap="flat" cmpd="sng" w="9525">
                      <a:solidFill>
                        <a:srgbClr val="B7B7B7"/>
                      </a:solidFill>
                      <a:prstDash val="solid"/>
                      <a:round/>
                      <a:headEnd len="sm" w="sm" type="none"/>
                      <a:tailEnd len="sm" w="sm" type="none"/>
                    </a:lnL>
                    <a:solidFill>
                      <a:srgbClr val="434343"/>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Partitioning sums of squares</a:t>
            </a:r>
            <a:endParaRPr/>
          </a:p>
        </p:txBody>
      </p:sp>
      <p:sp>
        <p:nvSpPr>
          <p:cNvPr id="129" name="Google Shape;129;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600"/>
          </a:p>
          <a:p>
            <a:pPr indent="0" lvl="0" marL="0" rtl="0" algn="l">
              <a:spcBef>
                <a:spcPts val="1600"/>
              </a:spcBef>
              <a:spcAft>
                <a:spcPts val="0"/>
              </a:spcAft>
              <a:buNone/>
            </a:pPr>
            <a:r>
              <a:t/>
            </a:r>
            <a:endParaRPr sz="6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200"/>
          </a:p>
          <a:p>
            <a:pPr indent="0" lvl="0" marL="0" rtl="0" algn="l">
              <a:spcBef>
                <a:spcPts val="1600"/>
              </a:spcBef>
              <a:spcAft>
                <a:spcPts val="1600"/>
              </a:spcAft>
              <a:buNone/>
            </a:pPr>
            <a:r>
              <a:rPr lang="en"/>
              <a:t>a</a:t>
            </a:r>
            <a:r>
              <a:rPr lang="en"/>
              <a:t> = the number of levels in Factor A									               b = the number of levels in Factor B</a:t>
            </a:r>
            <a:endParaRPr/>
          </a:p>
        </p:txBody>
      </p:sp>
      <p:graphicFrame>
        <p:nvGraphicFramePr>
          <p:cNvPr id="130" name="Google Shape;130;p24"/>
          <p:cNvGraphicFramePr/>
          <p:nvPr/>
        </p:nvGraphicFramePr>
        <p:xfrm>
          <a:off x="819150" y="1489813"/>
          <a:ext cx="3000000" cy="3000000"/>
        </p:xfrm>
        <a:graphic>
          <a:graphicData uri="http://schemas.openxmlformats.org/drawingml/2006/table">
            <a:tbl>
              <a:tblPr>
                <a:noFill/>
                <a:tableStyleId>{648A4D0B-4249-4CB6-A065-84E29A47718F}</a:tableStyleId>
              </a:tblPr>
              <a:tblGrid>
                <a:gridCol w="1206500"/>
                <a:gridCol w="969525"/>
                <a:gridCol w="1164700"/>
                <a:gridCol w="1680400"/>
                <a:gridCol w="1387725"/>
                <a:gridCol w="830150"/>
              </a:tblGrid>
              <a:tr h="141500">
                <a:tc>
                  <a:txBody>
                    <a:bodyPr/>
                    <a:lstStyle/>
                    <a:p>
                      <a:pPr indent="0" lvl="0" marL="0" rtl="0" algn="l">
                        <a:spcBef>
                          <a:spcPts val="0"/>
                        </a:spcBef>
                        <a:spcAft>
                          <a:spcPts val="0"/>
                        </a:spcAft>
                        <a:buNone/>
                      </a:pPr>
                      <a:r>
                        <a:rPr b="1" lang="en"/>
                        <a:t>Source</a:t>
                      </a:r>
                      <a:endParaRPr b="1"/>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rPr b="1" lang="en"/>
                        <a:t>SS</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DF</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MS</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F</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p</a:t>
                      </a:r>
                      <a:endParaRPr b="1"/>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Factor 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 - 1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SSA/(a-1)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MSA/MSE</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p-value</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Factor B</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SSB</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b - 1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SSB/(b-1)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MSB/MSE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p-value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Int A*B</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SSAB</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(a-1)*(b-1)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SSAB/[(a-1)*(b-1)]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MSAB/MSE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p-value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Error</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N</a:t>
                      </a:r>
                      <a:r>
                        <a:rPr lang="en"/>
                        <a:t> - a - b - 1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SSE/(</a:t>
                      </a:r>
                      <a:r>
                        <a:rPr lang="en"/>
                        <a:t>n - a - b - 1</a:t>
                      </a: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solidFill>
                      <a:srgbClr val="434343"/>
                    </a:solidFill>
                  </a:tcPr>
                </a:tc>
              </a:tr>
              <a:tr h="381000">
                <a:tc>
                  <a:txBody>
                    <a:bodyPr/>
                    <a:lstStyle/>
                    <a:p>
                      <a:pPr indent="0" lvl="0" marL="0" rtl="0" algn="l">
                        <a:spcBef>
                          <a:spcPts val="0"/>
                        </a:spcBef>
                        <a:spcAft>
                          <a:spcPts val="0"/>
                        </a:spcAft>
                        <a:buNone/>
                      </a:pPr>
                      <a:r>
                        <a:rPr lang="en"/>
                        <a:t>Total</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SST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N </a:t>
                      </a:r>
                      <a:r>
                        <a:rPr lang="en"/>
                        <a:t>- 1</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B7B7B7"/>
                      </a:solidFill>
                      <a:prstDash val="solid"/>
                      <a:round/>
                      <a:headEnd len="sm" w="sm" type="none"/>
                      <a:tailEnd len="sm" w="sm" type="none"/>
                    </a:lnR>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sz="1800"/>
                    </a:p>
                  </a:txBody>
                  <a:tcPr marT="91425" marB="91425" marR="91425" marL="91425">
                    <a:lnL cap="flat" cmpd="sng" w="9525">
                      <a:solidFill>
                        <a:srgbClr val="B7B7B7"/>
                      </a:solidFill>
                      <a:prstDash val="solid"/>
                      <a:round/>
                      <a:headEnd len="sm" w="sm" type="none"/>
                      <a:tailEnd len="sm" w="sm" type="none"/>
                    </a:lnL>
                    <a:solidFill>
                      <a:srgbClr val="434343"/>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Partitioning sums of squares</a:t>
            </a:r>
            <a:endParaRPr/>
          </a:p>
        </p:txBody>
      </p:sp>
      <p:sp>
        <p:nvSpPr>
          <p:cNvPr id="136" name="Google Shape;136;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async example in 1.3.1. The outcome was the weight gained by animals based on their diets and supplements added (factorial design).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2200"/>
          </a:p>
          <a:p>
            <a:pPr indent="0" lvl="0" marL="0" rtl="0" algn="l">
              <a:spcBef>
                <a:spcPts val="1600"/>
              </a:spcBef>
              <a:spcAft>
                <a:spcPts val="1600"/>
              </a:spcAft>
              <a:buNone/>
            </a:pPr>
            <a:r>
              <a:rPr lang="en"/>
              <a:t>Using just this table, how many levels of each factor were there? </a:t>
            </a:r>
            <a:endParaRPr/>
          </a:p>
        </p:txBody>
      </p:sp>
      <p:pic>
        <p:nvPicPr>
          <p:cNvPr id="137" name="Google Shape;137;p25"/>
          <p:cNvPicPr preferRelativeResize="0"/>
          <p:nvPr/>
        </p:nvPicPr>
        <p:blipFill>
          <a:blip r:embed="rId3">
            <a:alphaModFix/>
          </a:blip>
          <a:stretch>
            <a:fillRect/>
          </a:stretch>
        </p:blipFill>
        <p:spPr>
          <a:xfrm>
            <a:off x="923819" y="2435188"/>
            <a:ext cx="7056206" cy="2057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Two-way ANOVA and interactions</a:t>
            </a:r>
            <a:endParaRPr/>
          </a:p>
        </p:txBody>
      </p:sp>
      <p:sp>
        <p:nvSpPr>
          <p:cNvPr id="143" name="Google Shape;143;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Main effects answer this question: Ignoring the existence of all other variables, what is the effect of the factor on the outcome variable?</a:t>
            </a:r>
            <a:endParaRPr sz="1800"/>
          </a:p>
          <a:p>
            <a:pPr indent="0" lvl="0" marL="0" rtl="0" algn="l">
              <a:spcBef>
                <a:spcPts val="1600"/>
              </a:spcBef>
              <a:spcAft>
                <a:spcPts val="0"/>
              </a:spcAft>
              <a:buNone/>
            </a:pPr>
            <a:r>
              <a:rPr lang="en"/>
              <a:t>The interaction effect</a:t>
            </a:r>
            <a:r>
              <a:rPr lang="en" sz="1800"/>
              <a:t> answers this question: Does the effect of one factor on the outcome variable </a:t>
            </a:r>
            <a:r>
              <a:rPr lang="en" sz="1800" u="sng"/>
              <a:t>depend on</a:t>
            </a:r>
            <a:r>
              <a:rPr lang="en" sz="1800"/>
              <a:t> the level of the other factor?</a:t>
            </a:r>
            <a:endParaRPr sz="1800"/>
          </a:p>
          <a:p>
            <a:pPr indent="0" lvl="0" marL="0" rtl="0" algn="l">
              <a:spcBef>
                <a:spcPts val="1600"/>
              </a:spcBef>
              <a:spcAft>
                <a:spcPts val="1600"/>
              </a:spcAft>
              <a:buNone/>
            </a:pPr>
            <a:r>
              <a:rPr lang="en" sz="1800"/>
              <a:t>The presence of an interaction complicates the interpretation of main effects. That is, if the effect of one factor depends on the the level of another factor, then it’s difficult to justify ignoring the existence of the other factor.</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Two-way ANOVA and interactions: Example</a:t>
            </a:r>
            <a:endParaRPr/>
          </a:p>
        </p:txBody>
      </p:sp>
      <p:sp>
        <p:nvSpPr>
          <p:cNvPr id="149" name="Google Shape;149;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A media marketing group wants to determine the effect of different types of advertising and the effect of franchise on excitement about upcoming superhero movies. They recruit 80 participants (20 per condition) and randomly assign them to view one of four 30-second movie trailers:</a:t>
            </a:r>
            <a:endParaRPr sz="1800"/>
          </a:p>
        </p:txBody>
      </p:sp>
      <p:graphicFrame>
        <p:nvGraphicFramePr>
          <p:cNvPr id="150" name="Google Shape;150;p27"/>
          <p:cNvGraphicFramePr/>
          <p:nvPr/>
        </p:nvGraphicFramePr>
        <p:xfrm>
          <a:off x="952500" y="3615575"/>
          <a:ext cx="3000000" cy="3000000"/>
        </p:xfrm>
        <a:graphic>
          <a:graphicData uri="http://schemas.openxmlformats.org/drawingml/2006/table">
            <a:tbl>
              <a:tblPr>
                <a:noFill/>
                <a:tableStyleId>{648A4D0B-4249-4CB6-A065-84E29A47718F}</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Explosions</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No Explosions</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Billed as a Marvel movie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Explosions + Marvel</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No Explosions + Marvel</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Billed as a DC movie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Explosions + DC</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No Explosions + DC</a:t>
                      </a:r>
                      <a:endParaRPr/>
                    </a:p>
                  </a:txBody>
                  <a:tcPr marT="91425" marB="91425" marR="91425" marL="91425">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Two-way ANOVA and interactions: Example</a:t>
            </a:r>
            <a:endParaRPr/>
          </a:p>
        </p:txBody>
      </p:sp>
      <p:sp>
        <p:nvSpPr>
          <p:cNvPr id="156" name="Google Shape;156;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outcome variable is each participant’s response to this question: One a scale of 1 (no chance) to 10 (certainly will), how excited are you to see this movie? The following table contains the group means - often called </a:t>
            </a:r>
            <a:r>
              <a:rPr i="1" lang="en" sz="1800"/>
              <a:t>cell means</a:t>
            </a:r>
            <a:r>
              <a:rPr lang="en" sz="1800"/>
              <a:t> - for each condition.</a:t>
            </a:r>
            <a:endParaRPr sz="1800"/>
          </a:p>
        </p:txBody>
      </p:sp>
      <p:graphicFrame>
        <p:nvGraphicFramePr>
          <p:cNvPr id="157" name="Google Shape;157;p28"/>
          <p:cNvGraphicFramePr/>
          <p:nvPr/>
        </p:nvGraphicFramePr>
        <p:xfrm>
          <a:off x="837125" y="3370400"/>
          <a:ext cx="3000000" cy="3000000"/>
        </p:xfrm>
        <a:graphic>
          <a:graphicData uri="http://schemas.openxmlformats.org/drawingml/2006/table">
            <a:tbl>
              <a:tblPr>
                <a:noFill/>
                <a:tableStyleId>{648A4D0B-4249-4CB6-A065-84E29A47718F}</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Explosions</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No Explosions</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Billed as a DC movie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6</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3</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Billed as a Marvel movie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9</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6</a:t>
                      </a:r>
                      <a:endParaRPr/>
                    </a:p>
                  </a:txBody>
                  <a:tcPr marT="91425" marB="91425" marR="91425" marL="91425">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Two-way ANOVA and interactions: Example</a:t>
            </a:r>
            <a:endParaRPr/>
          </a:p>
        </p:txBody>
      </p:sp>
      <p:sp>
        <p:nvSpPr>
          <p:cNvPr id="163" name="Google Shape;163;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We answer the question about the main effect of franchise by comparing the means for the two franchises; these </a:t>
            </a:r>
            <a:r>
              <a:rPr lang="en"/>
              <a:t>are often called </a:t>
            </a:r>
            <a:r>
              <a:rPr i="1" lang="en"/>
              <a:t>marginal means</a:t>
            </a:r>
            <a:r>
              <a:rPr lang="en" sz="1800"/>
              <a:t>. We’re ignoring the effect of explosions, so there are only two means to compare.</a:t>
            </a:r>
            <a:endParaRPr sz="1800"/>
          </a:p>
        </p:txBody>
      </p:sp>
      <p:graphicFrame>
        <p:nvGraphicFramePr>
          <p:cNvPr id="164" name="Google Shape;164;p29"/>
          <p:cNvGraphicFramePr/>
          <p:nvPr/>
        </p:nvGraphicFramePr>
        <p:xfrm>
          <a:off x="837125" y="3370400"/>
          <a:ext cx="3000000" cy="3000000"/>
        </p:xfrm>
        <a:graphic>
          <a:graphicData uri="http://schemas.openxmlformats.org/drawingml/2006/table">
            <a:tbl>
              <a:tblPr>
                <a:noFill/>
                <a:tableStyleId>{648A4D0B-4249-4CB6-A065-84E29A47718F}</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Explosions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No Explosions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Franchise means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Billed as a DC movie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(1)   4.5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Billed as a Marvel movie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(2)   7.5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65" name="Google Shape;165;p29"/>
          <p:cNvSpPr/>
          <p:nvPr/>
        </p:nvSpPr>
        <p:spPr>
          <a:xfrm>
            <a:off x="2646875" y="3693300"/>
            <a:ext cx="3619500" cy="535200"/>
          </a:xfrm>
          <a:prstGeom prst="rightArrow">
            <a:avLst>
              <a:gd fmla="val 50000" name="adj1"/>
              <a:gd fmla="val 50000" name="adj2"/>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p:nvPr/>
        </p:nvSpPr>
        <p:spPr>
          <a:xfrm>
            <a:off x="2646875" y="4339975"/>
            <a:ext cx="3619500" cy="535200"/>
          </a:xfrm>
          <a:prstGeom prst="rightArrow">
            <a:avLst>
              <a:gd fmla="val 50000" name="adj1"/>
              <a:gd fmla="val 50000" name="adj2"/>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Two-way ANOVA and interactions: Example</a:t>
            </a:r>
            <a:endParaRPr/>
          </a:p>
        </p:txBody>
      </p:sp>
      <p:sp>
        <p:nvSpPr>
          <p:cNvPr id="172" name="Google Shape;172;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We answer the question about the main effect of presence of explosions in the trailers by comparing the means for the two levels of explosion. We’re ignoring the effect of franchise, so there are only two means to compare.</a:t>
            </a:r>
            <a:endParaRPr sz="1800"/>
          </a:p>
        </p:txBody>
      </p:sp>
      <p:graphicFrame>
        <p:nvGraphicFramePr>
          <p:cNvPr id="173" name="Google Shape;173;p30"/>
          <p:cNvGraphicFramePr/>
          <p:nvPr/>
        </p:nvGraphicFramePr>
        <p:xfrm>
          <a:off x="1484150" y="2723375"/>
          <a:ext cx="3000000" cy="3000000"/>
        </p:xfrm>
        <a:graphic>
          <a:graphicData uri="http://schemas.openxmlformats.org/drawingml/2006/table">
            <a:tbl>
              <a:tblPr>
                <a:noFill/>
                <a:tableStyleId>{648A4D0B-4249-4CB6-A065-84E29A47718F}</a:tableStyleId>
              </a:tblPr>
              <a:tblGrid>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Explosions</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No Explosions</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Billed as a DC movie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solidFill>
                      <a:srgbClr val="FFFFFF"/>
                    </a:solidFill>
                  </a:tcPr>
                </a:tc>
                <a:tc>
                  <a:txBody>
                    <a:bodyPr/>
                    <a:lstStyle/>
                    <a:p>
                      <a:pPr indent="0" lvl="0" marL="0" rtl="0" algn="l">
                        <a:spcBef>
                          <a:spcPts val="0"/>
                        </a:spcBef>
                        <a:spcAft>
                          <a:spcPts val="0"/>
                        </a:spcAft>
                        <a:buNone/>
                      </a:pPr>
                      <a:r>
                        <a:rPr lang="en"/>
                        <a:t>3</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Billed as a Marvel movie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9</a:t>
                      </a:r>
                      <a:endParaRPr/>
                    </a:p>
                  </a:txBody>
                  <a:tcPr marT="91425" marB="91425" marR="91425" marL="91425">
                    <a:lnL cap="flat" cmpd="sng" w="9525">
                      <a:solidFill>
                        <a:srgbClr val="9E9E9E"/>
                      </a:solidFill>
                      <a:prstDash val="solid"/>
                      <a:round/>
                      <a:headEnd len="sm" w="sm" type="none"/>
                      <a:tailEnd len="sm" w="sm" type="none"/>
                    </a:lnL>
                    <a:solidFill>
                      <a:srgbClr val="FFFFFF"/>
                    </a:solidFill>
                  </a:tcPr>
                </a:tc>
                <a:tc>
                  <a:txBody>
                    <a:bodyPr/>
                    <a:lstStyle/>
                    <a:p>
                      <a:pPr indent="0" lvl="0" marL="0" rtl="0" algn="l">
                        <a:spcBef>
                          <a:spcPts val="0"/>
                        </a:spcBef>
                        <a:spcAft>
                          <a:spcPts val="0"/>
                        </a:spcAft>
                        <a:buNone/>
                      </a:pPr>
                      <a:r>
                        <a:rPr lang="en"/>
                        <a:t>6</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Explosion means</a:t>
                      </a:r>
                      <a:endParaRPr/>
                    </a:p>
                  </a:txBody>
                  <a:tcPr marT="91425" marB="91425" marR="91425" marL="91425">
                    <a:lnT cap="flat" cmpd="sng" w="9525">
                      <a:solidFill>
                        <a:srgbClr val="9E9E9E"/>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rPr lang="en"/>
                        <a:t>(1)     7.5</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    4.5</a:t>
                      </a:r>
                      <a:endParaRPr/>
                    </a:p>
                  </a:txBody>
                  <a:tcPr marT="91425" marB="91425" marR="91425" marL="91425">
                    <a:solidFill>
                      <a:srgbClr val="FFFFFF"/>
                    </a:solidFill>
                  </a:tcPr>
                </a:tc>
              </a:tr>
            </a:tbl>
          </a:graphicData>
        </a:graphic>
      </p:graphicFrame>
      <p:sp>
        <p:nvSpPr>
          <p:cNvPr id="174" name="Google Shape;174;p30"/>
          <p:cNvSpPr/>
          <p:nvPr/>
        </p:nvSpPr>
        <p:spPr>
          <a:xfrm>
            <a:off x="3152300" y="3135525"/>
            <a:ext cx="533700" cy="1168200"/>
          </a:xfrm>
          <a:prstGeom prst="downArrow">
            <a:avLst>
              <a:gd fmla="val 50000" name="adj1"/>
              <a:gd fmla="val 50000" name="adj2"/>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p:nvPr/>
        </p:nvSpPr>
        <p:spPr>
          <a:xfrm>
            <a:off x="4978800" y="3135525"/>
            <a:ext cx="533700" cy="1168200"/>
          </a:xfrm>
          <a:prstGeom prst="downArrow">
            <a:avLst>
              <a:gd fmla="val 50000" name="adj1"/>
              <a:gd fmla="val 50000" name="adj2"/>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Two-way ANOVA and interactions: Example</a:t>
            </a:r>
            <a:endParaRPr/>
          </a:p>
        </p:txBody>
      </p:sp>
      <p:sp>
        <p:nvSpPr>
          <p:cNvPr id="181" name="Google Shape;181;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 test the interaction, we have to compare all four condition means. A significant interaction term has two equivalent interpretations:</a:t>
            </a:r>
            <a:endParaRPr sz="1800"/>
          </a:p>
          <a:p>
            <a:pPr indent="-342900" lvl="0" marL="457200" rtl="0" algn="l">
              <a:spcBef>
                <a:spcPts val="1600"/>
              </a:spcBef>
              <a:spcAft>
                <a:spcPts val="0"/>
              </a:spcAft>
              <a:buSzPts val="1800"/>
              <a:buAutoNum type="arabicParenR"/>
            </a:pPr>
            <a:r>
              <a:rPr lang="en" sz="1800"/>
              <a:t>The effect of franchise depends on whether or not explosions are present, OR</a:t>
            </a:r>
            <a:endParaRPr sz="1800"/>
          </a:p>
          <a:p>
            <a:pPr indent="-342900" lvl="0" marL="457200" rtl="0" algn="l">
              <a:spcBef>
                <a:spcPts val="0"/>
              </a:spcBef>
              <a:spcAft>
                <a:spcPts val="0"/>
              </a:spcAft>
              <a:buSzPts val="1800"/>
              <a:buAutoNum type="arabicParenR"/>
            </a:pPr>
            <a:r>
              <a:rPr lang="en" sz="1800"/>
              <a:t>The effect of the presence of explosions depends on whether the trailer is billed as Marvel or DC.</a:t>
            </a:r>
            <a:endParaRPr sz="1800"/>
          </a:p>
          <a:p>
            <a:pPr indent="0" lvl="0" marL="0" rtl="0" algn="l">
              <a:spcBef>
                <a:spcPts val="1600"/>
              </a:spcBef>
              <a:spcAft>
                <a:spcPts val="1600"/>
              </a:spcAft>
              <a:buNone/>
            </a:pPr>
            <a:r>
              <a:rPr lang="en" sz="1800"/>
              <a:t>The interaction can be tested </a:t>
            </a:r>
            <a:r>
              <a:rPr lang="en"/>
              <a:t>quantitatively</a:t>
            </a:r>
            <a:r>
              <a:rPr lang="en" sz="1800"/>
              <a:t>, but can also be assessed informally by creating an interaction plot (i.e., a bar or line plot of the condition means)</a:t>
            </a:r>
            <a:r>
              <a:rPr lang="en"/>
              <a: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Administrivia</a:t>
            </a:r>
            <a:endParaRPr/>
          </a:p>
          <a:p>
            <a:pPr indent="-342900" lvl="0" marL="457200" rtl="0" algn="l">
              <a:spcBef>
                <a:spcPts val="0"/>
              </a:spcBef>
              <a:spcAft>
                <a:spcPts val="0"/>
              </a:spcAft>
              <a:buSzPts val="1800"/>
              <a:buChar char="●"/>
            </a:pPr>
            <a:r>
              <a:rPr lang="en"/>
              <a:t>Problem Set 1 questions</a:t>
            </a:r>
            <a:endParaRPr/>
          </a:p>
          <a:p>
            <a:pPr indent="-342900" lvl="0" marL="457200" rtl="0" algn="l">
              <a:spcBef>
                <a:spcPts val="0"/>
              </a:spcBef>
              <a:spcAft>
                <a:spcPts val="0"/>
              </a:spcAft>
              <a:buSzPts val="1800"/>
              <a:buChar char="●"/>
            </a:pPr>
            <a:r>
              <a:rPr lang="en"/>
              <a:t>Two-way ANOVA</a:t>
            </a:r>
            <a:endParaRPr/>
          </a:p>
          <a:p>
            <a:pPr indent="-342900" lvl="0" marL="457200" rtl="0" algn="l">
              <a:spcBef>
                <a:spcPts val="0"/>
              </a:spcBef>
              <a:spcAft>
                <a:spcPts val="0"/>
              </a:spcAft>
              <a:buSzPts val="1800"/>
              <a:buChar char="●"/>
            </a:pPr>
            <a:r>
              <a:rPr lang="en"/>
              <a:t>Non-independence / Pseudoreplication / Longitudinal designs</a:t>
            </a:r>
            <a:endParaRPr/>
          </a:p>
          <a:p>
            <a:pPr indent="-342900" lvl="0" marL="457200" rtl="0" algn="l">
              <a:spcBef>
                <a:spcPts val="0"/>
              </a:spcBef>
              <a:spcAft>
                <a:spcPts val="0"/>
              </a:spcAft>
              <a:buSzPts val="1800"/>
              <a:buChar char="●"/>
            </a:pPr>
            <a:r>
              <a:rPr lang="en"/>
              <a:t>Problem Set 2 review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Two-way ANOVA and interactions: Example</a:t>
            </a:r>
            <a:endParaRPr/>
          </a:p>
        </p:txBody>
      </p:sp>
      <p:sp>
        <p:nvSpPr>
          <p:cNvPr id="187" name="Google Shape;187;p32"/>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Lines that are parallel (or close to being so) suggest that there is no interaction, while non-parallel lines suggest that there is an interaction. </a:t>
            </a:r>
            <a:endParaRPr sz="1800"/>
          </a:p>
          <a:p>
            <a:pPr indent="0" lvl="0" marL="0" rtl="0" algn="l">
              <a:spcBef>
                <a:spcPts val="1600"/>
              </a:spcBef>
              <a:spcAft>
                <a:spcPts val="0"/>
              </a:spcAft>
              <a:buNone/>
            </a:pPr>
            <a:r>
              <a:rPr lang="en" sz="1800"/>
              <a:t>Why? </a:t>
            </a:r>
            <a:endParaRPr sz="1800"/>
          </a:p>
          <a:p>
            <a:pPr indent="0" lvl="0" marL="0" rtl="0" algn="l">
              <a:spcBef>
                <a:spcPts val="1600"/>
              </a:spcBef>
              <a:spcAft>
                <a:spcPts val="1600"/>
              </a:spcAft>
              <a:buNone/>
            </a:pPr>
            <a:r>
              <a:rPr lang="en" sz="1800"/>
              <a:t>The p-value of the quantitative test for this particular (fake) data set was in fact very high, so null of the interaction effect was not rejected.  </a:t>
            </a:r>
            <a:endParaRPr sz="1800"/>
          </a:p>
        </p:txBody>
      </p:sp>
      <p:pic>
        <p:nvPicPr>
          <p:cNvPr id="188" name="Google Shape;188;p32" title="Explosions and No Explosions"/>
          <p:cNvPicPr preferRelativeResize="0"/>
          <p:nvPr/>
        </p:nvPicPr>
        <p:blipFill>
          <a:blip r:embed="rId3">
            <a:alphaModFix/>
          </a:blip>
          <a:stretch>
            <a:fillRect/>
          </a:stretch>
        </p:blipFill>
        <p:spPr>
          <a:xfrm>
            <a:off x="4756200" y="1489825"/>
            <a:ext cx="3845850" cy="2936825"/>
          </a:xfrm>
          <a:prstGeom prst="rect">
            <a:avLst/>
          </a:prstGeom>
          <a:noFill/>
          <a:ln>
            <a:noFill/>
          </a:ln>
        </p:spPr>
      </p:pic>
      <p:sp>
        <p:nvSpPr>
          <p:cNvPr id="189" name="Google Shape;189;p32"/>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Two-way ANOVA and interactions: Example</a:t>
            </a:r>
            <a:endParaRPr/>
          </a:p>
        </p:txBody>
      </p:sp>
      <p:sp>
        <p:nvSpPr>
          <p:cNvPr id="195" name="Google Shape;195;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Since the interaction wasn’t significant, we </a:t>
            </a:r>
            <a:r>
              <a:rPr lang="en"/>
              <a:t>can</a:t>
            </a:r>
            <a:r>
              <a:rPr lang="en" sz="1800"/>
              <a:t> interpret the main effects </a:t>
            </a:r>
            <a:r>
              <a:rPr lang="en"/>
              <a:t>in a straightforward fashion.  </a:t>
            </a:r>
            <a:r>
              <a:rPr lang="en" sz="1800"/>
              <a:t>If the interaction had been significant, </a:t>
            </a:r>
            <a:r>
              <a:rPr lang="en"/>
              <a:t>the interpretation of the main effects is less straightforward because you have evidence that the other factor can’t be ignored. </a:t>
            </a:r>
            <a:endParaRPr sz="1800"/>
          </a:p>
          <a:p>
            <a:pPr indent="0" lvl="0" marL="0" rtl="0" algn="l">
              <a:spcBef>
                <a:spcPts val="1600"/>
              </a:spcBef>
              <a:spcAft>
                <a:spcPts val="0"/>
              </a:spcAft>
              <a:buNone/>
            </a:pPr>
            <a:r>
              <a:rPr lang="en"/>
              <a:t>It is still possible to examine the separate</a:t>
            </a:r>
            <a:r>
              <a:rPr lang="en" sz="1800"/>
              <a:t> effects of franchise and and explosions</a:t>
            </a:r>
            <a:r>
              <a:rPr lang="en"/>
              <a:t>; a </a:t>
            </a:r>
            <a:r>
              <a:rPr lang="en" sz="1800"/>
              <a:t>common method of doing so is examining </a:t>
            </a:r>
            <a:r>
              <a:rPr lang="en" sz="1800" u="sng"/>
              <a:t>simple effects</a:t>
            </a:r>
            <a:r>
              <a:rPr lang="en"/>
              <a:t>. T</a:t>
            </a:r>
            <a:r>
              <a:rPr lang="en" sz="1800"/>
              <a:t>hat is, holding the level of one of the factors constant, what is the effect of the other factor? This is outside the scope of the course, but much </a:t>
            </a:r>
            <a:r>
              <a:rPr lang="en"/>
              <a:t>has been written about tests of simple effects (e.g., http://rcompanion.org/handbook/G_09.html)</a:t>
            </a:r>
            <a:endParaRPr sz="1800"/>
          </a:p>
          <a:p>
            <a:pPr indent="0" lvl="0" marL="0" rtl="0" algn="l">
              <a:spcBef>
                <a:spcPts val="1600"/>
              </a:spcBef>
              <a:spcAft>
                <a:spcPts val="160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Non-independence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Pseudoreplication (Hurlbert, 1984)</a:t>
            </a:r>
            <a:endParaRPr/>
          </a:p>
        </p:txBody>
      </p:sp>
      <p:sp>
        <p:nvSpPr>
          <p:cNvPr id="206" name="Google Shape;206;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“Pseudoreplication may be defined, in analysis of variance terminology, as the testing for </a:t>
            </a:r>
            <a:r>
              <a:rPr lang="en"/>
              <a:t>treatment</a:t>
            </a:r>
            <a:r>
              <a:rPr lang="en"/>
              <a:t> effects with an error term inappropriate to the hypothesis being considered … Psuedoreplication thus refers not to the problem in experimental design (or sampling) per se but rather to a particular combination of experimental design (or sampling) and statistical analysis which is inappropriate for testing the hypothesis of interest.” (p. 190). </a:t>
            </a:r>
            <a:endParaRPr/>
          </a:p>
          <a:p>
            <a:pPr indent="0" lvl="0" marL="0" rtl="0" algn="l">
              <a:spcBef>
                <a:spcPts val="1600"/>
              </a:spcBef>
              <a:spcAft>
                <a:spcPts val="1600"/>
              </a:spcAft>
              <a:buNone/>
            </a:pPr>
            <a:r>
              <a:rPr lang="en"/>
              <a:t>The problem Hurlbert refers to as pseudoreplication is a subtype of a broader problem - a lack of independence in observations.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Assumption of independence</a:t>
            </a:r>
            <a:endParaRPr/>
          </a:p>
        </p:txBody>
      </p:sp>
      <p:sp>
        <p:nvSpPr>
          <p:cNvPr id="212" name="Google Shape;212;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independence (or the lack thereof) is fundamentally about the relationships among observations. If observations are independent, then knowing something about one observation won’t tell you anything about the other. If not, then the observations are not independent and this assumption is not met. </a:t>
            </a:r>
            <a:endParaRPr/>
          </a:p>
          <a:p>
            <a:pPr indent="0" lvl="0" marL="0" rtl="0" algn="l">
              <a:spcBef>
                <a:spcPts val="1600"/>
              </a:spcBef>
              <a:spcAft>
                <a:spcPts val="1600"/>
              </a:spcAft>
              <a:buNone/>
            </a:pPr>
            <a:r>
              <a:rPr lang="en"/>
              <a:t>While metrics exist that can quantify a lack of independence (e.g., the intraclass correlation), this assumption is best assessed by knowing how the data were collected. It’s </a:t>
            </a:r>
            <a:r>
              <a:rPr lang="en" u="sng"/>
              <a:t>very</a:t>
            </a:r>
            <a:r>
              <a:rPr i="1" lang="en"/>
              <a:t> </a:t>
            </a:r>
            <a:r>
              <a:rPr lang="en"/>
              <a:t>important to not violate this assumption. Unless you are given reason to think otherwise, you may assume </a:t>
            </a:r>
            <a:r>
              <a:rPr lang="en"/>
              <a:t>independence</a:t>
            </a:r>
            <a:r>
              <a:rPr lang="en"/>
              <a:t> in this course.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Nesting/clustering</a:t>
            </a:r>
            <a:endParaRPr/>
          </a:p>
        </p:txBody>
      </p:sp>
      <p:sp>
        <p:nvSpPr>
          <p:cNvPr id="218" name="Google Shape;218;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common source of non-independence is when a natural nesting/clustering structure exists in your data.</a:t>
            </a:r>
            <a:endParaRPr/>
          </a:p>
          <a:p>
            <a:pPr indent="0" lvl="0" marL="0" rtl="0" algn="l">
              <a:spcBef>
                <a:spcPts val="1600"/>
              </a:spcBef>
              <a:spcAft>
                <a:spcPts val="0"/>
              </a:spcAft>
              <a:buNone/>
            </a:pPr>
            <a:r>
              <a:rPr lang="en"/>
              <a:t>Example: I collect data from children who have at least one alcoholic parent. To help increase my sample size, I also collect data from any siblings a given child has.</a:t>
            </a:r>
            <a:endParaRPr/>
          </a:p>
          <a:p>
            <a:pPr indent="0" lvl="0" marL="0" rtl="0" algn="l">
              <a:spcBef>
                <a:spcPts val="1600"/>
              </a:spcBef>
              <a:spcAft>
                <a:spcPts val="0"/>
              </a:spcAft>
              <a:buNone/>
            </a:pPr>
            <a:r>
              <a:rPr lang="en"/>
              <a:t>What is the nesting/clustering structure that exists in this </a:t>
            </a:r>
            <a:r>
              <a:rPr lang="en"/>
              <a:t>scenario</a:t>
            </a:r>
            <a:r>
              <a:rPr lang="en"/>
              <a:t>? </a:t>
            </a:r>
            <a:endParaRPr/>
          </a:p>
          <a:p>
            <a:pPr indent="0" lvl="0" marL="0" rtl="0" algn="l">
              <a:spcBef>
                <a:spcPts val="1600"/>
              </a:spcBef>
              <a:spcAft>
                <a:spcPts val="1600"/>
              </a:spcAft>
              <a:buNone/>
            </a:pPr>
            <a:r>
              <a:rPr lang="en"/>
              <a:t>Children are nested/clustered within families; children within the same family are not independent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happens if data are non-independent?</a:t>
            </a:r>
            <a:endParaRPr/>
          </a:p>
        </p:txBody>
      </p:sp>
      <p:sp>
        <p:nvSpPr>
          <p:cNvPr id="224" name="Google Shape;224;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data that contain non-independence of observations are treated as though they are independent, the parameters of the model will generally be unbiased, but the variability of those estimates (e.g., standard errors) will be too small (i.e., “downwardly biased”). </a:t>
            </a:r>
            <a:endParaRPr/>
          </a:p>
          <a:p>
            <a:pPr indent="0" lvl="0" marL="0" rtl="0" algn="l">
              <a:spcBef>
                <a:spcPts val="1600"/>
              </a:spcBef>
              <a:spcAft>
                <a:spcPts val="1600"/>
              </a:spcAft>
              <a:buNone/>
            </a:pPr>
            <a:r>
              <a:rPr lang="en"/>
              <a:t>This causes the test statistics (e.g., the F test statistic) to be higher than it should be, meaning that the Type 1 error rate for that test is inflated. That is, you will improperly reject the null hypothesis and conclude that there is some kind of effect more often than you expect; this is referred to as “type 1 error inflation”.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Handling non-independent data</a:t>
            </a:r>
            <a:endParaRPr/>
          </a:p>
        </p:txBody>
      </p:sp>
      <p:sp>
        <p:nvSpPr>
          <p:cNvPr id="230" name="Google Shape;230;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numerous ways to conduct analyses with non-independent data. Just like with independent data, what you use depends on the questions you want your analysis to answer and the qualities of your data. Some examples include:</a:t>
            </a:r>
            <a:endParaRPr/>
          </a:p>
          <a:p>
            <a:pPr indent="-342900" lvl="0" marL="457200" rtl="0" algn="l">
              <a:spcBef>
                <a:spcPts val="1600"/>
              </a:spcBef>
              <a:spcAft>
                <a:spcPts val="0"/>
              </a:spcAft>
              <a:buSzPts val="1800"/>
              <a:buChar char="●"/>
            </a:pPr>
            <a:r>
              <a:rPr lang="en"/>
              <a:t>Split-plot designs </a:t>
            </a:r>
            <a:endParaRPr/>
          </a:p>
          <a:p>
            <a:pPr indent="-342900" lvl="0" marL="457200" rtl="0" algn="l">
              <a:spcBef>
                <a:spcPts val="0"/>
              </a:spcBef>
              <a:spcAft>
                <a:spcPts val="0"/>
              </a:spcAft>
              <a:buSzPts val="1800"/>
              <a:buChar char="●"/>
            </a:pPr>
            <a:r>
              <a:rPr lang="en"/>
              <a:t>Random effects ANOVA</a:t>
            </a:r>
            <a:endParaRPr/>
          </a:p>
          <a:p>
            <a:pPr indent="-342900" lvl="0" marL="457200" rtl="0" algn="l">
              <a:spcBef>
                <a:spcPts val="0"/>
              </a:spcBef>
              <a:spcAft>
                <a:spcPts val="0"/>
              </a:spcAft>
              <a:buSzPts val="1800"/>
              <a:buChar char="●"/>
            </a:pPr>
            <a:r>
              <a:rPr lang="en"/>
              <a:t>Multilevel modeling (i.e., random coefficient modeling, hierarchical modeling)</a:t>
            </a:r>
            <a:endParaRPr/>
          </a:p>
          <a:p>
            <a:pPr indent="-342900" lvl="0" marL="457200" rtl="0" algn="l">
              <a:spcBef>
                <a:spcPts val="0"/>
              </a:spcBef>
              <a:spcAft>
                <a:spcPts val="0"/>
              </a:spcAft>
              <a:buSzPts val="1800"/>
              <a:buChar char="●"/>
            </a:pPr>
            <a:r>
              <a:rPr lang="en"/>
              <a:t>Generalized estimated equations models</a:t>
            </a:r>
            <a:endParaRPr/>
          </a:p>
          <a:p>
            <a:pPr indent="-342900" lvl="0" marL="457200" rtl="0" algn="l">
              <a:spcBef>
                <a:spcPts val="0"/>
              </a:spcBef>
              <a:spcAft>
                <a:spcPts val="0"/>
              </a:spcAft>
              <a:buSzPts val="1800"/>
              <a:buChar char="●"/>
            </a:pPr>
            <a:r>
              <a:rPr lang="en"/>
              <a:t>...and more.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Upcoming deadlines (all 11:59 p.m. MDT)</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1 Participation: Due Sunday, 4/4 (past due, please get these in)</a:t>
            </a:r>
            <a:endParaRPr/>
          </a:p>
          <a:p>
            <a:pPr indent="0" lvl="0" marL="0" rtl="0" algn="l">
              <a:spcBef>
                <a:spcPts val="1600"/>
              </a:spcBef>
              <a:spcAft>
                <a:spcPts val="0"/>
              </a:spcAft>
              <a:buNone/>
            </a:pPr>
            <a:r>
              <a:rPr lang="en"/>
              <a:t>Problem Set 1: Due this Friday, 4/9 </a:t>
            </a:r>
            <a:endParaRPr/>
          </a:p>
          <a:p>
            <a:pPr indent="0" lvl="0" marL="0" rtl="0" algn="l">
              <a:spcBef>
                <a:spcPts val="1600"/>
              </a:spcBef>
              <a:spcAft>
                <a:spcPts val="0"/>
              </a:spcAft>
              <a:buNone/>
            </a:pPr>
            <a:r>
              <a:rPr lang="en"/>
              <a:t>Week 2 Participation: Due this Sunday, 4/11 </a:t>
            </a:r>
            <a:endParaRPr/>
          </a:p>
          <a:p>
            <a:pPr indent="0" lvl="0" marL="0" rtl="0" algn="l">
              <a:spcBef>
                <a:spcPts val="1600"/>
              </a:spcBef>
              <a:spcAft>
                <a:spcPts val="0"/>
              </a:spcAft>
              <a:buNone/>
            </a:pPr>
            <a:r>
              <a:rPr lang="en"/>
              <a:t>Assigned today: Problem Set 2, due 4/16 (next Friday) </a:t>
            </a:r>
            <a:endParaRPr/>
          </a:p>
          <a:p>
            <a:pPr indent="0" lvl="0" marL="0" rtl="0" algn="l">
              <a:spcBef>
                <a:spcPts val="1600"/>
              </a:spcBef>
              <a:spcAft>
                <a:spcPts val="1600"/>
              </a:spcAft>
              <a:buNone/>
            </a:pPr>
            <a:r>
              <a:rPr lang="en"/>
              <a:t>You can view all deadlines in this course by downloading the Assignment and Topic Schedule document in the Files tab. If these change, then a new one will be posted and the date of the posting will be part of the file name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Office hours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Office hours will be on Thursdays from 6:00 - 8:00. The Zoom links will be posted soon after this live session. </a:t>
            </a:r>
            <a:endParaRPr/>
          </a:p>
          <a:p>
            <a:pPr indent="0" lvl="0" marL="0" rtl="0" algn="l">
              <a:spcBef>
                <a:spcPts val="1600"/>
              </a:spcBef>
              <a:spcAft>
                <a:spcPts val="0"/>
              </a:spcAft>
              <a:buNone/>
            </a:pPr>
            <a:r>
              <a:rPr lang="en"/>
              <a:t>You’re welcome to come to office hours to discuss assignments, old material, future material, or to hang out.</a:t>
            </a:r>
            <a:endParaRPr/>
          </a:p>
          <a:p>
            <a:pPr indent="0" lvl="0" marL="0" rtl="0" algn="l">
              <a:spcBef>
                <a:spcPts val="1600"/>
              </a:spcBef>
              <a:spcAft>
                <a:spcPts val="0"/>
              </a:spcAft>
              <a:buNone/>
            </a:pPr>
            <a:r>
              <a:rPr lang="en"/>
              <a:t>No new material will be presented during office hours, so office hours will not be recorded. </a:t>
            </a:r>
            <a:endParaRPr/>
          </a:p>
          <a:p>
            <a:pPr indent="0" lvl="0" marL="0" rtl="0" algn="l">
              <a:spcBef>
                <a:spcPts val="1600"/>
              </a:spcBef>
              <a:spcAft>
                <a:spcPts val="1600"/>
              </a:spcAft>
              <a:buNone/>
            </a:pPr>
            <a:r>
              <a:rPr lang="en"/>
              <a:t>If you cannot make office hours and/or you want to ensure that you can discuss something privately, it’s best to make an appointment with me.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Set 1 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Two-way ANOVA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requirements of </a:t>
            </a:r>
            <a:r>
              <a:rPr i="1" lang="en"/>
              <a:t>n</a:t>
            </a:r>
            <a:r>
              <a:rPr lang="en"/>
              <a:t>-way ANOVA</a:t>
            </a:r>
            <a:endParaRPr/>
          </a:p>
        </p:txBody>
      </p:sp>
      <p:sp>
        <p:nvSpPr>
          <p:cNvPr id="98" name="Google Shape;98;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existence of “one-way” ANOVA may suggest, </a:t>
            </a:r>
            <a:r>
              <a:rPr i="1" lang="en"/>
              <a:t>n</a:t>
            </a:r>
            <a:r>
              <a:rPr lang="en"/>
              <a:t>-way (</a:t>
            </a:r>
            <a:r>
              <a:rPr i="1" lang="en"/>
              <a:t>n</a:t>
            </a:r>
            <a:r>
              <a:rPr lang="en"/>
              <a:t> &gt; 0) ANOVA analyses are also possible. </a:t>
            </a:r>
            <a:endParaRPr/>
          </a:p>
          <a:p>
            <a:pPr indent="0" lvl="0" marL="0" rtl="0" algn="l">
              <a:spcBef>
                <a:spcPts val="1600"/>
              </a:spcBef>
              <a:spcAft>
                <a:spcPts val="0"/>
              </a:spcAft>
              <a:buNone/>
            </a:pPr>
            <a:r>
              <a:rPr lang="en"/>
              <a:t>The data requirements of </a:t>
            </a:r>
            <a:r>
              <a:rPr i="1" lang="en"/>
              <a:t>n</a:t>
            </a:r>
            <a:r>
              <a:rPr lang="en"/>
              <a:t>-way ANOVA are similar to that of one-way ANOVA. You must have a continuous dependent/outcome variable, and your observations must have information about their membership in </a:t>
            </a:r>
            <a:r>
              <a:rPr i="1" lang="en"/>
              <a:t>n</a:t>
            </a:r>
            <a:r>
              <a:rPr lang="en"/>
              <a:t> grouping variables. </a:t>
            </a:r>
            <a:endParaRPr/>
          </a:p>
          <a:p>
            <a:pPr indent="0" lvl="0" marL="0" rtl="0" algn="l">
              <a:spcBef>
                <a:spcPts val="1600"/>
              </a:spcBef>
              <a:spcAft>
                <a:spcPts val="1600"/>
              </a:spcAft>
              <a:buNone/>
            </a:pPr>
            <a:r>
              <a:rPr lang="en"/>
              <a:t>In theory, any </a:t>
            </a:r>
            <a:r>
              <a:rPr i="1" lang="en"/>
              <a:t>n</a:t>
            </a:r>
            <a:r>
              <a:rPr lang="en"/>
              <a:t> is possible (e.g., 36-way ANOVA), but such designs are untenable in practice. The most common of these is two-way ANOVA.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Two-way ANOVA</a:t>
            </a:r>
            <a:endParaRPr/>
          </a:p>
        </p:txBody>
      </p:sp>
      <p:sp>
        <p:nvSpPr>
          <p:cNvPr id="104" name="Google Shape;104;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Two-way ANOVA involves observations that have “memberships” in two different variables (a.k.a. factors). Factors always have at least two levels; if not, such a factor would be a constant (that is, all observations would have the same “membership”) and couldn’t be included in the ANOVA. </a:t>
            </a:r>
            <a:endParaRPr/>
          </a:p>
          <a:p>
            <a:pPr indent="0" lvl="0" marL="0" rtl="0" algn="l">
              <a:spcBef>
                <a:spcPts val="1600"/>
              </a:spcBef>
              <a:spcAft>
                <a:spcPts val="0"/>
              </a:spcAft>
              <a:buNone/>
            </a:pPr>
            <a:r>
              <a:rPr lang="en"/>
              <a:t>If all combinations of </a:t>
            </a:r>
            <a:r>
              <a:rPr lang="en"/>
              <a:t>the two </a:t>
            </a:r>
            <a:r>
              <a:rPr lang="en"/>
              <a:t>factors exist in your data, then this is referred to as a </a:t>
            </a:r>
            <a:r>
              <a:rPr b="1" i="1" lang="en"/>
              <a:t>factorial</a:t>
            </a:r>
            <a:r>
              <a:rPr b="1" i="1" lang="en"/>
              <a:t> </a:t>
            </a:r>
            <a:r>
              <a:rPr lang="en"/>
              <a:t>ANOVA. By convention, such analyses are referred to in speech as “</a:t>
            </a:r>
            <a:r>
              <a:rPr i="1" lang="en"/>
              <a:t>#A </a:t>
            </a:r>
            <a:r>
              <a:rPr lang="en"/>
              <a:t>by </a:t>
            </a:r>
            <a:r>
              <a:rPr i="1" lang="en"/>
              <a:t>#B</a:t>
            </a:r>
            <a:r>
              <a:rPr lang="en"/>
              <a:t> ANOVA” and in writing as “</a:t>
            </a:r>
            <a:r>
              <a:rPr i="1" lang="en"/>
              <a:t>#A </a:t>
            </a:r>
            <a:r>
              <a:rPr lang="en"/>
              <a:t>x #B ANOVA”. That is, if your analysis has 2 factors, both with 3 levels, it would be denoted as a 3 x 3 ANOVA.</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Two-way ANOVA and interactions</a:t>
            </a:r>
            <a:endParaRPr/>
          </a:p>
        </p:txBody>
      </p:sp>
      <p:sp>
        <p:nvSpPr>
          <p:cNvPr id="110" name="Google Shape;110;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When conducting a </a:t>
            </a:r>
            <a:r>
              <a:rPr lang="en"/>
              <a:t>factorial</a:t>
            </a:r>
            <a:r>
              <a:rPr lang="en" sz="1800"/>
              <a:t> ANOVA, you have the ability to examine the </a:t>
            </a:r>
            <a:r>
              <a:rPr b="1" i="1" lang="en" sz="1800"/>
              <a:t>main effects</a:t>
            </a:r>
            <a:r>
              <a:rPr lang="en" sz="1800"/>
              <a:t> associated with the factors </a:t>
            </a:r>
            <a:r>
              <a:rPr lang="en" sz="1800" u="sng"/>
              <a:t>and</a:t>
            </a:r>
            <a:r>
              <a:rPr lang="en" sz="1800"/>
              <a:t> the </a:t>
            </a:r>
            <a:r>
              <a:rPr b="1" i="1" lang="en" sz="1800"/>
              <a:t>interaction</a:t>
            </a:r>
            <a:r>
              <a:rPr lang="en" sz="1800"/>
              <a:t> </a:t>
            </a:r>
            <a:r>
              <a:rPr lang="en"/>
              <a:t>among</a:t>
            </a:r>
            <a:r>
              <a:rPr lang="en" sz="1800"/>
              <a:t> the factors. For a two-way factorial ANOVA, there are three effects </a:t>
            </a:r>
            <a:r>
              <a:rPr lang="en"/>
              <a:t>that can be evaluated</a:t>
            </a:r>
            <a:r>
              <a:rPr lang="en" sz="1800"/>
              <a:t>:</a:t>
            </a:r>
            <a:endParaRPr sz="1800"/>
          </a:p>
          <a:p>
            <a:pPr indent="-342900" lvl="0" marL="457200" rtl="0" algn="l">
              <a:spcBef>
                <a:spcPts val="1600"/>
              </a:spcBef>
              <a:spcAft>
                <a:spcPts val="0"/>
              </a:spcAft>
              <a:buSzPts val="1800"/>
              <a:buAutoNum type="arabicParenR"/>
            </a:pPr>
            <a:r>
              <a:rPr lang="en" sz="1800"/>
              <a:t>Main effect of Factor A on the outcome variable </a:t>
            </a:r>
            <a:endParaRPr sz="1800"/>
          </a:p>
          <a:p>
            <a:pPr indent="-342900" lvl="0" marL="457200" rtl="0" algn="l">
              <a:spcBef>
                <a:spcPts val="0"/>
              </a:spcBef>
              <a:spcAft>
                <a:spcPts val="0"/>
              </a:spcAft>
              <a:buSzPts val="1800"/>
              <a:buAutoNum type="arabicParenR"/>
            </a:pPr>
            <a:r>
              <a:rPr lang="en" sz="1800"/>
              <a:t>Main effect of Factor B on the outcome variable</a:t>
            </a:r>
            <a:endParaRPr sz="1800"/>
          </a:p>
          <a:p>
            <a:pPr indent="-342900" lvl="0" marL="457200" rtl="0" algn="l">
              <a:spcBef>
                <a:spcPts val="0"/>
              </a:spcBef>
              <a:spcAft>
                <a:spcPts val="0"/>
              </a:spcAft>
              <a:buSzPts val="1800"/>
              <a:buAutoNum type="arabicParenR"/>
            </a:pPr>
            <a:r>
              <a:rPr lang="en" sz="1800"/>
              <a:t>The interaction </a:t>
            </a:r>
            <a:r>
              <a:rPr lang="en"/>
              <a:t>of the effect of </a:t>
            </a:r>
            <a:r>
              <a:rPr lang="en" sz="1800"/>
              <a:t>Factor A and Factor B on the outcome variable</a:t>
            </a:r>
            <a:endParaRPr sz="1800"/>
          </a:p>
          <a:p>
            <a:pPr indent="0" lvl="0" marL="0" rtl="0" algn="l">
              <a:spcBef>
                <a:spcPts val="1600"/>
              </a:spcBef>
              <a:spcAft>
                <a:spcPts val="1600"/>
              </a:spcAft>
              <a:buNone/>
            </a:pPr>
            <a:r>
              <a:rPr lang="en"/>
              <a:t>Main effects have the same null hypotheses as they would if you conducted a one-way ANOVA for each factor. The interaction is more complicated.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