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1DE2C4-6545-4B97-9462-E6FCA3A59755}">
  <a:tblStyle styleId="{8E1DE2C4-6545-4B97-9462-E6FCA3A597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cde22b8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cde22b8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ccde22b8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ccde22b8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ccde22b8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ccde22b8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ccde22b8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ccde22b8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ccde22b8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ccde22b8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ccde22b8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ccde22b8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ccde22b8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ccde22b8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ccde22b8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ccde22b83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cde22b8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ccde22b8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ccde22b8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ccde22b8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ccde22b8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ccde22b8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ccde22b83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ccde22b8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ccde22b8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ccde22b8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ccde22b8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ccde22b8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e758ddb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e758ddb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ccde22b83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ccde22b8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7861161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7861161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ccde22b8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ccde22b8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ccde22b8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ccde22b8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ccde22b8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ccde22b8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ccde22b8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ccde22b8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ccde22b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ccde22b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e758ddb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e758ddb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be758ddb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be758ddb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7861161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7861161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7861161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7861161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7861161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7861161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229f7b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229f7b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ccde22b8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ccde22b8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ccde22b8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ccde22b8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ccde22b8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ccde22b8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29f7b8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29f7b8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ccde22b8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ccde22b8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3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a:t>
            </a:r>
            <a:endParaRPr/>
          </a:p>
          <a:p>
            <a:pPr indent="0" lvl="0" marL="0" rtl="0" algn="ctr">
              <a:spcBef>
                <a:spcPts val="0"/>
              </a:spcBef>
              <a:spcAft>
                <a:spcPts val="0"/>
              </a:spcAft>
              <a:buNone/>
            </a:pPr>
            <a:r>
              <a:rPr lang="en"/>
              <a:t>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linear regression - coefficients</a:t>
            </a:r>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233A44"/>
              </a:solidFill>
              <a:latin typeface="Calibri"/>
              <a:ea typeface="Calibri"/>
              <a:cs typeface="Calibri"/>
              <a:sym typeface="Calibri"/>
            </a:endParaRPr>
          </a:p>
          <a:p>
            <a:pPr indent="0" lvl="0" marL="0" rtl="0" algn="l">
              <a:lnSpc>
                <a:spcPct val="100000"/>
              </a:lnSpc>
              <a:spcBef>
                <a:spcPts val="1600"/>
              </a:spcBef>
              <a:spcAft>
                <a:spcPts val="0"/>
              </a:spcAft>
              <a:buNone/>
            </a:pPr>
            <a:r>
              <a:rPr lang="en">
                <a:solidFill>
                  <a:srgbClr val="FFFFFF"/>
                </a:solidFill>
              </a:rPr>
              <a:t>Y(i) = The actual value of the outcome variable for observation i.</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X1(i) = The actual value of the predictor variable for observation i. </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Beta(0) = The predicted value of the outcome when X1(i) equals zero.</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Beta(1) = The predicted change in Y(i) for a one-unit change in X1(i)</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Epsilon(i) = The deviation between the predicted outcome value for observation i and the actual value for observation i. </a:t>
            </a:r>
            <a:endParaRPr>
              <a:solidFill>
                <a:srgbClr val="FFFFFF"/>
              </a:solidFill>
            </a:endParaRPr>
          </a:p>
          <a:p>
            <a:pPr indent="0" lvl="0" marL="0" rtl="0" algn="l">
              <a:spcBef>
                <a:spcPts val="160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2895400" y="1489825"/>
            <a:ext cx="3619500"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linear regression</a:t>
            </a:r>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regression refers to regression models with 2 or more predictor variables.</a:t>
            </a:r>
            <a:endParaRPr/>
          </a:p>
          <a:p>
            <a:pPr indent="0" lvl="0" marL="0" rtl="0" algn="l">
              <a:spcBef>
                <a:spcPts val="1600"/>
              </a:spcBef>
              <a:spcAft>
                <a:spcPts val="1600"/>
              </a:spcAft>
              <a:buNone/>
            </a:pPr>
            <a:r>
              <a:rPr lang="en"/>
              <a:t>Regardless of the </a:t>
            </a:r>
            <a:r>
              <a:rPr lang="en"/>
              <a:t>variable</a:t>
            </a:r>
            <a:r>
              <a:rPr lang="en"/>
              <a:t> types of the predictors, the multiple regression equation will look like so:</a:t>
            </a:r>
            <a:endParaRPr/>
          </a:p>
        </p:txBody>
      </p:sp>
      <p:pic>
        <p:nvPicPr>
          <p:cNvPr id="130" name="Google Shape;130;p23"/>
          <p:cNvPicPr preferRelativeResize="0"/>
          <p:nvPr/>
        </p:nvPicPr>
        <p:blipFill>
          <a:blip r:embed="rId3">
            <a:alphaModFix/>
          </a:blip>
          <a:stretch>
            <a:fillRect/>
          </a:stretch>
        </p:blipFill>
        <p:spPr>
          <a:xfrm>
            <a:off x="871225" y="3693525"/>
            <a:ext cx="7486650" cy="49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linear regression - coefficients</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233A44"/>
              </a:solidFill>
              <a:latin typeface="Calibri"/>
              <a:ea typeface="Calibri"/>
              <a:cs typeface="Calibri"/>
              <a:sym typeface="Calibri"/>
            </a:endParaRPr>
          </a:p>
          <a:p>
            <a:pPr indent="0" lvl="0" marL="0" rtl="0" algn="l">
              <a:lnSpc>
                <a:spcPct val="100000"/>
              </a:lnSpc>
              <a:spcBef>
                <a:spcPts val="1600"/>
              </a:spcBef>
              <a:spcAft>
                <a:spcPts val="0"/>
              </a:spcAft>
              <a:buNone/>
            </a:pPr>
            <a:r>
              <a:rPr lang="en">
                <a:solidFill>
                  <a:srgbClr val="FFFFFF"/>
                </a:solidFill>
              </a:rPr>
              <a:t>These interpretations of the coefficients are the same as in simple regression EXCEPT:</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Beta(p) = The predicted change in Y(i) for a one-unit change in X(pi) </a:t>
            </a:r>
            <a:r>
              <a:rPr i="1" lang="en">
                <a:solidFill>
                  <a:srgbClr val="FFFFFF"/>
                </a:solidFill>
              </a:rPr>
              <a:t>when the values of the other predictor variables are set to zero</a:t>
            </a:r>
            <a:r>
              <a:rPr lang="en">
                <a:solidFill>
                  <a:srgbClr val="FFFFFF"/>
                </a:solidFill>
              </a:rPr>
              <a:t>. </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This is sometimes phrased as the effect of X(p) “holding all other predictors constant” or  “after controlling for the effect of other predictors”</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p>
        </p:txBody>
      </p:sp>
      <p:pic>
        <p:nvPicPr>
          <p:cNvPr id="137" name="Google Shape;137;p24"/>
          <p:cNvPicPr preferRelativeResize="0"/>
          <p:nvPr/>
        </p:nvPicPr>
        <p:blipFill>
          <a:blip r:embed="rId3">
            <a:alphaModFix/>
          </a:blip>
          <a:stretch>
            <a:fillRect/>
          </a:stretch>
        </p:blipFill>
        <p:spPr>
          <a:xfrm>
            <a:off x="922300" y="1489825"/>
            <a:ext cx="7486650" cy="4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Regression coefficients exercise!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Coefficients exercise - Question 1</a:t>
            </a:r>
            <a:endParaRPr/>
          </a:p>
        </p:txBody>
      </p:sp>
      <p:sp>
        <p:nvSpPr>
          <p:cNvPr id="148" name="Google Shape;148;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t>The expected/predicted total of an order for a customer who uses no coupons is $25.20.</a:t>
            </a:r>
            <a:endParaRPr sz="1800"/>
          </a:p>
          <a:p>
            <a:pPr indent="0" lvl="0" marL="0" rtl="0" algn="l">
              <a:spcBef>
                <a:spcPts val="1600"/>
              </a:spcBef>
              <a:spcAft>
                <a:spcPts val="0"/>
              </a:spcAft>
              <a:buNone/>
            </a:pPr>
            <a:r>
              <a:rPr lang="en" sz="1800"/>
              <a:t>For each additional coupon a customer uses, the expected/predicted order total increases by $4.92. </a:t>
            </a:r>
            <a:endParaRPr sz="1800"/>
          </a:p>
          <a:p>
            <a:pPr indent="0" lvl="0" marL="0" rtl="0" algn="l">
              <a:spcBef>
                <a:spcPts val="1600"/>
              </a:spcBef>
              <a:spcAft>
                <a:spcPts val="1600"/>
              </a:spcAft>
              <a:buNone/>
            </a:pPr>
            <a:r>
              <a:rPr lang="en" sz="1800"/>
              <a:t>A customer who uses three coupons has a predicted total sale of $39.96.</a:t>
            </a:r>
            <a:endParaRPr sz="1800"/>
          </a:p>
        </p:txBody>
      </p:sp>
      <p:pic>
        <p:nvPicPr>
          <p:cNvPr id="149" name="Google Shape;149;p26"/>
          <p:cNvPicPr preferRelativeResize="0"/>
          <p:nvPr/>
        </p:nvPicPr>
        <p:blipFill>
          <a:blip r:embed="rId3">
            <a:alphaModFix/>
          </a:blip>
          <a:stretch>
            <a:fillRect/>
          </a:stretch>
        </p:blipFill>
        <p:spPr>
          <a:xfrm>
            <a:off x="1534350" y="1548000"/>
            <a:ext cx="594360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Coefficients exercise - Question 2</a:t>
            </a:r>
            <a:endParaRPr/>
          </a:p>
        </p:txBody>
      </p:sp>
      <p:sp>
        <p:nvSpPr>
          <p:cNvPr id="155" name="Google Shape;155;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t>The expected/predicted total of an order for a customer who uses no coupons and has been in the loyalty program for zero years is $25.20.</a:t>
            </a:r>
            <a:endParaRPr sz="1800"/>
          </a:p>
          <a:p>
            <a:pPr indent="0" lvl="0" marL="0" rtl="0" algn="l">
              <a:spcBef>
                <a:spcPts val="1600"/>
              </a:spcBef>
              <a:spcAft>
                <a:spcPts val="0"/>
              </a:spcAft>
              <a:buNone/>
            </a:pPr>
            <a:r>
              <a:rPr lang="en" sz="1800"/>
              <a:t>For a customer who had belonged to the loyalty program for zero years (i.e., holding the effect of time in the loyalty program constant), the predicted total sale decreases by $2.19 for each coupon used.</a:t>
            </a:r>
            <a:endParaRPr sz="1800"/>
          </a:p>
          <a:p>
            <a:pPr indent="0" lvl="0" marL="0" rtl="0" algn="l">
              <a:spcBef>
                <a:spcPts val="1600"/>
              </a:spcBef>
              <a:spcAft>
                <a:spcPts val="1600"/>
              </a:spcAft>
              <a:buNone/>
            </a:pPr>
            <a:r>
              <a:t/>
            </a:r>
            <a:endParaRPr sz="1800"/>
          </a:p>
        </p:txBody>
      </p:sp>
      <p:pic>
        <p:nvPicPr>
          <p:cNvPr id="156" name="Google Shape;156;p27"/>
          <p:cNvPicPr preferRelativeResize="0"/>
          <p:nvPr/>
        </p:nvPicPr>
        <p:blipFill>
          <a:blip r:embed="rId3">
            <a:alphaModFix/>
          </a:blip>
          <a:stretch>
            <a:fillRect/>
          </a:stretch>
        </p:blipFill>
        <p:spPr>
          <a:xfrm>
            <a:off x="954750" y="1553300"/>
            <a:ext cx="7370751" cy="50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Coefficients exercise - Question 2</a:t>
            </a:r>
            <a:endParaRPr/>
          </a:p>
        </p:txBody>
      </p:sp>
      <p:sp>
        <p:nvSpPr>
          <p:cNvPr id="162" name="Google Shape;16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en" sz="1800"/>
              <a:t>For a customer who uses no coupons (i.e., holding the effect of number of coupons constant), the predicted total sale increases by $7.32 for each additional year the customer has been in the loyalty program.</a:t>
            </a:r>
            <a:endParaRPr sz="1800"/>
          </a:p>
          <a:p>
            <a:pPr indent="0" lvl="0" marL="0" rtl="0" algn="l">
              <a:spcBef>
                <a:spcPts val="1600"/>
              </a:spcBef>
              <a:spcAft>
                <a:spcPts val="0"/>
              </a:spcAft>
              <a:buNone/>
            </a:pPr>
            <a:r>
              <a:rPr lang="en" sz="1800"/>
              <a:t>The predicted total sale for a customer who used 2 coupons and has been in the loyalty program for 4 years is $50.10.</a:t>
            </a:r>
            <a:endParaRPr sz="1800"/>
          </a:p>
          <a:p>
            <a:pPr indent="0" lvl="0" marL="0" rtl="0" algn="l">
              <a:spcBef>
                <a:spcPts val="1600"/>
              </a:spcBef>
              <a:spcAft>
                <a:spcPts val="1600"/>
              </a:spcAft>
              <a:buNone/>
            </a:pPr>
            <a:r>
              <a:t/>
            </a:r>
            <a:endParaRPr sz="1800"/>
          </a:p>
        </p:txBody>
      </p:sp>
      <p:pic>
        <p:nvPicPr>
          <p:cNvPr id="163" name="Google Shape;163;p28"/>
          <p:cNvPicPr preferRelativeResize="0"/>
          <p:nvPr/>
        </p:nvPicPr>
        <p:blipFill>
          <a:blip r:embed="rId3">
            <a:alphaModFix/>
          </a:blip>
          <a:stretch>
            <a:fillRect/>
          </a:stretch>
        </p:blipFill>
        <p:spPr>
          <a:xfrm>
            <a:off x="937700" y="1489825"/>
            <a:ext cx="7370751" cy="50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Coefficients exercise - Question 3</a:t>
            </a:r>
            <a:endParaRPr/>
          </a:p>
        </p:txBody>
      </p:sp>
      <p:sp>
        <p:nvSpPr>
          <p:cNvPr id="169" name="Google Shape;169;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800"/>
              <a:t>The expected/predicted total of an order for a customer who uses no coupons and paid in cash is $25.20.</a:t>
            </a:r>
            <a:endParaRPr sz="1800"/>
          </a:p>
          <a:p>
            <a:pPr indent="0" lvl="0" marL="0" rtl="0" algn="l">
              <a:spcBef>
                <a:spcPts val="1600"/>
              </a:spcBef>
              <a:spcAft>
                <a:spcPts val="0"/>
              </a:spcAft>
              <a:buNone/>
            </a:pPr>
            <a:r>
              <a:rPr lang="en" sz="1800"/>
              <a:t>For customers who pay in cash (i.e., holding payment type constant), the predicted total sale increases by $0.40 per coupon used.</a:t>
            </a:r>
            <a:endParaRPr sz="1800"/>
          </a:p>
          <a:p>
            <a:pPr indent="0" lvl="0" marL="0" rtl="0" algn="l">
              <a:spcBef>
                <a:spcPts val="1600"/>
              </a:spcBef>
              <a:spcAft>
                <a:spcPts val="0"/>
              </a:spcAft>
              <a:buNone/>
            </a:pPr>
            <a:r>
              <a:rPr lang="en" sz="1800"/>
              <a:t>For customers who use no coupons (i.e., holding coupon usage constant), the predicted total sale increases by $15.43 if the customer pays with a card. </a:t>
            </a:r>
            <a:endParaRPr sz="1800"/>
          </a:p>
          <a:p>
            <a:pPr indent="0" lvl="0" marL="0" rtl="0" algn="l">
              <a:spcBef>
                <a:spcPts val="1600"/>
              </a:spcBef>
              <a:spcAft>
                <a:spcPts val="1600"/>
              </a:spcAft>
              <a:buNone/>
            </a:pPr>
            <a:r>
              <a:t/>
            </a:r>
            <a:endParaRPr sz="1800"/>
          </a:p>
        </p:txBody>
      </p:sp>
      <p:pic>
        <p:nvPicPr>
          <p:cNvPr id="170" name="Google Shape;170;p29"/>
          <p:cNvPicPr preferRelativeResize="0"/>
          <p:nvPr/>
        </p:nvPicPr>
        <p:blipFill>
          <a:blip r:embed="rId3">
            <a:alphaModFix/>
          </a:blip>
          <a:stretch>
            <a:fillRect/>
          </a:stretch>
        </p:blipFill>
        <p:spPr>
          <a:xfrm>
            <a:off x="680175" y="1518275"/>
            <a:ext cx="7783626" cy="47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Coefficients exercise - Question 3</a:t>
            </a:r>
            <a:endParaRPr/>
          </a:p>
        </p:txBody>
      </p:sp>
      <p:sp>
        <p:nvSpPr>
          <p:cNvPr id="176" name="Google Shape;176;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800"/>
              <a:t>The predicted total sale for a customer who used one coupon and paid cash is $25.60.</a:t>
            </a:r>
            <a:endParaRPr sz="1800"/>
          </a:p>
          <a:p>
            <a:pPr indent="0" lvl="0" marL="0" rtl="0" algn="l">
              <a:spcBef>
                <a:spcPts val="1600"/>
              </a:spcBef>
              <a:spcAft>
                <a:spcPts val="0"/>
              </a:spcAft>
              <a:buNone/>
            </a:pPr>
            <a:r>
              <a:t/>
            </a:r>
            <a:endParaRPr sz="1800"/>
          </a:p>
          <a:p>
            <a:pPr indent="0" lvl="0" marL="0" rtl="0" algn="ctr">
              <a:spcBef>
                <a:spcPts val="1600"/>
              </a:spcBef>
              <a:spcAft>
                <a:spcPts val="0"/>
              </a:spcAft>
              <a:buNone/>
            </a:pPr>
            <a:r>
              <a:t/>
            </a:r>
            <a:endParaRPr sz="3000"/>
          </a:p>
          <a:p>
            <a:pPr indent="0" lvl="0" marL="0" rtl="0" algn="l">
              <a:spcBef>
                <a:spcPts val="1600"/>
              </a:spcBef>
              <a:spcAft>
                <a:spcPts val="1600"/>
              </a:spcAft>
              <a:buNone/>
            </a:pPr>
            <a:r>
              <a:t/>
            </a:r>
            <a:endParaRPr sz="1800"/>
          </a:p>
        </p:txBody>
      </p:sp>
      <p:pic>
        <p:nvPicPr>
          <p:cNvPr id="177" name="Google Shape;177;p30"/>
          <p:cNvPicPr preferRelativeResize="0"/>
          <p:nvPr/>
        </p:nvPicPr>
        <p:blipFill>
          <a:blip r:embed="rId3">
            <a:alphaModFix/>
          </a:blip>
          <a:stretch>
            <a:fillRect/>
          </a:stretch>
        </p:blipFill>
        <p:spPr>
          <a:xfrm>
            <a:off x="680175" y="1518275"/>
            <a:ext cx="7783626" cy="47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output</a:t>
            </a:r>
            <a:endParaRPr/>
          </a:p>
        </p:txBody>
      </p:sp>
      <p:sp>
        <p:nvSpPr>
          <p:cNvPr id="183" name="Google Shape;183;p3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85" name="Google Shape;185;p3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output is from the async material. The outcome was the log of the participant’s LDL cholesterol, and there were both categorical (e.g., chd, a diagnosis of coronary heart disease) and numeric (age, the participant’s age in years) predictors used. </a:t>
            </a:r>
            <a:endParaRPr/>
          </a:p>
          <a:p>
            <a:pPr indent="0" lvl="0" marL="0" rtl="0" algn="l">
              <a:spcBef>
                <a:spcPts val="1600"/>
              </a:spcBef>
              <a:spcAft>
                <a:spcPts val="1600"/>
              </a:spcAft>
              <a:buNone/>
            </a:pPr>
            <a:r>
              <a:rPr lang="en"/>
              <a:t>The coefficient estimates, which we just practiced interpreting, are found in the Estimates column when displaying the results of the lm() function using the summary() function. </a:t>
            </a:r>
            <a:endParaRPr/>
          </a:p>
        </p:txBody>
      </p:sp>
      <p:sp>
        <p:nvSpPr>
          <p:cNvPr id="186" name="Google Shape;186;p31"/>
          <p:cNvSpPr/>
          <p:nvPr/>
        </p:nvSpPr>
        <p:spPr>
          <a:xfrm>
            <a:off x="1248725" y="1657400"/>
            <a:ext cx="766200" cy="193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31"/>
          <p:cNvCxnSpPr/>
          <p:nvPr/>
        </p:nvCxnSpPr>
        <p:spPr>
          <a:xfrm rot="10800000">
            <a:off x="2117100" y="3138675"/>
            <a:ext cx="2639100" cy="706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a:t>
            </a:r>
            <a:endParaRPr/>
          </a:p>
          <a:p>
            <a:pPr indent="-342900" lvl="0" marL="457200" rtl="0" algn="l">
              <a:spcBef>
                <a:spcPts val="0"/>
              </a:spcBef>
              <a:spcAft>
                <a:spcPts val="0"/>
              </a:spcAft>
              <a:buSzPts val="1800"/>
              <a:buChar char="●"/>
            </a:pPr>
            <a:r>
              <a:rPr lang="en"/>
              <a:t>Problem Set 2 questions</a:t>
            </a:r>
            <a:endParaRPr/>
          </a:p>
          <a:p>
            <a:pPr indent="-342900" lvl="0" marL="457200" rtl="0" algn="l">
              <a:spcBef>
                <a:spcPts val="0"/>
              </a:spcBef>
              <a:spcAft>
                <a:spcPts val="0"/>
              </a:spcAft>
              <a:buSzPts val="1800"/>
              <a:buChar char="●"/>
            </a:pPr>
            <a:r>
              <a:rPr lang="en"/>
              <a:t>Regression models</a:t>
            </a:r>
            <a:endParaRPr/>
          </a:p>
          <a:p>
            <a:pPr indent="-342900" lvl="0" marL="457200" rtl="0" algn="l">
              <a:spcBef>
                <a:spcPts val="0"/>
              </a:spcBef>
              <a:spcAft>
                <a:spcPts val="0"/>
              </a:spcAft>
              <a:buSzPts val="1800"/>
              <a:buChar char="●"/>
            </a:pPr>
            <a:r>
              <a:rPr lang="en"/>
              <a:t>Regression diagnostics</a:t>
            </a:r>
            <a:endParaRPr/>
          </a:p>
          <a:p>
            <a:pPr indent="-342900" lvl="0" marL="457200" rtl="0" algn="l">
              <a:spcBef>
                <a:spcPts val="0"/>
              </a:spcBef>
              <a:spcAft>
                <a:spcPts val="0"/>
              </a:spcAft>
              <a:buSzPts val="1800"/>
              <a:buChar char="●"/>
            </a:pPr>
            <a:r>
              <a:rPr lang="en"/>
              <a:t>Problem Set 3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Tests of individual coefficients</a:t>
            </a:r>
            <a:endParaRPr/>
          </a:p>
        </p:txBody>
      </p:sp>
      <p:sp>
        <p:nvSpPr>
          <p:cNvPr id="193" name="Google Shape;193;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2"/>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95" name="Google Shape;195;p3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each coefficient has a standard error, a t test statistic, and a p-value associated with it. That’s because it’s possible to conduct statistical null hypothesis tests for the individual predictors.</a:t>
            </a:r>
            <a:endParaRPr/>
          </a:p>
          <a:p>
            <a:pPr indent="0" lvl="0" marL="0" rtl="0" algn="l">
              <a:spcBef>
                <a:spcPts val="1600"/>
              </a:spcBef>
              <a:spcAft>
                <a:spcPts val="1600"/>
              </a:spcAft>
              <a:buNone/>
            </a:pPr>
            <a:r>
              <a:rPr lang="en"/>
              <a:t>In the lm() function output in R, you read these as rows. All of the information for the tobacco variable is in this row. </a:t>
            </a:r>
            <a:endParaRPr/>
          </a:p>
        </p:txBody>
      </p:sp>
      <p:sp>
        <p:nvSpPr>
          <p:cNvPr id="196" name="Google Shape;196;p32"/>
          <p:cNvSpPr/>
          <p:nvPr/>
        </p:nvSpPr>
        <p:spPr>
          <a:xfrm>
            <a:off x="116775" y="2142675"/>
            <a:ext cx="3839700" cy="20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32"/>
          <p:cNvCxnSpPr/>
          <p:nvPr/>
        </p:nvCxnSpPr>
        <p:spPr>
          <a:xfrm rot="10800000">
            <a:off x="4024175" y="2286400"/>
            <a:ext cx="732300" cy="1090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Tests of individual coefficients</a:t>
            </a:r>
            <a:endParaRPr/>
          </a:p>
        </p:txBody>
      </p:sp>
      <p:sp>
        <p:nvSpPr>
          <p:cNvPr id="203" name="Google Shape;203;p3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3"/>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205" name="Google Shape;205;p33"/>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of these coefficients:</a:t>
            </a:r>
            <a:endParaRPr/>
          </a:p>
          <a:p>
            <a:pPr indent="0" lvl="0" marL="0" rtl="0" algn="l">
              <a:spcBef>
                <a:spcPts val="1600"/>
              </a:spcBef>
              <a:spcAft>
                <a:spcPts val="0"/>
              </a:spcAft>
              <a:buNone/>
            </a:pPr>
            <a:r>
              <a:rPr lang="en"/>
              <a:t>Null: The coefficient is equal to zero in the population</a:t>
            </a:r>
            <a:endParaRPr/>
          </a:p>
          <a:p>
            <a:pPr indent="0" lvl="0" marL="0" rtl="0" algn="l">
              <a:spcBef>
                <a:spcPts val="1600"/>
              </a:spcBef>
              <a:spcAft>
                <a:spcPts val="0"/>
              </a:spcAft>
              <a:buNone/>
            </a:pPr>
            <a:r>
              <a:rPr lang="en"/>
              <a:t>Alternative: The coefficient is not equal to zero in the population</a:t>
            </a:r>
            <a:endParaRPr/>
          </a:p>
          <a:p>
            <a:pPr indent="0" lvl="0" marL="0" rtl="0" algn="l">
              <a:spcBef>
                <a:spcPts val="1600"/>
              </a:spcBef>
              <a:spcAft>
                <a:spcPts val="1600"/>
              </a:spcAft>
              <a:buNone/>
            </a:pPr>
            <a:r>
              <a:rPr lang="en"/>
              <a:t>You make your decision based on the p-value associated with each coefficient.</a:t>
            </a:r>
            <a:endParaRPr/>
          </a:p>
        </p:txBody>
      </p:sp>
      <p:cxnSp>
        <p:nvCxnSpPr>
          <p:cNvPr id="206" name="Google Shape;206;p33"/>
          <p:cNvCxnSpPr/>
          <p:nvPr/>
        </p:nvCxnSpPr>
        <p:spPr>
          <a:xfrm rot="10800000">
            <a:off x="4160375" y="2789650"/>
            <a:ext cx="664200" cy="800400"/>
          </a:xfrm>
          <a:prstGeom prst="straightConnector1">
            <a:avLst/>
          </a:prstGeom>
          <a:noFill/>
          <a:ln cap="flat" cmpd="sng" w="38100">
            <a:solidFill>
              <a:srgbClr val="FF0000"/>
            </a:solidFill>
            <a:prstDash val="solid"/>
            <a:round/>
            <a:headEnd len="med" w="med" type="none"/>
            <a:tailEnd len="med" w="med" type="triangle"/>
          </a:ln>
        </p:spPr>
      </p:cxnSp>
      <p:sp>
        <p:nvSpPr>
          <p:cNvPr id="207" name="Google Shape;207;p33"/>
          <p:cNvSpPr/>
          <p:nvPr/>
        </p:nvSpPr>
        <p:spPr>
          <a:xfrm>
            <a:off x="3275050" y="1614825"/>
            <a:ext cx="766200" cy="193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Regression diagnostics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diagnostics</a:t>
            </a:r>
            <a:endParaRPr/>
          </a:p>
        </p:txBody>
      </p:sp>
      <p:sp>
        <p:nvSpPr>
          <p:cNvPr id="218" name="Google Shape;218;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discussing regression, “diagnostics” is a catch-all term referring to evaluating two aspects of a given regression model. </a:t>
            </a:r>
            <a:endParaRPr/>
          </a:p>
          <a:p>
            <a:pPr indent="-342900" lvl="0" marL="457200" rtl="0" algn="l">
              <a:spcBef>
                <a:spcPts val="1600"/>
              </a:spcBef>
              <a:spcAft>
                <a:spcPts val="0"/>
              </a:spcAft>
              <a:buSzPts val="1800"/>
              <a:buAutoNum type="arabicParenR"/>
            </a:pPr>
            <a:r>
              <a:rPr lang="en"/>
              <a:t>Are the assumptions of the regression model met?</a:t>
            </a:r>
            <a:endParaRPr/>
          </a:p>
          <a:p>
            <a:pPr indent="-342900" lvl="0" marL="457200" rtl="0" algn="l">
              <a:spcBef>
                <a:spcPts val="0"/>
              </a:spcBef>
              <a:spcAft>
                <a:spcPts val="0"/>
              </a:spcAft>
              <a:buSzPts val="1800"/>
              <a:buAutoNum type="arabicParenR"/>
            </a:pPr>
            <a:r>
              <a:rPr lang="en"/>
              <a:t>Are there any data points that are “talking over” others?</a:t>
            </a:r>
            <a:endParaRPr/>
          </a:p>
          <a:p>
            <a:pPr indent="0" lvl="0" marL="0" rtl="0" algn="l">
              <a:spcBef>
                <a:spcPts val="1600"/>
              </a:spcBef>
              <a:spcAft>
                <a:spcPts val="1600"/>
              </a:spcAft>
              <a:buNone/>
            </a:pPr>
            <a:r>
              <a:rPr lang="en"/>
              <a:t>We’ll start with assessing the assumptions of the regression model. Unlike with the types of assumption assessments we discussed in ANOVA, where we examined the raw data within group, regression assumptions are checked using information derived from the estimated model - that is, they cannot be fully assessed in advance.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assumptions</a:t>
            </a:r>
            <a:endParaRPr/>
          </a:p>
        </p:txBody>
      </p:sp>
      <p:sp>
        <p:nvSpPr>
          <p:cNvPr id="224" name="Google Shape;224;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mnemonic that I’ve heard that summarizes regression assumptions is</a:t>
            </a:r>
            <a:r>
              <a:rPr b="1" lang="en" sz="1800"/>
              <a:t> LINE</a:t>
            </a:r>
            <a:r>
              <a:rPr lang="en" sz="1800"/>
              <a:t>.</a:t>
            </a:r>
            <a:endParaRPr sz="1800"/>
          </a:p>
          <a:p>
            <a:pPr indent="0" lvl="0" marL="0" rtl="0" algn="l">
              <a:spcBef>
                <a:spcPts val="1600"/>
              </a:spcBef>
              <a:spcAft>
                <a:spcPts val="0"/>
              </a:spcAft>
              <a:buNone/>
            </a:pPr>
            <a:r>
              <a:rPr b="1" lang="en" sz="1900"/>
              <a:t>L</a:t>
            </a:r>
            <a:r>
              <a:rPr lang="en" sz="1800"/>
              <a:t>inearity </a:t>
            </a:r>
            <a:endParaRPr sz="1800"/>
          </a:p>
          <a:p>
            <a:pPr indent="0" lvl="0" marL="0" rtl="0" algn="l">
              <a:spcBef>
                <a:spcPts val="1600"/>
              </a:spcBef>
              <a:spcAft>
                <a:spcPts val="0"/>
              </a:spcAft>
              <a:buNone/>
            </a:pPr>
            <a:r>
              <a:rPr b="1" lang="en" sz="1900"/>
              <a:t>I</a:t>
            </a:r>
            <a:r>
              <a:rPr lang="en" sz="1800"/>
              <a:t>ndependence of errors</a:t>
            </a:r>
            <a:endParaRPr sz="1800"/>
          </a:p>
          <a:p>
            <a:pPr indent="0" lvl="0" marL="0" rtl="0" algn="l">
              <a:spcBef>
                <a:spcPts val="1600"/>
              </a:spcBef>
              <a:spcAft>
                <a:spcPts val="0"/>
              </a:spcAft>
              <a:buNone/>
            </a:pPr>
            <a:r>
              <a:rPr b="1" lang="en" sz="1900"/>
              <a:t>N</a:t>
            </a:r>
            <a:r>
              <a:rPr lang="en" sz="1800"/>
              <a:t>ormality of errors across values of X</a:t>
            </a:r>
            <a:endParaRPr sz="1800"/>
          </a:p>
          <a:p>
            <a:pPr indent="0" lvl="0" marL="0" rtl="0" algn="l">
              <a:spcBef>
                <a:spcPts val="1600"/>
              </a:spcBef>
              <a:spcAft>
                <a:spcPts val="0"/>
              </a:spcAft>
              <a:buNone/>
            </a:pPr>
            <a:r>
              <a:rPr b="1" lang="en" sz="1900"/>
              <a:t>E</a:t>
            </a:r>
            <a:r>
              <a:rPr lang="en" sz="1800"/>
              <a:t>quality of error variance across values of X</a:t>
            </a:r>
            <a:endParaRPr sz="1800"/>
          </a:p>
          <a:p>
            <a:pPr indent="0" lvl="0" marL="0" rtl="0" algn="l">
              <a:spcBef>
                <a:spcPts val="1600"/>
              </a:spcBef>
              <a:spcAft>
                <a:spcPts val="1600"/>
              </a:spcAft>
              <a:buNone/>
            </a:pPr>
            <a:r>
              <a:t/>
            </a:r>
            <a:endParaRPr/>
          </a:p>
        </p:txBody>
      </p:sp>
      <p:pic>
        <p:nvPicPr>
          <p:cNvPr id="225" name="Google Shape;225;p36"/>
          <p:cNvPicPr preferRelativeResize="0"/>
          <p:nvPr/>
        </p:nvPicPr>
        <p:blipFill>
          <a:blip r:embed="rId3">
            <a:alphaModFix/>
          </a:blip>
          <a:stretch>
            <a:fillRect/>
          </a:stretch>
        </p:blipFill>
        <p:spPr>
          <a:xfrm>
            <a:off x="6926225" y="2505400"/>
            <a:ext cx="1398624" cy="2143126"/>
          </a:xfrm>
          <a:prstGeom prst="rect">
            <a:avLst/>
          </a:prstGeom>
          <a:noFill/>
          <a:ln>
            <a:noFill/>
          </a:ln>
        </p:spPr>
      </p:pic>
      <p:cxnSp>
        <p:nvCxnSpPr>
          <p:cNvPr id="226" name="Google Shape;226;p36"/>
          <p:cNvCxnSpPr/>
          <p:nvPr/>
        </p:nvCxnSpPr>
        <p:spPr>
          <a:xfrm>
            <a:off x="6161150" y="3423475"/>
            <a:ext cx="630600" cy="74700"/>
          </a:xfrm>
          <a:prstGeom prst="straightConnector1">
            <a:avLst/>
          </a:prstGeom>
          <a:noFill/>
          <a:ln cap="flat" cmpd="sng" w="38100">
            <a:solidFill>
              <a:srgbClr val="FFFFFF"/>
            </a:solidFill>
            <a:prstDash val="solid"/>
            <a:round/>
            <a:headEnd len="med" w="med" type="none"/>
            <a:tailEnd len="med" w="med" type="triangle"/>
          </a:ln>
        </p:spPr>
      </p:cxnSp>
      <p:sp>
        <p:nvSpPr>
          <p:cNvPr id="227" name="Google Shape;227;p36"/>
          <p:cNvSpPr txBox="1"/>
          <p:nvPr/>
        </p:nvSpPr>
        <p:spPr>
          <a:xfrm>
            <a:off x="5356450" y="2693450"/>
            <a:ext cx="13605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alibri"/>
                <a:ea typeface="Calibri"/>
                <a:cs typeface="Calibri"/>
                <a:sym typeface="Calibri"/>
              </a:rPr>
              <a:t>For those who want a more thorough treatment:</a:t>
            </a:r>
            <a:endParaRPr sz="1200">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assumptions</a:t>
            </a:r>
            <a:endParaRPr/>
          </a:p>
        </p:txBody>
      </p:sp>
      <p:sp>
        <p:nvSpPr>
          <p:cNvPr id="233" name="Google Shape;233;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 are fitted in R using the lm() function (“linear model”). By default, the output of the lm() function will include four diagnostic plots</a:t>
            </a:r>
            <a:endParaRPr/>
          </a:p>
          <a:p>
            <a:pPr indent="0" lvl="0" marL="0" rtl="0" algn="l">
              <a:spcBef>
                <a:spcPts val="1600"/>
              </a:spcBef>
              <a:spcAft>
                <a:spcPts val="0"/>
              </a:spcAft>
              <a:buNone/>
            </a:pPr>
            <a:r>
              <a:rPr lang="en"/>
              <a:t>Plots for assumption checking: Residual plot, standardized residual plot, and QQ plot</a:t>
            </a:r>
            <a:endParaRPr/>
          </a:p>
          <a:p>
            <a:pPr indent="0" lvl="0" marL="0" rtl="0" algn="l">
              <a:spcBef>
                <a:spcPts val="1600"/>
              </a:spcBef>
              <a:spcAft>
                <a:spcPts val="0"/>
              </a:spcAft>
              <a:buNone/>
            </a:pPr>
            <a:r>
              <a:rPr lang="en"/>
              <a:t>Plot for assessing outliers: Residuals vs. leverage plot</a:t>
            </a:r>
            <a:endParaRPr/>
          </a:p>
          <a:p>
            <a:pPr indent="0" lvl="0" marL="0" rtl="0" algn="l">
              <a:spcBef>
                <a:spcPts val="1600"/>
              </a:spcBef>
              <a:spcAft>
                <a:spcPts val="0"/>
              </a:spcAft>
              <a:buNone/>
            </a:pPr>
            <a:r>
              <a:rPr lang="en"/>
              <a:t>Let’s review the assumption-checking plots, which are presented in the order they appear in the lm() function output:</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Diagnostic plots in lm() - residual plot</a:t>
            </a:r>
            <a:endParaRPr/>
          </a:p>
        </p:txBody>
      </p:sp>
      <p:sp>
        <p:nvSpPr>
          <p:cNvPr id="239" name="Google Shape;239;p3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0" name="Google Shape;240;p3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plot lm() gives you is a residual plot. </a:t>
            </a:r>
            <a:endParaRPr/>
          </a:p>
          <a:p>
            <a:pPr indent="0" lvl="0" marL="0" rtl="0" algn="l">
              <a:spcBef>
                <a:spcPts val="1600"/>
              </a:spcBef>
              <a:spcAft>
                <a:spcPts val="0"/>
              </a:spcAft>
              <a:buNone/>
            </a:pPr>
            <a:r>
              <a:rPr lang="en"/>
              <a:t>The red line is sometimes called a “Loess curve”. This helps assess linearity. If it’s mostly straight and “cuts” across the graph around 0 at the y-axis, the relationship between the predictors and Y is probably linear. </a:t>
            </a:r>
            <a:endParaRPr/>
          </a:p>
          <a:p>
            <a:pPr indent="0" lvl="0" marL="0" rtl="0" algn="l">
              <a:spcBef>
                <a:spcPts val="1600"/>
              </a:spcBef>
              <a:spcAft>
                <a:spcPts val="1600"/>
              </a:spcAft>
              <a:buNone/>
            </a:pPr>
            <a:r>
              <a:rPr lang="en"/>
              <a:t>To assess equality of variance, look at the swarming of the points. The swarm should look mostly uniform. Bowties, bullhorns, and diamond shapes suggest heteroskedasticity.</a:t>
            </a:r>
            <a:endParaRPr/>
          </a:p>
        </p:txBody>
      </p:sp>
      <p:pic>
        <p:nvPicPr>
          <p:cNvPr id="241" name="Google Shape;241;p38"/>
          <p:cNvPicPr preferRelativeResize="0"/>
          <p:nvPr/>
        </p:nvPicPr>
        <p:blipFill>
          <a:blip r:embed="rId3">
            <a:alphaModFix/>
          </a:blip>
          <a:stretch>
            <a:fillRect/>
          </a:stretch>
        </p:blipFill>
        <p:spPr>
          <a:xfrm>
            <a:off x="397500" y="1800210"/>
            <a:ext cx="4241173" cy="2675639"/>
          </a:xfrm>
          <a:prstGeom prst="rect">
            <a:avLst/>
          </a:prstGeom>
          <a:noFill/>
          <a:ln>
            <a:noFill/>
          </a:ln>
        </p:spPr>
      </p:pic>
      <p:sp>
        <p:nvSpPr>
          <p:cNvPr id="242" name="Google Shape;242;p38"/>
          <p:cNvSpPr/>
          <p:nvPr/>
        </p:nvSpPr>
        <p:spPr>
          <a:xfrm rot="-8100000">
            <a:off x="4839793" y="4569849"/>
            <a:ext cx="439113" cy="418324"/>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rot="2700000">
            <a:off x="5423818" y="4569849"/>
            <a:ext cx="439113" cy="418324"/>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rot="5400000">
            <a:off x="7034625" y="4448700"/>
            <a:ext cx="552000" cy="606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rot="-5400000">
            <a:off x="5972400" y="4475850"/>
            <a:ext cx="552000" cy="606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7867425" y="4461000"/>
            <a:ext cx="762900" cy="606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txBox="1"/>
          <p:nvPr>
            <p:ph idx="2" type="body"/>
          </p:nvPr>
        </p:nvSpPr>
        <p:spPr>
          <a:xfrm>
            <a:off x="1362600" y="4555500"/>
            <a:ext cx="39999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these shapes</a:t>
            </a:r>
            <a:endParaRPr/>
          </a:p>
          <a:p>
            <a:pPr indent="0" lvl="0" marL="0" rtl="0" algn="l">
              <a:spcBef>
                <a:spcPts val="1600"/>
              </a:spcBef>
              <a:spcAft>
                <a:spcPts val="1600"/>
              </a:spcAft>
              <a:buNone/>
            </a:pPr>
            <a:r>
              <a:t/>
            </a:r>
            <a:endParaRPr/>
          </a:p>
        </p:txBody>
      </p:sp>
      <p:cxnSp>
        <p:nvCxnSpPr>
          <p:cNvPr id="248" name="Google Shape;248;p38"/>
          <p:cNvCxnSpPr/>
          <p:nvPr/>
        </p:nvCxnSpPr>
        <p:spPr>
          <a:xfrm>
            <a:off x="3739625" y="4776300"/>
            <a:ext cx="951000" cy="54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Diagnostic plots in lm()</a:t>
            </a:r>
            <a:r>
              <a:rPr lang="en"/>
              <a:t> - QQ plot</a:t>
            </a:r>
            <a:endParaRPr/>
          </a:p>
        </p:txBody>
      </p:sp>
      <p:sp>
        <p:nvSpPr>
          <p:cNvPr id="254" name="Google Shape;254;p3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5" name="Google Shape;255;p3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plot lm() gives you is a Q-Q plot, which assesses the normality assumption. If the line of observations is reasonably diagonal, then the normality assumption is probably met.</a:t>
            </a:r>
            <a:endParaRPr/>
          </a:p>
          <a:p>
            <a:pPr indent="0" lvl="0" marL="0" rtl="0" algn="l">
              <a:spcBef>
                <a:spcPts val="1600"/>
              </a:spcBef>
              <a:spcAft>
                <a:spcPts val="1600"/>
              </a:spcAft>
              <a:buNone/>
            </a:pPr>
            <a:r>
              <a:rPr lang="en"/>
              <a:t>If the assumption is violated, the coefficient estimates aren’t affected, but the coefficient hypothesis tests aren’t trustworthy because the standard errors of the t tests will be systematically too small (which results in Type 1 error rate inflation). </a:t>
            </a:r>
            <a:endParaRPr/>
          </a:p>
        </p:txBody>
      </p:sp>
      <p:pic>
        <p:nvPicPr>
          <p:cNvPr id="256" name="Google Shape;256;p39"/>
          <p:cNvPicPr preferRelativeResize="0"/>
          <p:nvPr/>
        </p:nvPicPr>
        <p:blipFill>
          <a:blip r:embed="rId3">
            <a:alphaModFix/>
          </a:blip>
          <a:stretch>
            <a:fillRect/>
          </a:stretch>
        </p:blipFill>
        <p:spPr>
          <a:xfrm>
            <a:off x="365025" y="1926650"/>
            <a:ext cx="4206974" cy="2758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Diagnostic plots in lm()</a:t>
            </a:r>
            <a:r>
              <a:rPr lang="en" sz="2600"/>
              <a:t> - standardized residual plot</a:t>
            </a:r>
            <a:endParaRPr sz="2600"/>
          </a:p>
        </p:txBody>
      </p:sp>
      <p:sp>
        <p:nvSpPr>
          <p:cNvPr id="262" name="Google Shape;262;p4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3" name="Google Shape;263;p4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third plot that lm() shows you, and it’s very similar to the first. The only difference is that the residuals on the Y axis are standardized. The more extreme the residual, the higher up it will be. </a:t>
            </a:r>
            <a:endParaRPr/>
          </a:p>
          <a:p>
            <a:pPr indent="0" lvl="0" marL="0" rtl="0" algn="l">
              <a:spcBef>
                <a:spcPts val="1600"/>
              </a:spcBef>
              <a:spcAft>
                <a:spcPts val="1600"/>
              </a:spcAft>
              <a:buNone/>
            </a:pPr>
            <a:r>
              <a:rPr lang="en"/>
              <a:t>It may be easier to assess heteroskedasticity using this plot. </a:t>
            </a:r>
            <a:endParaRPr/>
          </a:p>
        </p:txBody>
      </p:sp>
      <p:pic>
        <p:nvPicPr>
          <p:cNvPr id="264" name="Google Shape;264;p40"/>
          <p:cNvPicPr preferRelativeResize="0"/>
          <p:nvPr/>
        </p:nvPicPr>
        <p:blipFill>
          <a:blip r:embed="rId3">
            <a:alphaModFix/>
          </a:blip>
          <a:stretch>
            <a:fillRect/>
          </a:stretch>
        </p:blipFill>
        <p:spPr>
          <a:xfrm>
            <a:off x="252140" y="1883700"/>
            <a:ext cx="4319861" cy="27969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Influential points</a:t>
            </a:r>
            <a:endParaRPr/>
          </a:p>
        </p:txBody>
      </p:sp>
      <p:sp>
        <p:nvSpPr>
          <p:cNvPr id="270" name="Google Shape;270;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Along with assessing whether a model’s assumptions are met, it is also important to examine your data for observations that have undue influence on your model. </a:t>
            </a:r>
            <a:endParaRPr/>
          </a:p>
          <a:p>
            <a:pPr indent="0" lvl="0" marL="0" rtl="0" algn="l">
              <a:spcBef>
                <a:spcPts val="1600"/>
              </a:spcBef>
              <a:spcAft>
                <a:spcPts val="0"/>
              </a:spcAft>
              <a:buNone/>
            </a:pPr>
            <a:r>
              <a:rPr lang="en"/>
              <a:t>“</a:t>
            </a:r>
            <a:r>
              <a:rPr lang="en"/>
              <a:t>Influential</a:t>
            </a:r>
            <a:r>
              <a:rPr lang="en"/>
              <a:t>” points are those that would </a:t>
            </a:r>
            <a:r>
              <a:rPr lang="en"/>
              <a:t>noticeably</a:t>
            </a:r>
            <a:r>
              <a:rPr lang="en"/>
              <a:t> change the model’s parameter estimates if they were removed and the model were re-estimated.</a:t>
            </a:r>
            <a:endParaRPr/>
          </a:p>
          <a:p>
            <a:pPr indent="0" lvl="0" marL="0" rtl="0" algn="l">
              <a:spcBef>
                <a:spcPts val="1600"/>
              </a:spcBef>
              <a:spcAft>
                <a:spcPts val="1600"/>
              </a:spcAft>
              <a:buNone/>
            </a:pPr>
            <a:r>
              <a:rPr lang="en"/>
              <a:t>Whether or not to remove influential points is a tricky decision. Some people prefer to keep any valid data points (i.e., only excluding observations that have mistakes) and others prefer to drop any influential points. In my opinion, the most important things are </a:t>
            </a:r>
            <a:r>
              <a:rPr lang="en" u="sng"/>
              <a:t>transparency</a:t>
            </a:r>
            <a:r>
              <a:rPr lang="en"/>
              <a:t> and </a:t>
            </a:r>
            <a:r>
              <a:rPr lang="en" u="sng"/>
              <a:t>justification</a:t>
            </a:r>
            <a:r>
              <a:rPr lang="en"/>
              <a:t> about decisions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Participation: Due Sunday, 4/11 (past due, please get these in)</a:t>
            </a:r>
            <a:endParaRPr/>
          </a:p>
          <a:p>
            <a:pPr indent="0" lvl="0" marL="0" rtl="0" algn="l">
              <a:spcBef>
                <a:spcPts val="1600"/>
              </a:spcBef>
              <a:spcAft>
                <a:spcPts val="0"/>
              </a:spcAft>
              <a:buNone/>
            </a:pPr>
            <a:r>
              <a:rPr lang="en"/>
              <a:t>Problem Set 2: Due this Friday, 4/16</a:t>
            </a:r>
            <a:endParaRPr/>
          </a:p>
          <a:p>
            <a:pPr indent="0" lvl="0" marL="0" rtl="0" algn="l">
              <a:spcBef>
                <a:spcPts val="1600"/>
              </a:spcBef>
              <a:spcAft>
                <a:spcPts val="0"/>
              </a:spcAft>
              <a:buNone/>
            </a:pPr>
            <a:r>
              <a:rPr lang="en"/>
              <a:t>Week 3 Participation: Due this Sunday, 4/18</a:t>
            </a:r>
            <a:endParaRPr/>
          </a:p>
          <a:p>
            <a:pPr indent="0" lvl="0" marL="0" rtl="0" algn="l">
              <a:spcBef>
                <a:spcPts val="1600"/>
              </a:spcBef>
              <a:spcAft>
                <a:spcPts val="0"/>
              </a:spcAft>
              <a:buNone/>
            </a:pPr>
            <a:r>
              <a:rPr lang="en"/>
              <a:t>Assigned today: Problem Set 3, due 4/23 (next Friday)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Influential points - outliers on Y given X</a:t>
            </a:r>
            <a:endParaRPr/>
          </a:p>
        </p:txBody>
      </p:sp>
      <p:sp>
        <p:nvSpPr>
          <p:cNvPr id="276" name="Google Shape;276;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isn’t one strict definition of the term “outlier”. </a:t>
            </a:r>
            <a:r>
              <a:rPr lang="en"/>
              <a:t>Colloquially, it means any data point that stands out relative to the others. A more technical definition is a Y (outcome) value that is extreme </a:t>
            </a:r>
            <a:r>
              <a:rPr i="1" lang="en"/>
              <a:t>given it’s X value</a:t>
            </a:r>
            <a:r>
              <a:rPr lang="en"/>
              <a:t>.</a:t>
            </a:r>
            <a:endParaRPr/>
          </a:p>
          <a:p>
            <a:pPr indent="0" lvl="0" marL="0" rtl="0" algn="l">
              <a:spcBef>
                <a:spcPts val="1600"/>
              </a:spcBef>
              <a:spcAft>
                <a:spcPts val="1600"/>
              </a:spcAft>
              <a:buNone/>
            </a:pPr>
            <a:r>
              <a:rPr lang="en"/>
              <a:t>Outliers on Y given X can be examined by looking at residuals for each observation. The greater the residual, the more likely that the point is influential (i.e., an outlier on Y given X). There are various transformations of the residuals (e.g., standardizing) that can be performed to make this easier to assess, but the general interpretation is the same.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Influential points - outliers on X</a:t>
            </a:r>
            <a:endParaRPr/>
          </a:p>
        </p:txBody>
      </p:sp>
      <p:sp>
        <p:nvSpPr>
          <p:cNvPr id="282" name="Google Shape;282;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8181"/>
              </a:lnSpc>
              <a:spcBef>
                <a:spcPts val="1200"/>
              </a:spcBef>
              <a:spcAft>
                <a:spcPts val="0"/>
              </a:spcAft>
              <a:buNone/>
            </a:pPr>
            <a:r>
              <a:rPr lang="en">
                <a:solidFill>
                  <a:srgbClr val="FFFFFF"/>
                </a:solidFill>
              </a:rPr>
              <a:t> </a:t>
            </a:r>
            <a:endParaRPr>
              <a:solidFill>
                <a:srgbClr val="FFFFFF"/>
              </a:solidFill>
            </a:endParaRPr>
          </a:p>
          <a:p>
            <a:pPr indent="0" lvl="0" marL="0" rtl="0" algn="l">
              <a:lnSpc>
                <a:spcPct val="98181"/>
              </a:lnSpc>
              <a:spcBef>
                <a:spcPts val="1200"/>
              </a:spcBef>
              <a:spcAft>
                <a:spcPts val="0"/>
              </a:spcAft>
              <a:buNone/>
            </a:pPr>
            <a:r>
              <a:t/>
            </a:r>
            <a:endParaRPr>
              <a:solidFill>
                <a:srgbClr val="FFFFFF"/>
              </a:solidFill>
            </a:endParaRPr>
          </a:p>
          <a:p>
            <a:pPr indent="0" lvl="0" marL="0" rtl="0" algn="l">
              <a:lnSpc>
                <a:spcPct val="98181"/>
              </a:lnSpc>
              <a:spcBef>
                <a:spcPts val="1200"/>
              </a:spcBef>
              <a:spcAft>
                <a:spcPts val="0"/>
              </a:spcAft>
              <a:buNone/>
            </a:pPr>
            <a:r>
              <a:rPr lang="en">
                <a:solidFill>
                  <a:srgbClr val="FFFFFF"/>
                </a:solidFill>
              </a:rPr>
              <a:t>The fourth plot provided by the lm() function displays a plot with residuals on the Y axis and </a:t>
            </a:r>
            <a:r>
              <a:rPr i="1" lang="en">
                <a:solidFill>
                  <a:srgbClr val="FFFFFF"/>
                </a:solidFill>
              </a:rPr>
              <a:t>leverage</a:t>
            </a:r>
            <a:r>
              <a:rPr lang="en">
                <a:solidFill>
                  <a:srgbClr val="FFFFFF"/>
                </a:solidFill>
              </a:rPr>
              <a:t> on the X axis. Much like a residual, each data point has a leverage value. </a:t>
            </a:r>
            <a:endParaRPr>
              <a:solidFill>
                <a:srgbClr val="FFFFFF"/>
              </a:solidFill>
            </a:endParaRPr>
          </a:p>
          <a:p>
            <a:pPr indent="0" lvl="0" marL="0" rtl="0" algn="l">
              <a:lnSpc>
                <a:spcPct val="98181"/>
              </a:lnSpc>
              <a:spcBef>
                <a:spcPts val="1200"/>
              </a:spcBef>
              <a:spcAft>
                <a:spcPts val="0"/>
              </a:spcAft>
              <a:buNone/>
            </a:pPr>
            <a:r>
              <a:rPr lang="en">
                <a:solidFill>
                  <a:srgbClr val="FFFFFF"/>
                </a:solidFill>
              </a:rPr>
              <a:t>Leverage values = diagonal values of the hat matrix.</a:t>
            </a:r>
            <a:endParaRPr>
              <a:solidFill>
                <a:srgbClr val="FFFFFF"/>
              </a:solidFill>
            </a:endParaRPr>
          </a:p>
          <a:p>
            <a:pPr indent="0" lvl="0" marL="0" rtl="0" algn="l">
              <a:lnSpc>
                <a:spcPct val="98181"/>
              </a:lnSpc>
              <a:spcBef>
                <a:spcPts val="1200"/>
              </a:spcBef>
              <a:spcAft>
                <a:spcPts val="0"/>
              </a:spcAft>
              <a:buNone/>
            </a:pPr>
            <a:r>
              <a:rPr lang="en">
                <a:solidFill>
                  <a:srgbClr val="FFFFFF"/>
                </a:solidFill>
              </a:rPr>
              <a:t>Larger leverage values suggest that the value of the predictor is unusually high, which may mean that the point is influential (i.e., an outlier on X).</a:t>
            </a:r>
            <a:endParaRPr>
              <a:solidFill>
                <a:srgbClr val="FFFFFF"/>
              </a:solidFill>
            </a:endParaRPr>
          </a:p>
          <a:p>
            <a:pPr indent="0" lvl="0" marL="0" rtl="0" algn="l">
              <a:lnSpc>
                <a:spcPct val="98181"/>
              </a:lnSpc>
              <a:spcBef>
                <a:spcPts val="1200"/>
              </a:spcBef>
              <a:spcAft>
                <a:spcPts val="0"/>
              </a:spcAft>
              <a:buNone/>
            </a:pPr>
            <a:r>
              <a:t/>
            </a:r>
            <a:endParaRPr sz="100">
              <a:solidFill>
                <a:srgbClr val="FFFFFF"/>
              </a:solidFill>
            </a:endParaRPr>
          </a:p>
          <a:p>
            <a:pPr indent="0" lvl="0" marL="0" rtl="0" algn="l">
              <a:spcBef>
                <a:spcPts val="200"/>
              </a:spcBef>
              <a:spcAft>
                <a:spcPts val="1600"/>
              </a:spcAft>
              <a:buNone/>
            </a:pPr>
            <a:r>
              <a:t/>
            </a:r>
            <a:endParaRPr/>
          </a:p>
        </p:txBody>
      </p:sp>
      <p:pic>
        <p:nvPicPr>
          <p:cNvPr id="283" name="Google Shape;283;p43"/>
          <p:cNvPicPr preferRelativeResize="0"/>
          <p:nvPr/>
        </p:nvPicPr>
        <p:blipFill>
          <a:blip r:embed="rId3">
            <a:alphaModFix/>
          </a:blip>
          <a:stretch>
            <a:fillRect/>
          </a:stretch>
        </p:blipFill>
        <p:spPr>
          <a:xfrm>
            <a:off x="2642800" y="1489825"/>
            <a:ext cx="4400550" cy="857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Influential points - Cook’s distance</a:t>
            </a:r>
            <a:endParaRPr/>
          </a:p>
        </p:txBody>
      </p:sp>
      <p:sp>
        <p:nvSpPr>
          <p:cNvPr id="289" name="Google Shape;289;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Cook’s distance is a measure of the extent to which a given observation changes the predicted values in a model. It’s computed by comparing the predicted values generated from the regression model (which uses all of the observations as part of the estimation process) with an equivalently-specified model that omits a particular observation. Thus, there are as many values of Cook’s distance as there are observations in the data set. </a:t>
            </a:r>
            <a:endParaRPr/>
          </a:p>
          <a:p>
            <a:pPr indent="0" lvl="0" marL="0" rtl="0" algn="l">
              <a:spcBef>
                <a:spcPts val="1600"/>
              </a:spcBef>
              <a:spcAft>
                <a:spcPts val="0"/>
              </a:spcAft>
              <a:buNone/>
            </a:pPr>
            <a:r>
              <a:rPr lang="en"/>
              <a:t>The range of Cook’s distance is between 0 and infinity, with higher values indicating an individual </a:t>
            </a:r>
            <a:r>
              <a:rPr lang="en"/>
              <a:t>observation having </a:t>
            </a:r>
            <a:r>
              <a:rPr lang="en"/>
              <a:t>greater influence on the predictions generated by a model.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Diagnostic plot in lm() - Residuals vs Leverage plot</a:t>
            </a:r>
            <a:endParaRPr sz="2700"/>
          </a:p>
        </p:txBody>
      </p:sp>
      <p:sp>
        <p:nvSpPr>
          <p:cNvPr id="295" name="Google Shape;295;p4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5"/>
          <p:cNvPicPr preferRelativeResize="0"/>
          <p:nvPr/>
        </p:nvPicPr>
        <p:blipFill>
          <a:blip r:embed="rId3">
            <a:alphaModFix/>
          </a:blip>
          <a:stretch>
            <a:fillRect/>
          </a:stretch>
        </p:blipFill>
        <p:spPr>
          <a:xfrm>
            <a:off x="408025" y="1990725"/>
            <a:ext cx="4230651" cy="2627150"/>
          </a:xfrm>
          <a:prstGeom prst="rect">
            <a:avLst/>
          </a:prstGeom>
          <a:noFill/>
          <a:ln>
            <a:noFill/>
          </a:ln>
        </p:spPr>
      </p:pic>
      <p:cxnSp>
        <p:nvCxnSpPr>
          <p:cNvPr id="297" name="Google Shape;297;p45"/>
          <p:cNvCxnSpPr/>
          <p:nvPr/>
        </p:nvCxnSpPr>
        <p:spPr>
          <a:xfrm rot="10800000">
            <a:off x="4190475" y="2345450"/>
            <a:ext cx="630900" cy="1333800"/>
          </a:xfrm>
          <a:prstGeom prst="straightConnector1">
            <a:avLst/>
          </a:prstGeom>
          <a:noFill/>
          <a:ln cap="flat" cmpd="sng" w="38100">
            <a:solidFill>
              <a:srgbClr val="FF0000"/>
            </a:solidFill>
            <a:prstDash val="solid"/>
            <a:round/>
            <a:headEnd len="med" w="med" type="none"/>
            <a:tailEnd len="med" w="med" type="triangle"/>
          </a:ln>
        </p:spPr>
      </p:cxnSp>
      <p:sp>
        <p:nvSpPr>
          <p:cNvPr id="298" name="Google Shape;298;p4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X axis for this plot are the leverage values, higher values of which indicate outliers on X. A high residual (Y axis) suggests an outlier on Y given X.</a:t>
            </a:r>
            <a:endParaRPr/>
          </a:p>
          <a:p>
            <a:pPr indent="0" lvl="0" marL="0" rtl="0" algn="l">
              <a:spcBef>
                <a:spcPts val="1600"/>
              </a:spcBef>
              <a:spcAft>
                <a:spcPts val="0"/>
              </a:spcAft>
              <a:buNone/>
            </a:pPr>
            <a:r>
              <a:rPr lang="en"/>
              <a:t>A “rule of thumb” for Cook’s D is shown by the dotted red lines in the upper and lower right-hand corners of the plot. Values outside this range - that is, beyond either of these dotted red lines - would be considered influential based on the “rule of thumb” and you may want to consider removing such points.</a:t>
            </a:r>
            <a:endParaRPr/>
          </a:p>
          <a:p>
            <a:pPr indent="0" lvl="0" marL="0" rtl="0" algn="l">
              <a:spcBef>
                <a:spcPts val="1600"/>
              </a:spcBef>
              <a:spcAft>
                <a:spcPts val="1600"/>
              </a:spcAft>
              <a:buNone/>
            </a:pPr>
            <a:r>
              <a:t/>
            </a:r>
            <a:endParaRPr/>
          </a:p>
        </p:txBody>
      </p:sp>
      <p:cxnSp>
        <p:nvCxnSpPr>
          <p:cNvPr id="299" name="Google Shape;299;p45"/>
          <p:cNvCxnSpPr/>
          <p:nvPr/>
        </p:nvCxnSpPr>
        <p:spPr>
          <a:xfrm flipH="1">
            <a:off x="4422075" y="3696175"/>
            <a:ext cx="399300" cy="118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Diagnostic plot in lm() - Residuals vs Leverage plot</a:t>
            </a:r>
            <a:endParaRPr/>
          </a:p>
        </p:txBody>
      </p:sp>
      <p:sp>
        <p:nvSpPr>
          <p:cNvPr id="305" name="Google Shape;305;p4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appearance of the residuals vs leverage plot can change considerably based on the residuals and leverage values of the data. </a:t>
            </a:r>
            <a:endParaRPr sz="1800"/>
          </a:p>
          <a:p>
            <a:pPr indent="0" lvl="0" marL="0" rtl="0" algn="l">
              <a:spcBef>
                <a:spcPts val="1600"/>
              </a:spcBef>
              <a:spcAft>
                <a:spcPts val="1600"/>
              </a:spcAft>
              <a:buNone/>
            </a:pPr>
            <a:r>
              <a:rPr lang="en" sz="1800"/>
              <a:t>The right plot shows two sets of Cook’s D “rules of thumb” (0.5 and 1.0) because there is a point (49) that is extreme on both axes. This point would almost certainly be a good candidate for omission. </a:t>
            </a:r>
            <a:endParaRPr/>
          </a:p>
        </p:txBody>
      </p:sp>
      <p:pic>
        <p:nvPicPr>
          <p:cNvPr id="306" name="Google Shape;306;p46"/>
          <p:cNvPicPr preferRelativeResize="0"/>
          <p:nvPr/>
        </p:nvPicPr>
        <p:blipFill>
          <a:blip r:embed="rId3">
            <a:alphaModFix/>
          </a:blip>
          <a:stretch>
            <a:fillRect/>
          </a:stretch>
        </p:blipFill>
        <p:spPr>
          <a:xfrm>
            <a:off x="4756200" y="1489825"/>
            <a:ext cx="3999900" cy="3151875"/>
          </a:xfrm>
          <a:prstGeom prst="rect">
            <a:avLst/>
          </a:prstGeom>
          <a:noFill/>
          <a:ln>
            <a:noFill/>
          </a:ln>
        </p:spPr>
      </p:pic>
      <p:sp>
        <p:nvSpPr>
          <p:cNvPr id="307" name="Google Shape;307;p46"/>
          <p:cNvSpPr txBox="1"/>
          <p:nvPr/>
        </p:nvSpPr>
        <p:spPr>
          <a:xfrm>
            <a:off x="4024900" y="4717900"/>
            <a:ext cx="60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Image credit: https://data.library.virginia.edu/diagnostic-plots/</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notes about assignments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For problem sets, please be sure to submit your knitted PDF or Word documents.</a:t>
            </a:r>
            <a:endParaRPr/>
          </a:p>
          <a:p>
            <a:pPr indent="-342900" lvl="0" marL="457200" rtl="0" algn="l">
              <a:spcBef>
                <a:spcPts val="0"/>
              </a:spcBef>
              <a:spcAft>
                <a:spcPts val="0"/>
              </a:spcAft>
              <a:buSzPts val="1800"/>
              <a:buAutoNum type="arabicParenR"/>
            </a:pPr>
            <a:r>
              <a:rPr lang="en"/>
              <a:t>For all assignments, please include your name in the file name of the document/s being submitted (e.g., Wendy_Christensen_ProblemSet1.pdf)</a:t>
            </a:r>
            <a:endParaRPr/>
          </a:p>
          <a:p>
            <a:pPr indent="-342900" lvl="0" marL="457200" rtl="0" algn="l">
              <a:spcBef>
                <a:spcPts val="0"/>
              </a:spcBef>
              <a:spcAft>
                <a:spcPts val="0"/>
              </a:spcAft>
              <a:buSzPts val="1800"/>
              <a:buAutoNum type="arabicParenR"/>
            </a:pPr>
            <a:r>
              <a:rPr lang="en"/>
              <a:t> If you need to re-upload anything, please contact me so I can re-open submission for you. When you re-upload the file, change the filename to reflect that it is a resubmission (e.g., Wendy_Christensen_ProblemSet1_reupload.pdf)</a:t>
            </a:r>
            <a:endParaRPr/>
          </a:p>
          <a:p>
            <a:pPr indent="-342900" lvl="0" marL="457200" rtl="0" algn="l">
              <a:spcBef>
                <a:spcPts val="0"/>
              </a:spcBef>
              <a:spcAft>
                <a:spcPts val="0"/>
              </a:spcAft>
              <a:buSzPts val="1800"/>
              <a:buAutoNum type="arabicParenR"/>
            </a:pPr>
            <a:r>
              <a:rPr lang="en"/>
              <a:t>If you want to upload a missing assignment, please contact me so I can unpublish your grade. This will allow you to submit your assignment.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2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Regression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requirements of regression</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ANOVA models, regression models require that the outcome is a </a:t>
            </a:r>
            <a:r>
              <a:rPr lang="en"/>
              <a:t>continuous</a:t>
            </a:r>
            <a:r>
              <a:rPr lang="en"/>
              <a:t> measure. We will learn about some models that loosen this requirement later…</a:t>
            </a:r>
            <a:endParaRPr/>
          </a:p>
          <a:p>
            <a:pPr indent="0" lvl="0" marL="0" rtl="0" algn="l">
              <a:spcBef>
                <a:spcPts val="1600"/>
              </a:spcBef>
              <a:spcAft>
                <a:spcPts val="0"/>
              </a:spcAft>
              <a:buNone/>
            </a:pPr>
            <a:r>
              <a:rPr lang="en"/>
              <a:t>Unlike ANOVA, regression models can use both categorical variables and </a:t>
            </a:r>
            <a:r>
              <a:rPr lang="en"/>
              <a:t>continuous</a:t>
            </a:r>
            <a:r>
              <a:rPr lang="en"/>
              <a:t> variables in the same model to predict the outcome. </a:t>
            </a:r>
            <a:endParaRPr/>
          </a:p>
          <a:p>
            <a:pPr indent="0" lvl="0" marL="0" rtl="0" algn="l">
              <a:spcBef>
                <a:spcPts val="1600"/>
              </a:spcBef>
              <a:spcAft>
                <a:spcPts val="1600"/>
              </a:spcAft>
              <a:buNone/>
            </a:pPr>
            <a:r>
              <a:rPr lang="en"/>
              <a:t>Continuous variables can be entered into a regression model as they are. Categorical variables, however, must be converted into vectors. The most common choice for this is “dummy” coding, but other coding schemes exist.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Dummy coding primer </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for example, that you have a variable that indicates the type of area in which someone resides: city, suburban, or rural. Dummy coding represents these levels by creating new variables that use k-1 binary “vectors” (new variables) of 0 or 1 to represent k - 1 levels. 3 - 1 = 2, so this </a:t>
            </a:r>
            <a:r>
              <a:rPr lang="en"/>
              <a:t>variable</a:t>
            </a:r>
            <a:r>
              <a:rPr lang="en"/>
              <a:t> will need two dummy vectors. </a:t>
            </a:r>
            <a:endParaRPr/>
          </a:p>
          <a:p>
            <a:pPr indent="0" lvl="0" marL="0" rtl="0" algn="l">
              <a:spcBef>
                <a:spcPts val="1600"/>
              </a:spcBef>
              <a:spcAft>
                <a:spcPts val="1600"/>
              </a:spcAft>
              <a:buNone/>
            </a:pPr>
            <a:r>
              <a:rPr lang="en"/>
              <a:t> The “reference category”, which has                                                                      </a:t>
            </a:r>
            <a:r>
              <a:rPr lang="en"/>
              <a:t>zeros</a:t>
            </a:r>
            <a:r>
              <a:rPr lang="en"/>
              <a:t> in all vectors, is not included                                                                                   in the model. The lm() function will                                                                                do the re-coding for you automatically                                                                            for </a:t>
            </a:r>
            <a:r>
              <a:rPr lang="en" u="sng"/>
              <a:t>factor variables</a:t>
            </a:r>
            <a:r>
              <a:rPr lang="en"/>
              <a:t> in your model.</a:t>
            </a:r>
            <a:endParaRPr/>
          </a:p>
        </p:txBody>
      </p:sp>
      <p:graphicFrame>
        <p:nvGraphicFramePr>
          <p:cNvPr id="105" name="Google Shape;105;p20"/>
          <p:cNvGraphicFramePr/>
          <p:nvPr/>
        </p:nvGraphicFramePr>
        <p:xfrm>
          <a:off x="4412700" y="2900038"/>
          <a:ext cx="3000000" cy="3000000"/>
        </p:xfrm>
        <a:graphic>
          <a:graphicData uri="http://schemas.openxmlformats.org/drawingml/2006/table">
            <a:tbl>
              <a:tblPr>
                <a:noFill/>
                <a:tableStyleId>{8E1DE2C4-6545-4B97-9462-E6FCA3A59755}</a:tableStyleId>
              </a:tblPr>
              <a:tblGrid>
                <a:gridCol w="1447800"/>
                <a:gridCol w="1447800"/>
                <a:gridCol w="1447800"/>
              </a:tblGrid>
              <a:tr h="381000">
                <a:tc>
                  <a:txBody>
                    <a:bodyPr/>
                    <a:lstStyle/>
                    <a:p>
                      <a:pPr indent="0" lvl="0" marL="0" rtl="0" algn="l">
                        <a:spcBef>
                          <a:spcPts val="0"/>
                        </a:spcBef>
                        <a:spcAft>
                          <a:spcPts val="0"/>
                        </a:spcAft>
                        <a:buNone/>
                      </a:pPr>
                      <a:r>
                        <a:rPr lang="en"/>
                        <a:t>Original value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D1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D2</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City (reference)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Suburban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Rural</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linear regression</a:t>
            </a:r>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 refers to regression models that include just one predictor variable. </a:t>
            </a:r>
            <a:endParaRPr/>
          </a:p>
          <a:p>
            <a:pPr indent="0" lvl="0" marL="0" rtl="0" algn="l">
              <a:spcBef>
                <a:spcPts val="1600"/>
              </a:spcBef>
              <a:spcAft>
                <a:spcPts val="0"/>
              </a:spcAft>
              <a:buNone/>
            </a:pPr>
            <a:r>
              <a:rPr lang="en"/>
              <a:t>If the predictor variable is continuous, the regression equation will look like so: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2818775" y="3335050"/>
            <a:ext cx="3619500" cy="495300"/>
          </a:xfrm>
          <a:prstGeom prst="rect">
            <a:avLst/>
          </a:prstGeom>
          <a:noFill/>
          <a:ln>
            <a:noFill/>
          </a:ln>
        </p:spPr>
      </p:pic>
      <p:sp>
        <p:nvSpPr>
          <p:cNvPr id="113" name="Google Shape;113;p21"/>
          <p:cNvSpPr txBox="1"/>
          <p:nvPr/>
        </p:nvSpPr>
        <p:spPr>
          <a:xfrm>
            <a:off x="2117150" y="4373350"/>
            <a:ext cx="24549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Intercept coefficient</a:t>
            </a:r>
            <a:endParaRPr sz="1800">
              <a:solidFill>
                <a:srgbClr val="FFFFFF"/>
              </a:solidFill>
              <a:latin typeface="Roboto"/>
              <a:ea typeface="Roboto"/>
              <a:cs typeface="Roboto"/>
              <a:sym typeface="Roboto"/>
            </a:endParaRPr>
          </a:p>
        </p:txBody>
      </p:sp>
      <p:cxnSp>
        <p:nvCxnSpPr>
          <p:cNvPr id="114" name="Google Shape;114;p21"/>
          <p:cNvCxnSpPr/>
          <p:nvPr/>
        </p:nvCxnSpPr>
        <p:spPr>
          <a:xfrm flipH="1" rot="10800000">
            <a:off x="3138825" y="3854050"/>
            <a:ext cx="681000" cy="587400"/>
          </a:xfrm>
          <a:prstGeom prst="straightConnector1">
            <a:avLst/>
          </a:prstGeom>
          <a:noFill/>
          <a:ln cap="flat" cmpd="sng" w="38100">
            <a:solidFill>
              <a:srgbClr val="FFFFFF"/>
            </a:solidFill>
            <a:prstDash val="solid"/>
            <a:round/>
            <a:headEnd len="med" w="med" type="none"/>
            <a:tailEnd len="med" w="med" type="triangle"/>
          </a:ln>
        </p:spPr>
      </p:cxnSp>
      <p:sp>
        <p:nvSpPr>
          <p:cNvPr id="115" name="Google Shape;115;p21"/>
          <p:cNvSpPr txBox="1"/>
          <p:nvPr/>
        </p:nvSpPr>
        <p:spPr>
          <a:xfrm>
            <a:off x="4636450" y="4441450"/>
            <a:ext cx="24549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Predictor</a:t>
            </a:r>
            <a:r>
              <a:rPr lang="en" sz="1800">
                <a:solidFill>
                  <a:srgbClr val="FFFFFF"/>
                </a:solidFill>
                <a:latin typeface="Roboto"/>
                <a:ea typeface="Roboto"/>
                <a:cs typeface="Roboto"/>
                <a:sym typeface="Roboto"/>
              </a:rPr>
              <a:t> coefficient</a:t>
            </a:r>
            <a:endParaRPr sz="1800">
              <a:solidFill>
                <a:srgbClr val="FFFFFF"/>
              </a:solidFill>
              <a:latin typeface="Roboto"/>
              <a:ea typeface="Roboto"/>
              <a:cs typeface="Roboto"/>
              <a:sym typeface="Roboto"/>
            </a:endParaRPr>
          </a:p>
        </p:txBody>
      </p:sp>
      <p:cxnSp>
        <p:nvCxnSpPr>
          <p:cNvPr id="116" name="Google Shape;116;p21"/>
          <p:cNvCxnSpPr/>
          <p:nvPr/>
        </p:nvCxnSpPr>
        <p:spPr>
          <a:xfrm rot="10800000">
            <a:off x="4976150" y="3878375"/>
            <a:ext cx="682800" cy="6312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