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Slab"/>
      <p:regular r:id="rId38"/>
      <p:bold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Slab-bold.fntdata"/><Relationship Id="rId16" Type="http://schemas.openxmlformats.org/officeDocument/2006/relationships/slide" Target="slides/slide11.xml"/><Relationship Id="rId38" Type="http://schemas.openxmlformats.org/officeDocument/2006/relationships/font" Target="fonts/RobotoSlab-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935b7e32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935b7e32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021eba08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021eba08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021eba08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021eba08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4104273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4104273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021eba087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021eba08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021eba087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021eba08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021eba08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021eba08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021eba087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021eba087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021eba087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021eba087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021eba08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021eba08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021eba08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021eba08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021eba087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021eba087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021eba087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021eba087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021eba08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021eba08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021eba08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021eba08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021eba087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021eba087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021eba087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021eba087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021eba087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021eba08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021eba087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021eba087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021eba08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021eba08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021eba087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a021eba087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021eba0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021eba08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021eba087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021eba087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4104273c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4104273c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021eba087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021eba087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021eba08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021eba08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021eba08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021eba08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21eba08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021eba08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021eba08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021eba08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935b7e3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935b7e3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021eba08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021eba08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 4 Live Session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Wendy Christensen, Ph.D.</a:t>
            </a:r>
            <a:endParaRPr/>
          </a:p>
          <a:p>
            <a:pPr indent="0" lvl="0" marL="0" rtl="0" algn="ctr">
              <a:spcBef>
                <a:spcPts val="0"/>
              </a:spcBef>
              <a:spcAft>
                <a:spcPts val="0"/>
              </a:spcAft>
              <a:buNone/>
            </a:pPr>
            <a:r>
              <a:rPr lang="en"/>
              <a:t>COMP 4442</a:t>
            </a:r>
            <a:endParaRPr/>
          </a:p>
          <a:p>
            <a:pPr indent="0" lvl="0" marL="0" rtl="0" algn="ctr">
              <a:spcBef>
                <a:spcPts val="0"/>
              </a:spcBef>
              <a:spcAft>
                <a:spcPts val="0"/>
              </a:spcAft>
              <a:buNone/>
            </a:pPr>
            <a:r>
              <a:rPr lang="en"/>
              <a:t>Spring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Cox transformations</a:t>
            </a:r>
            <a:endParaRPr/>
          </a:p>
        </p:txBody>
      </p:sp>
      <p:sp>
        <p:nvSpPr>
          <p:cNvPr id="124" name="Google Shape;124;p2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Using the max() function, we can see that the lambda that maximizes the model’s log-likelihood is 0.3434343. This value is saved as an object called “lambda.best” so you can use it for the next step.</a:t>
            </a:r>
            <a:endParaRPr sz="1600"/>
          </a:p>
        </p:txBody>
      </p:sp>
      <p:sp>
        <p:nvSpPr>
          <p:cNvPr id="125" name="Google Shape;125;p2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2"/>
          <p:cNvPicPr preferRelativeResize="0"/>
          <p:nvPr/>
        </p:nvPicPr>
        <p:blipFill>
          <a:blip r:embed="rId3">
            <a:alphaModFix/>
          </a:blip>
          <a:stretch>
            <a:fillRect/>
          </a:stretch>
        </p:blipFill>
        <p:spPr>
          <a:xfrm>
            <a:off x="4529750" y="1489825"/>
            <a:ext cx="4451399" cy="2692430"/>
          </a:xfrm>
          <a:prstGeom prst="rect">
            <a:avLst/>
          </a:prstGeom>
          <a:noFill/>
          <a:ln>
            <a:noFill/>
          </a:ln>
        </p:spPr>
      </p:pic>
      <p:pic>
        <p:nvPicPr>
          <p:cNvPr id="127" name="Google Shape;127;p22"/>
          <p:cNvPicPr preferRelativeResize="0"/>
          <p:nvPr/>
        </p:nvPicPr>
        <p:blipFill>
          <a:blip r:embed="rId4">
            <a:alphaModFix/>
          </a:blip>
          <a:stretch>
            <a:fillRect/>
          </a:stretch>
        </p:blipFill>
        <p:spPr>
          <a:xfrm>
            <a:off x="331625" y="3004018"/>
            <a:ext cx="4056176" cy="15647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Cox transformations</a:t>
            </a:r>
            <a:endParaRPr/>
          </a:p>
        </p:txBody>
      </p:sp>
      <p:sp>
        <p:nvSpPr>
          <p:cNvPr id="133" name="Google Shape;13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last step of a Box Cox transformation is re-conducting your regression analysis using the </a:t>
            </a:r>
            <a:r>
              <a:rPr b="1" lang="en" sz="1800"/>
              <a:t>same</a:t>
            </a:r>
            <a:r>
              <a:rPr lang="en" sz="1800"/>
              <a:t> predictor variables as before to predict the </a:t>
            </a:r>
            <a:r>
              <a:rPr b="1" lang="en" sz="1800"/>
              <a:t>transformed</a:t>
            </a:r>
            <a:r>
              <a:rPr lang="en" sz="1800"/>
              <a:t> outcome variable. </a:t>
            </a:r>
            <a:r>
              <a:rPr lang="en"/>
              <a:t>T</a:t>
            </a:r>
            <a:r>
              <a:rPr lang="en" sz="1800"/>
              <a:t>hat is, only the outcome variable changes. </a:t>
            </a:r>
            <a:endParaRPr sz="1800"/>
          </a:p>
          <a:p>
            <a:pPr indent="0" lvl="0" marL="0" rtl="0" algn="l">
              <a:spcBef>
                <a:spcPts val="1600"/>
              </a:spcBef>
              <a:spcAft>
                <a:spcPts val="0"/>
              </a:spcAft>
              <a:buNone/>
            </a:pPr>
            <a:r>
              <a:rPr lang="en"/>
              <a:t>New Y  = </a:t>
            </a:r>
            <a:endParaRPr/>
          </a:p>
          <a:p>
            <a:pPr indent="0" lvl="0" marL="0" rtl="0" algn="l">
              <a:spcBef>
                <a:spcPts val="1600"/>
              </a:spcBef>
              <a:spcAft>
                <a:spcPts val="0"/>
              </a:spcAft>
              <a:buNone/>
            </a:pPr>
            <a:r>
              <a:rPr lang="en"/>
              <a:t>The y in the equation is the untransformed outcome variable. The lambda in this case is 0.3434343. If the old outcome value was 4.48 (the outcome of the first observation in the data set), what would the new value be?</a:t>
            </a:r>
            <a:endParaRPr/>
          </a:p>
          <a:p>
            <a:pPr indent="0" lvl="0" marL="0" rtl="0" algn="l">
              <a:spcBef>
                <a:spcPts val="1600"/>
              </a:spcBef>
              <a:spcAft>
                <a:spcPts val="0"/>
              </a:spcAft>
              <a:buNone/>
            </a:pPr>
            <a:r>
              <a:rPr lang="en"/>
              <a:t>You will have as many new outcome values as old outcome values.</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sz="1800"/>
          </a:p>
        </p:txBody>
      </p:sp>
      <p:pic>
        <p:nvPicPr>
          <p:cNvPr id="134" name="Google Shape;134;p23"/>
          <p:cNvPicPr preferRelativeResize="0"/>
          <p:nvPr/>
        </p:nvPicPr>
        <p:blipFill>
          <a:blip r:embed="rId3">
            <a:alphaModFix/>
          </a:blip>
          <a:stretch>
            <a:fillRect/>
          </a:stretch>
        </p:blipFill>
        <p:spPr>
          <a:xfrm>
            <a:off x="1476852" y="2500912"/>
            <a:ext cx="666975" cy="70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Cox transformations</a:t>
            </a:r>
            <a:endParaRPr/>
          </a:p>
        </p:txBody>
      </p:sp>
      <p:sp>
        <p:nvSpPr>
          <p:cNvPr id="140" name="Google Shape;140;p24"/>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Because the goal is to make the model residual distribution more normal, it makes sense to compare the QQ plot of the untransformed model to the QQ plot of the transformed model. </a:t>
            </a:r>
            <a:endParaRPr sz="1700"/>
          </a:p>
          <a:p>
            <a:pPr indent="0" lvl="0" marL="0" rtl="0" algn="l">
              <a:spcBef>
                <a:spcPts val="1600"/>
              </a:spcBef>
              <a:spcAft>
                <a:spcPts val="0"/>
              </a:spcAft>
              <a:buNone/>
            </a:pPr>
            <a:r>
              <a:rPr lang="en" sz="1700"/>
              <a:t>Do you think that this procedure is guaranteed to be successful (i.e., produce an ideal QQ plot for the model using the transformed outcome)?</a:t>
            </a:r>
            <a:endParaRPr sz="1700"/>
          </a:p>
          <a:p>
            <a:pPr indent="0" lvl="0" marL="0" rtl="0" algn="l">
              <a:spcBef>
                <a:spcPts val="1600"/>
              </a:spcBef>
              <a:spcAft>
                <a:spcPts val="1600"/>
              </a:spcAft>
              <a:buNone/>
            </a:pPr>
            <a:r>
              <a:t/>
            </a:r>
            <a:endParaRPr sz="1700"/>
          </a:p>
        </p:txBody>
      </p:sp>
      <p:sp>
        <p:nvSpPr>
          <p:cNvPr id="141" name="Google Shape;141;p24"/>
          <p:cNvSpPr txBox="1"/>
          <p:nvPr>
            <p:ph idx="2" type="body"/>
          </p:nvPr>
        </p:nvSpPr>
        <p:spPr>
          <a:xfrm>
            <a:off x="4984800" y="334525"/>
            <a:ext cx="3999900" cy="42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QQ plot: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New QQ plot: </a:t>
            </a:r>
            <a:br>
              <a:rPr lang="en"/>
            </a:br>
            <a:r>
              <a:rPr lang="en"/>
              <a:t>                                            </a:t>
            </a:r>
            <a:r>
              <a:rPr lang="en" sz="4600"/>
              <a:t>?</a:t>
            </a:r>
            <a:endParaRPr sz="4600"/>
          </a:p>
        </p:txBody>
      </p:sp>
      <p:pic>
        <p:nvPicPr>
          <p:cNvPr id="142" name="Google Shape;142;p24"/>
          <p:cNvPicPr preferRelativeResize="0"/>
          <p:nvPr/>
        </p:nvPicPr>
        <p:blipFill>
          <a:blip r:embed="rId3">
            <a:alphaModFix/>
          </a:blip>
          <a:stretch>
            <a:fillRect/>
          </a:stretch>
        </p:blipFill>
        <p:spPr>
          <a:xfrm>
            <a:off x="5307375" y="945300"/>
            <a:ext cx="3596252" cy="2279024"/>
          </a:xfrm>
          <a:prstGeom prst="rect">
            <a:avLst/>
          </a:prstGeom>
          <a:noFill/>
          <a:ln>
            <a:noFill/>
          </a:ln>
        </p:spPr>
      </p:pic>
      <p:cxnSp>
        <p:nvCxnSpPr>
          <p:cNvPr id="143" name="Google Shape;143;p24"/>
          <p:cNvCxnSpPr/>
          <p:nvPr/>
        </p:nvCxnSpPr>
        <p:spPr>
          <a:xfrm>
            <a:off x="7159775" y="3363250"/>
            <a:ext cx="0" cy="8364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Aside: Model diagnostics as iterative process</a:t>
            </a:r>
            <a:endParaRPr/>
          </a:p>
        </p:txBody>
      </p:sp>
      <p:sp>
        <p:nvSpPr>
          <p:cNvPr id="149" name="Google Shape;149;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model and case diagnostics (assumption checking and identification of potentially influential points) is often presented as a “once-and-done” step in analysis, it tends to be an </a:t>
            </a:r>
            <a:r>
              <a:rPr lang="en"/>
              <a:t>iterative process in practice. My tips for this process:</a:t>
            </a:r>
            <a:endParaRPr/>
          </a:p>
          <a:p>
            <a:pPr indent="-342900" lvl="0" marL="457200" rtl="0" algn="l">
              <a:spcBef>
                <a:spcPts val="1600"/>
              </a:spcBef>
              <a:spcAft>
                <a:spcPts val="0"/>
              </a:spcAft>
              <a:buSzPts val="1800"/>
              <a:buAutoNum type="arabicParenR"/>
            </a:pPr>
            <a:r>
              <a:rPr lang="en"/>
              <a:t>Make one change at a time. This includes dropping cases. </a:t>
            </a:r>
            <a:endParaRPr/>
          </a:p>
          <a:p>
            <a:pPr indent="-342900" lvl="0" marL="457200" rtl="0" algn="l">
              <a:spcBef>
                <a:spcPts val="0"/>
              </a:spcBef>
              <a:spcAft>
                <a:spcPts val="0"/>
              </a:spcAft>
              <a:buSzPts val="1800"/>
              <a:buAutoNum type="arabicParenR"/>
            </a:pPr>
            <a:r>
              <a:rPr lang="en"/>
              <a:t>Re-examine </a:t>
            </a:r>
            <a:r>
              <a:rPr lang="en" u="sng"/>
              <a:t>all</a:t>
            </a:r>
            <a:r>
              <a:rPr lang="en"/>
              <a:t> of the diagnostic plots after each change</a:t>
            </a:r>
            <a:endParaRPr/>
          </a:p>
          <a:p>
            <a:pPr indent="-342900" lvl="0" marL="457200" rtl="0" algn="l">
              <a:spcBef>
                <a:spcPts val="0"/>
              </a:spcBef>
              <a:spcAft>
                <a:spcPts val="0"/>
              </a:spcAft>
              <a:buSzPts val="1800"/>
              <a:buAutoNum type="arabicParenR"/>
            </a:pPr>
            <a:r>
              <a:rPr lang="en"/>
              <a:t>My opinion: If you decide that you need to make some changes based on your diagnostic plots, it’s best to first consider your potentially influential points. This is because influential cases often contribute to poor model diagnostics, so you can sometimes fix problems just by dropping an influential point or two.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Evaluating the regression model as a whole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 output</a:t>
            </a:r>
            <a:endParaRPr/>
          </a:p>
        </p:txBody>
      </p:sp>
      <p:sp>
        <p:nvSpPr>
          <p:cNvPr id="160" name="Google Shape;160;p2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7"/>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162" name="Google Shape;162;p27"/>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reminder, t</a:t>
            </a:r>
            <a:r>
              <a:rPr lang="en"/>
              <a:t>his output is from the async material. The outcome was the log of the participant’s LDL cholesterol, and there were both categorical (e.g., chd, a diagnosis of coronary heart disease) and numeric (e.g., age, the participant’s age in years) predictors used. </a:t>
            </a:r>
            <a:endParaRPr/>
          </a:p>
          <a:p>
            <a:pPr indent="0" lvl="0" marL="0" rtl="0" algn="l">
              <a:spcBef>
                <a:spcPts val="1600"/>
              </a:spcBef>
              <a:spcAft>
                <a:spcPts val="1600"/>
              </a:spcAft>
              <a:buNone/>
            </a:pPr>
            <a:r>
              <a:rPr lang="en"/>
              <a:t>Last week, we looked at how we can evaluate the individual predictors by looking at their coefficients.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 residual stnd error</a:t>
            </a:r>
            <a:endParaRPr/>
          </a:p>
        </p:txBody>
      </p:sp>
      <p:sp>
        <p:nvSpPr>
          <p:cNvPr id="168" name="Google Shape;168;p28"/>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9" name="Google Shape;169;p28"/>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170" name="Google Shape;170;p28"/>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have information about the model as a whole (or, stated differently, the predictors </a:t>
            </a:r>
            <a:r>
              <a:rPr lang="en" u="sng"/>
              <a:t>as a set</a:t>
            </a:r>
            <a:r>
              <a:rPr lang="en"/>
              <a:t>). </a:t>
            </a:r>
            <a:endParaRPr/>
          </a:p>
          <a:p>
            <a:pPr indent="0" lvl="0" marL="0" rtl="0" algn="l">
              <a:spcBef>
                <a:spcPts val="1600"/>
              </a:spcBef>
              <a:spcAft>
                <a:spcPts val="1600"/>
              </a:spcAft>
              <a:buNone/>
            </a:pPr>
            <a:r>
              <a:rPr lang="en"/>
              <a:t>The first of these is the residual standard error for the whole model. This is akin to the MSE you saw in ANOVA.</a:t>
            </a:r>
            <a:endParaRPr/>
          </a:p>
        </p:txBody>
      </p:sp>
      <p:sp>
        <p:nvSpPr>
          <p:cNvPr id="171" name="Google Shape;171;p28"/>
          <p:cNvSpPr/>
          <p:nvPr/>
        </p:nvSpPr>
        <p:spPr>
          <a:xfrm>
            <a:off x="178875" y="3882625"/>
            <a:ext cx="4417800" cy="6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28"/>
          <p:cNvCxnSpPr>
            <a:stCxn id="170" idx="1"/>
          </p:cNvCxnSpPr>
          <p:nvPr/>
        </p:nvCxnSpPr>
        <p:spPr>
          <a:xfrm flipH="1">
            <a:off x="3814200" y="3029275"/>
            <a:ext cx="942000" cy="9363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 R-squared</a:t>
            </a:r>
            <a:endParaRPr/>
          </a:p>
        </p:txBody>
      </p:sp>
      <p:sp>
        <p:nvSpPr>
          <p:cNvPr id="178" name="Google Shape;178;p29"/>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9"/>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180" name="Google Shape;180;p29"/>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Next is multiple R-squared. This is interpreted as the proportion (or, if multiplied by 100%, the percent) of variation in the outcome accounted for by your model.</a:t>
            </a:r>
            <a:endParaRPr/>
          </a:p>
          <a:p>
            <a:pPr indent="0" lvl="0" marL="0" rtl="0" algn="l">
              <a:spcBef>
                <a:spcPts val="1600"/>
              </a:spcBef>
              <a:spcAft>
                <a:spcPts val="1600"/>
              </a:spcAft>
              <a:buNone/>
            </a:pPr>
            <a:r>
              <a:rPr lang="en"/>
              <a:t>Thus, this model accounts for about 26% (0.2649) of the variability in participants’ LDL cholesterol (log LDL). It would change if I added or removed predictors from this model. It would also change if I fit this same model to a different data set.</a:t>
            </a:r>
            <a:endParaRPr/>
          </a:p>
        </p:txBody>
      </p:sp>
      <p:sp>
        <p:nvSpPr>
          <p:cNvPr id="181" name="Google Shape;181;p29"/>
          <p:cNvSpPr/>
          <p:nvPr/>
        </p:nvSpPr>
        <p:spPr>
          <a:xfrm>
            <a:off x="178875" y="3882625"/>
            <a:ext cx="4417800" cy="6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9"/>
          <p:cNvCxnSpPr>
            <a:stCxn id="180" idx="1"/>
          </p:cNvCxnSpPr>
          <p:nvPr/>
        </p:nvCxnSpPr>
        <p:spPr>
          <a:xfrm flipH="1">
            <a:off x="2151900" y="3029275"/>
            <a:ext cx="2604300" cy="11973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 adjusted R-</a:t>
            </a:r>
            <a:r>
              <a:rPr lang="en"/>
              <a:t>squared</a:t>
            </a:r>
            <a:endParaRPr/>
          </a:p>
        </p:txBody>
      </p:sp>
      <p:sp>
        <p:nvSpPr>
          <p:cNvPr id="188" name="Google Shape;188;p30"/>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0"/>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190" name="Google Shape;190;p30"/>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is adjusted R-squared, which is similar to multiple R-squared. </a:t>
            </a:r>
            <a:r>
              <a:rPr lang="en" u="sng"/>
              <a:t>The key difference is that the adjusted R-squared of a model can potentially go down if a “useless” predictor is added to a model.</a:t>
            </a:r>
            <a:r>
              <a:rPr lang="en"/>
              <a:t> Regular R-squared won’t ever decrease as predictors are added, so a genuinely “useless” predictor will cause no change at all in R-squared. </a:t>
            </a:r>
            <a:endParaRPr/>
          </a:p>
          <a:p>
            <a:pPr indent="0" lvl="0" marL="0" rtl="0" algn="l">
              <a:spcBef>
                <a:spcPts val="1600"/>
              </a:spcBef>
              <a:spcAft>
                <a:spcPts val="1600"/>
              </a:spcAft>
              <a:buNone/>
            </a:pPr>
            <a:r>
              <a:rPr lang="en"/>
              <a:t>If the adjusted R-squared value is much lower than the multiple R-squared value, that suggests that there are predictors that aren’t contributing much to accounting for variability in the outcome.</a:t>
            </a:r>
            <a:endParaRPr/>
          </a:p>
        </p:txBody>
      </p:sp>
      <p:sp>
        <p:nvSpPr>
          <p:cNvPr id="191" name="Google Shape;191;p30"/>
          <p:cNvSpPr/>
          <p:nvPr/>
        </p:nvSpPr>
        <p:spPr>
          <a:xfrm>
            <a:off x="178875" y="3882625"/>
            <a:ext cx="4417800" cy="6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30"/>
          <p:cNvCxnSpPr>
            <a:stCxn id="190" idx="1"/>
          </p:cNvCxnSpPr>
          <p:nvPr/>
        </p:nvCxnSpPr>
        <p:spPr>
          <a:xfrm flipH="1">
            <a:off x="4365900" y="3029275"/>
            <a:ext cx="390300" cy="1075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 omnibus F test</a:t>
            </a:r>
            <a:endParaRPr/>
          </a:p>
        </p:txBody>
      </p:sp>
      <p:sp>
        <p:nvSpPr>
          <p:cNvPr id="198" name="Google Shape;198;p3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9" name="Google Shape;199;p31"/>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200" name="Google Shape;200;p31"/>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Last is an F-test of the </a:t>
            </a:r>
            <a:r>
              <a:rPr lang="en" u="sng"/>
              <a:t>model as a whole,</a:t>
            </a:r>
            <a:r>
              <a:rPr lang="en"/>
              <a:t> which is why this particular F-test is sometimes referred to as an “</a:t>
            </a:r>
            <a:r>
              <a:rPr i="1" lang="en"/>
              <a:t>omnibus</a:t>
            </a:r>
            <a:r>
              <a:rPr lang="en"/>
              <a:t> F-test”. Note that the numerator df is the number of predictor coefficients in the model. </a:t>
            </a:r>
            <a:endParaRPr/>
          </a:p>
          <a:p>
            <a:pPr indent="0" lvl="0" marL="0" rtl="0" algn="l">
              <a:spcBef>
                <a:spcPts val="1600"/>
              </a:spcBef>
              <a:spcAft>
                <a:spcPts val="1600"/>
              </a:spcAft>
              <a:buNone/>
            </a:pPr>
            <a:r>
              <a:rPr lang="en"/>
              <a:t>This is an important test, and it’s very important to know precisely </a:t>
            </a:r>
            <a:r>
              <a:rPr lang="en" u="sng"/>
              <a:t>what</a:t>
            </a:r>
            <a:r>
              <a:rPr lang="en"/>
              <a:t> is being tested here. </a:t>
            </a:r>
            <a:endParaRPr/>
          </a:p>
        </p:txBody>
      </p:sp>
      <p:sp>
        <p:nvSpPr>
          <p:cNvPr id="201" name="Google Shape;201;p31"/>
          <p:cNvSpPr/>
          <p:nvPr/>
        </p:nvSpPr>
        <p:spPr>
          <a:xfrm>
            <a:off x="178875" y="3882625"/>
            <a:ext cx="4417800" cy="6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31"/>
          <p:cNvCxnSpPr>
            <a:stCxn id="200" idx="1"/>
          </p:cNvCxnSpPr>
          <p:nvPr/>
        </p:nvCxnSpPr>
        <p:spPr>
          <a:xfrm flipH="1">
            <a:off x="1154700" y="3029275"/>
            <a:ext cx="3601500" cy="1284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Course logistics</a:t>
            </a:r>
            <a:endParaRPr/>
          </a:p>
          <a:p>
            <a:pPr indent="-342900" lvl="0" marL="457200" rtl="0" algn="l">
              <a:spcBef>
                <a:spcPts val="0"/>
              </a:spcBef>
              <a:spcAft>
                <a:spcPts val="0"/>
              </a:spcAft>
              <a:buSzPts val="1800"/>
              <a:buChar char="●"/>
            </a:pPr>
            <a:r>
              <a:rPr lang="en"/>
              <a:t>Problem Set 3 questions</a:t>
            </a:r>
            <a:endParaRPr/>
          </a:p>
          <a:p>
            <a:pPr indent="-317500" lvl="1" marL="914400" rtl="0" algn="l">
              <a:spcBef>
                <a:spcPts val="0"/>
              </a:spcBef>
              <a:spcAft>
                <a:spcPts val="0"/>
              </a:spcAft>
              <a:buSzPts val="1400"/>
              <a:buChar char="○"/>
            </a:pPr>
            <a:r>
              <a:rPr lang="en"/>
              <a:t>Boxcox question review</a:t>
            </a:r>
            <a:endParaRPr/>
          </a:p>
          <a:p>
            <a:pPr indent="-342900" lvl="0" marL="457200" rtl="0" algn="l">
              <a:spcBef>
                <a:spcPts val="0"/>
              </a:spcBef>
              <a:spcAft>
                <a:spcPts val="0"/>
              </a:spcAft>
              <a:buSzPts val="1800"/>
              <a:buChar char="●"/>
            </a:pPr>
            <a:r>
              <a:rPr lang="en"/>
              <a:t>Evaluating the regression model as a whole</a:t>
            </a:r>
            <a:endParaRPr/>
          </a:p>
          <a:p>
            <a:pPr indent="-342900" lvl="0" marL="457200" rtl="0" algn="l">
              <a:spcBef>
                <a:spcPts val="0"/>
              </a:spcBef>
              <a:spcAft>
                <a:spcPts val="0"/>
              </a:spcAft>
              <a:buSzPts val="1800"/>
              <a:buChar char="●"/>
            </a:pPr>
            <a:r>
              <a:rPr lang="en"/>
              <a:t>Comparing models</a:t>
            </a:r>
            <a:endParaRPr/>
          </a:p>
          <a:p>
            <a:pPr indent="-317500" lvl="1" marL="914400" rtl="0" algn="l">
              <a:spcBef>
                <a:spcPts val="0"/>
              </a:spcBef>
              <a:spcAft>
                <a:spcPts val="0"/>
              </a:spcAft>
              <a:buSzPts val="1400"/>
              <a:buChar char="○"/>
            </a:pPr>
            <a:r>
              <a:rPr lang="en"/>
              <a:t>Nested model testing</a:t>
            </a:r>
            <a:endParaRPr/>
          </a:p>
          <a:p>
            <a:pPr indent="-317500" lvl="1" marL="914400" rtl="0" algn="l">
              <a:spcBef>
                <a:spcPts val="0"/>
              </a:spcBef>
              <a:spcAft>
                <a:spcPts val="0"/>
              </a:spcAft>
              <a:buSzPts val="1400"/>
              <a:buChar char="○"/>
            </a:pPr>
            <a:r>
              <a:rPr lang="en"/>
              <a:t>Information criteria</a:t>
            </a:r>
            <a:endParaRPr/>
          </a:p>
          <a:p>
            <a:pPr indent="-317500" lvl="1" marL="914400" rtl="0" algn="l">
              <a:spcBef>
                <a:spcPts val="0"/>
              </a:spcBef>
              <a:spcAft>
                <a:spcPts val="0"/>
              </a:spcAft>
              <a:buSzPts val="1400"/>
              <a:buChar char="○"/>
            </a:pPr>
            <a:r>
              <a:rPr lang="en"/>
              <a:t>Automated model selection</a:t>
            </a:r>
            <a:endParaRPr/>
          </a:p>
          <a:p>
            <a:pPr indent="-342900" lvl="0" marL="457200" rtl="0" algn="l">
              <a:spcBef>
                <a:spcPts val="0"/>
              </a:spcBef>
              <a:spcAft>
                <a:spcPts val="0"/>
              </a:spcAft>
              <a:buSzPts val="1800"/>
              <a:buChar char="●"/>
            </a:pPr>
            <a:r>
              <a:rPr lang="en"/>
              <a:t>Problem Set 4 overview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a:t>
            </a:r>
            <a:r>
              <a:rPr lang="en"/>
              <a:t> omnibus F test</a:t>
            </a:r>
            <a:endParaRPr/>
          </a:p>
        </p:txBody>
      </p:sp>
      <p:sp>
        <p:nvSpPr>
          <p:cNvPr id="208" name="Google Shape;208;p3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9" name="Google Shape;209;p32"/>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210" name="Google Shape;210;p32"/>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version of the null and alternative hypotheses for the omnibus F test is as follows:</a:t>
            </a:r>
            <a:endParaRPr/>
          </a:p>
          <a:p>
            <a:pPr indent="0" lvl="0" marL="0" rtl="0" algn="l">
              <a:spcBef>
                <a:spcPts val="1600"/>
              </a:spcBef>
              <a:spcAft>
                <a:spcPts val="0"/>
              </a:spcAft>
              <a:buNone/>
            </a:pPr>
            <a:r>
              <a:rPr lang="en"/>
              <a:t>Null: All coefficients in this model are equal to zero in the population</a:t>
            </a:r>
            <a:endParaRPr/>
          </a:p>
          <a:p>
            <a:pPr indent="0" lvl="0" marL="0" rtl="0" algn="l">
              <a:spcBef>
                <a:spcPts val="1600"/>
              </a:spcBef>
              <a:spcAft>
                <a:spcPts val="0"/>
              </a:spcAft>
              <a:buNone/>
            </a:pPr>
            <a:r>
              <a:rPr lang="en"/>
              <a:t>Alternative: At least one coefficient in this model is different than zero in the population.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1" name="Google Shape;211;p32"/>
          <p:cNvSpPr/>
          <p:nvPr/>
        </p:nvSpPr>
        <p:spPr>
          <a:xfrm>
            <a:off x="178875" y="3882625"/>
            <a:ext cx="4417800" cy="6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32"/>
          <p:cNvCxnSpPr>
            <a:stCxn id="210" idx="1"/>
          </p:cNvCxnSpPr>
          <p:nvPr/>
        </p:nvCxnSpPr>
        <p:spPr>
          <a:xfrm flipH="1">
            <a:off x="1154700" y="3029275"/>
            <a:ext cx="3601500" cy="1284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regression - omnibus F test</a:t>
            </a:r>
            <a:endParaRPr/>
          </a:p>
        </p:txBody>
      </p:sp>
      <p:sp>
        <p:nvSpPr>
          <p:cNvPr id="218" name="Google Shape;218;p33"/>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9" name="Google Shape;219;p33"/>
          <p:cNvPicPr preferRelativeResize="0"/>
          <p:nvPr/>
        </p:nvPicPr>
        <p:blipFill>
          <a:blip r:embed="rId3">
            <a:alphaModFix/>
          </a:blip>
          <a:stretch>
            <a:fillRect/>
          </a:stretch>
        </p:blipFill>
        <p:spPr>
          <a:xfrm>
            <a:off x="178863" y="1489825"/>
            <a:ext cx="4417966" cy="3078900"/>
          </a:xfrm>
          <a:prstGeom prst="rect">
            <a:avLst/>
          </a:prstGeom>
          <a:noFill/>
          <a:ln>
            <a:noFill/>
          </a:ln>
        </p:spPr>
      </p:pic>
      <p:sp>
        <p:nvSpPr>
          <p:cNvPr id="220" name="Google Shape;220;p33"/>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another version of these, though:</a:t>
            </a:r>
            <a:endParaRPr/>
          </a:p>
          <a:p>
            <a:pPr indent="0" lvl="0" marL="0" rtl="0" algn="l">
              <a:spcBef>
                <a:spcPts val="1600"/>
              </a:spcBef>
              <a:spcAft>
                <a:spcPts val="0"/>
              </a:spcAft>
              <a:buNone/>
            </a:pPr>
            <a:r>
              <a:rPr lang="en"/>
              <a:t>Null: The inclusion of this set of predictors does not account for significantly more variability in the outcome than a  mean-only (also called a “null” or “intercept-only”) model.</a:t>
            </a:r>
            <a:endParaRPr/>
          </a:p>
          <a:p>
            <a:pPr indent="0" lvl="0" marL="0" rtl="0" algn="l">
              <a:spcBef>
                <a:spcPts val="1600"/>
              </a:spcBef>
              <a:spcAft>
                <a:spcPts val="0"/>
              </a:spcAft>
              <a:buNone/>
            </a:pPr>
            <a:r>
              <a:rPr lang="en"/>
              <a:t>Alternative: The inclusion of this set of predictors accounts for significantly more variability in the outcome than a  mean-only/null/intercept-only model</a:t>
            </a:r>
            <a:endParaRPr/>
          </a:p>
          <a:p>
            <a:pPr indent="0" lvl="0" marL="0" rtl="0" algn="l">
              <a:spcBef>
                <a:spcPts val="1600"/>
              </a:spcBef>
              <a:spcAft>
                <a:spcPts val="0"/>
              </a:spcAft>
              <a:buNone/>
            </a:pPr>
            <a:r>
              <a:rPr lang="en"/>
              <a:t>That is, the omnibus F test is actually a sneaky example of model comparison. Interesting, huh?</a:t>
            </a:r>
            <a:endParaRPr/>
          </a:p>
          <a:p>
            <a:pPr indent="0" lvl="0" marL="0" rtl="0" algn="l">
              <a:spcBef>
                <a:spcPts val="1600"/>
              </a:spcBef>
              <a:spcAft>
                <a:spcPts val="1600"/>
              </a:spcAft>
              <a:buNone/>
            </a:pPr>
            <a:r>
              <a:t/>
            </a:r>
            <a:endParaRPr/>
          </a:p>
        </p:txBody>
      </p:sp>
      <p:sp>
        <p:nvSpPr>
          <p:cNvPr id="221" name="Google Shape;221;p33"/>
          <p:cNvSpPr/>
          <p:nvPr/>
        </p:nvSpPr>
        <p:spPr>
          <a:xfrm>
            <a:off x="178875" y="3882625"/>
            <a:ext cx="4417800" cy="6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33"/>
          <p:cNvCxnSpPr>
            <a:stCxn id="220" idx="1"/>
          </p:cNvCxnSpPr>
          <p:nvPr/>
        </p:nvCxnSpPr>
        <p:spPr>
          <a:xfrm flipH="1">
            <a:off x="1154700" y="3029275"/>
            <a:ext cx="3601500" cy="1284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Comparing models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model comparison</a:t>
            </a:r>
            <a:endParaRPr/>
          </a:p>
        </p:txBody>
      </p:sp>
      <p:sp>
        <p:nvSpPr>
          <p:cNvPr id="233" name="Google Shape;233;p3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models are considered nested if the smaller model can be specified by setting </a:t>
            </a:r>
            <a:r>
              <a:rPr lang="en"/>
              <a:t>parameters of the larger model to zero. </a:t>
            </a:r>
            <a:endParaRPr/>
          </a:p>
          <a:p>
            <a:pPr indent="0" lvl="0" marL="0" rtl="0" algn="l">
              <a:spcBef>
                <a:spcPts val="1600"/>
              </a:spcBef>
              <a:spcAft>
                <a:spcPts val="0"/>
              </a:spcAft>
              <a:buNone/>
            </a:pPr>
            <a:r>
              <a:rPr lang="en"/>
              <a:t>The example on this right shows a pair of           models that are nested. This is because               the reduced model can be specified by                setting the b3 parameter in the full model          equal to zero. </a:t>
            </a:r>
            <a:endParaRPr/>
          </a:p>
          <a:p>
            <a:pPr indent="0" lvl="0" marL="0" rtl="0" algn="l">
              <a:spcBef>
                <a:spcPts val="1600"/>
              </a:spcBef>
              <a:spcAft>
                <a:spcPts val="1600"/>
              </a:spcAft>
              <a:buNone/>
            </a:pPr>
            <a:r>
              <a:t/>
            </a:r>
            <a:endParaRPr/>
          </a:p>
        </p:txBody>
      </p:sp>
      <p:pic>
        <p:nvPicPr>
          <p:cNvPr id="234" name="Google Shape;234;p35"/>
          <p:cNvPicPr preferRelativeResize="0"/>
          <p:nvPr/>
        </p:nvPicPr>
        <p:blipFill>
          <a:blip r:embed="rId3">
            <a:alphaModFix/>
          </a:blip>
          <a:stretch>
            <a:fillRect/>
          </a:stretch>
        </p:blipFill>
        <p:spPr>
          <a:xfrm>
            <a:off x="3970300" y="1659400"/>
            <a:ext cx="5020776" cy="2909325"/>
          </a:xfrm>
          <a:prstGeom prst="rect">
            <a:avLst/>
          </a:prstGeom>
          <a:noFill/>
          <a:ln>
            <a:noFill/>
          </a:ln>
        </p:spPr>
      </p:pic>
      <p:sp>
        <p:nvSpPr>
          <p:cNvPr id="235" name="Google Shape;235;p3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model comparison </a:t>
            </a:r>
            <a:endParaRPr/>
          </a:p>
        </p:txBody>
      </p:sp>
      <p:sp>
        <p:nvSpPr>
          <p:cNvPr id="241" name="Google Shape;241;p3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The full model does not account for       </a:t>
            </a:r>
            <a:r>
              <a:rPr lang="en"/>
              <a:t>significantly</a:t>
            </a:r>
            <a:r>
              <a:rPr lang="en"/>
              <a:t> more </a:t>
            </a:r>
            <a:r>
              <a:rPr lang="en"/>
              <a:t>variability</a:t>
            </a:r>
            <a:r>
              <a:rPr lang="en"/>
              <a:t> in the outcome    than the reduced model</a:t>
            </a:r>
            <a:endParaRPr/>
          </a:p>
          <a:p>
            <a:pPr indent="0" lvl="0" marL="0" rtl="0" algn="l">
              <a:spcBef>
                <a:spcPts val="1600"/>
              </a:spcBef>
              <a:spcAft>
                <a:spcPts val="0"/>
              </a:spcAft>
              <a:buNone/>
            </a:pPr>
            <a:r>
              <a:rPr lang="en"/>
              <a:t>Alternative: The full model accounts for    </a:t>
            </a:r>
            <a:r>
              <a:rPr lang="en"/>
              <a:t>significantly</a:t>
            </a:r>
            <a:r>
              <a:rPr lang="en"/>
              <a:t> more </a:t>
            </a:r>
            <a:r>
              <a:rPr lang="en"/>
              <a:t>variability</a:t>
            </a:r>
            <a:r>
              <a:rPr lang="en"/>
              <a:t> in the outcome    than the reduced model. </a:t>
            </a:r>
            <a:endParaRPr/>
          </a:p>
          <a:p>
            <a:pPr indent="0" lvl="0" marL="0" rtl="0" algn="l">
              <a:spcBef>
                <a:spcPts val="1600"/>
              </a:spcBef>
              <a:spcAft>
                <a:spcPts val="0"/>
              </a:spcAft>
              <a:buNone/>
            </a:pPr>
            <a:r>
              <a:rPr lang="en"/>
              <a:t>Note: You can test several nested models         in a sequence, but you’re only testing two         models at any given time. </a:t>
            </a:r>
            <a:endParaRPr/>
          </a:p>
          <a:p>
            <a:pPr indent="0" lvl="0" marL="0" rtl="0" algn="l">
              <a:spcBef>
                <a:spcPts val="1600"/>
              </a:spcBef>
              <a:spcAft>
                <a:spcPts val="1600"/>
              </a:spcAft>
              <a:buNone/>
            </a:pPr>
            <a:r>
              <a:t/>
            </a:r>
            <a:endParaRPr/>
          </a:p>
        </p:txBody>
      </p:sp>
      <p:pic>
        <p:nvPicPr>
          <p:cNvPr id="242" name="Google Shape;242;p36"/>
          <p:cNvPicPr preferRelativeResize="0"/>
          <p:nvPr/>
        </p:nvPicPr>
        <p:blipFill>
          <a:blip r:embed="rId3">
            <a:alphaModFix/>
          </a:blip>
          <a:stretch>
            <a:fillRect/>
          </a:stretch>
        </p:blipFill>
        <p:spPr>
          <a:xfrm>
            <a:off x="3970300" y="1659400"/>
            <a:ext cx="5020776" cy="2909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models - the F-change test</a:t>
            </a:r>
            <a:endParaRPr/>
          </a:p>
        </p:txBody>
      </p:sp>
      <p:sp>
        <p:nvSpPr>
          <p:cNvPr id="248" name="Google Shape;248;p37"/>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do nested model tests in R, you can use        the anova() function. It will conduct an              F-test (specifically, an F-change test) by                                                                                        default, which is what you need to compare nested regression models. </a:t>
            </a:r>
            <a:endParaRPr/>
          </a:p>
          <a:p>
            <a:pPr indent="0" lvl="0" marL="0" rtl="0" algn="l">
              <a:spcBef>
                <a:spcPts val="1600"/>
              </a:spcBef>
              <a:spcAft>
                <a:spcPts val="0"/>
              </a:spcAft>
              <a:buNone/>
            </a:pPr>
            <a:r>
              <a:rPr lang="en"/>
              <a:t>Note that order matters when entering your models into the anova() function! If you         enter the models backward, you will get a correct F test statistic and p-value,  but your degrees of freedom will be  negative. Make             sure the DF are always </a:t>
            </a:r>
            <a:r>
              <a:rPr lang="en" u="sng"/>
              <a:t>positive.</a:t>
            </a:r>
            <a:r>
              <a:rPr lang="en"/>
              <a:t> </a:t>
            </a:r>
            <a:endParaRPr/>
          </a:p>
          <a:p>
            <a:pPr indent="0" lvl="0" marL="0" rtl="0" algn="l">
              <a:spcBef>
                <a:spcPts val="1600"/>
              </a:spcBef>
              <a:spcAft>
                <a:spcPts val="1600"/>
              </a:spcAft>
              <a:buNone/>
            </a:pPr>
            <a:r>
              <a:t/>
            </a:r>
            <a:endParaRPr/>
          </a:p>
        </p:txBody>
      </p:sp>
      <p:pic>
        <p:nvPicPr>
          <p:cNvPr id="249" name="Google Shape;249;p37"/>
          <p:cNvPicPr preferRelativeResize="0"/>
          <p:nvPr/>
        </p:nvPicPr>
        <p:blipFill>
          <a:blip r:embed="rId3">
            <a:alphaModFix/>
          </a:blip>
          <a:stretch>
            <a:fillRect/>
          </a:stretch>
        </p:blipFill>
        <p:spPr>
          <a:xfrm>
            <a:off x="3970300" y="1659400"/>
            <a:ext cx="5020776" cy="290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criteria </a:t>
            </a:r>
            <a:endParaRPr/>
          </a:p>
        </p:txBody>
      </p:sp>
      <p:sp>
        <p:nvSpPr>
          <p:cNvPr id="255" name="Google Shape;255;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criteria are more flexible than nested model testing methods.</a:t>
            </a:r>
            <a:endParaRPr/>
          </a:p>
          <a:p>
            <a:pPr indent="-342900" lvl="0" marL="457200" rtl="0" algn="l">
              <a:spcBef>
                <a:spcPts val="1600"/>
              </a:spcBef>
              <a:spcAft>
                <a:spcPts val="0"/>
              </a:spcAft>
              <a:buSzPts val="1800"/>
              <a:buAutoNum type="arabicParenR"/>
            </a:pPr>
            <a:r>
              <a:rPr lang="en"/>
              <a:t>Models do not have to be nested; rather, they only need to share an outcome variable and be fitted to the same set of observations.</a:t>
            </a:r>
            <a:endParaRPr/>
          </a:p>
          <a:p>
            <a:pPr indent="-342900" lvl="0" marL="457200" rtl="0" algn="l">
              <a:spcBef>
                <a:spcPts val="0"/>
              </a:spcBef>
              <a:spcAft>
                <a:spcPts val="0"/>
              </a:spcAft>
              <a:buSzPts val="1800"/>
              <a:buAutoNum type="arabicParenR"/>
            </a:pPr>
            <a:r>
              <a:rPr lang="en"/>
              <a:t>You can compare as many models as you want simultaneously. </a:t>
            </a:r>
            <a:endParaRPr/>
          </a:p>
          <a:p>
            <a:pPr indent="0" lvl="0" marL="0" rtl="0" algn="l">
              <a:spcBef>
                <a:spcPts val="1600"/>
              </a:spcBef>
              <a:spcAft>
                <a:spcPts val="1600"/>
              </a:spcAft>
              <a:buNone/>
            </a:pPr>
            <a:r>
              <a:rPr lang="en"/>
              <a:t>As the term may suggest, the logic of information criteria is based in information theory. Because these weren’t developed using the statistical null hypothesis testing framework, there aren’t any p-values. Rather, the “best” model is the one with the lowest value for a given </a:t>
            </a:r>
            <a:r>
              <a:rPr lang="en"/>
              <a:t>criterion</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most common information criteria</a:t>
            </a:r>
            <a:endParaRPr/>
          </a:p>
        </p:txBody>
      </p:sp>
      <p:sp>
        <p:nvSpPr>
          <p:cNvPr id="261" name="Google Shape;261;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AIC (Akaike information criterion, named for </a:t>
            </a:r>
            <a:r>
              <a:rPr lang="en"/>
              <a:t>the person who propose it</a:t>
            </a:r>
            <a:r>
              <a:rPr lang="en" sz="1800"/>
              <a:t>) formula: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BIC (Ba</a:t>
            </a:r>
            <a:r>
              <a:rPr lang="en"/>
              <a:t>yes information criteria) </a:t>
            </a:r>
            <a:r>
              <a:rPr lang="en" sz="1800"/>
              <a:t>formula:</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a:t>Note that BIC is sometimes referred to as the Schwarz-Bayesian information criteria (SBC), which incorporates the name of the person who proposed it. </a:t>
            </a:r>
            <a:endParaRPr/>
          </a:p>
        </p:txBody>
      </p:sp>
      <p:pic>
        <p:nvPicPr>
          <p:cNvPr id="262" name="Google Shape;262;p39"/>
          <p:cNvPicPr preferRelativeResize="0"/>
          <p:nvPr/>
        </p:nvPicPr>
        <p:blipFill>
          <a:blip r:embed="rId3">
            <a:alphaModFix/>
          </a:blip>
          <a:stretch>
            <a:fillRect/>
          </a:stretch>
        </p:blipFill>
        <p:spPr>
          <a:xfrm>
            <a:off x="2221775" y="2066925"/>
            <a:ext cx="1809750" cy="514350"/>
          </a:xfrm>
          <a:prstGeom prst="rect">
            <a:avLst/>
          </a:prstGeom>
          <a:noFill/>
          <a:ln>
            <a:noFill/>
          </a:ln>
        </p:spPr>
      </p:pic>
      <p:pic>
        <p:nvPicPr>
          <p:cNvPr id="263" name="Google Shape;263;p39"/>
          <p:cNvPicPr preferRelativeResize="0"/>
          <p:nvPr/>
        </p:nvPicPr>
        <p:blipFill>
          <a:blip r:embed="rId4">
            <a:alphaModFix/>
          </a:blip>
          <a:stretch>
            <a:fillRect/>
          </a:stretch>
        </p:blipFill>
        <p:spPr>
          <a:xfrm>
            <a:off x="2221775" y="2957550"/>
            <a:ext cx="2438400" cy="514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criteria - similarities</a:t>
            </a:r>
            <a:endParaRPr/>
          </a:p>
        </p:txBody>
      </p:sp>
      <p:sp>
        <p:nvSpPr>
          <p:cNvPr id="269" name="Google Shape;269;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AIC formula: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BIC formula:</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270" name="Google Shape;270;p40"/>
          <p:cNvPicPr preferRelativeResize="0"/>
          <p:nvPr/>
        </p:nvPicPr>
        <p:blipFill>
          <a:blip r:embed="rId3">
            <a:alphaModFix/>
          </a:blip>
          <a:stretch>
            <a:fillRect/>
          </a:stretch>
        </p:blipFill>
        <p:spPr>
          <a:xfrm>
            <a:off x="2221775" y="2066925"/>
            <a:ext cx="1809750" cy="514350"/>
          </a:xfrm>
          <a:prstGeom prst="rect">
            <a:avLst/>
          </a:prstGeom>
          <a:noFill/>
          <a:ln>
            <a:noFill/>
          </a:ln>
        </p:spPr>
      </p:pic>
      <p:pic>
        <p:nvPicPr>
          <p:cNvPr id="271" name="Google Shape;271;p40"/>
          <p:cNvPicPr preferRelativeResize="0"/>
          <p:nvPr/>
        </p:nvPicPr>
        <p:blipFill>
          <a:blip r:embed="rId4">
            <a:alphaModFix/>
          </a:blip>
          <a:stretch>
            <a:fillRect/>
          </a:stretch>
        </p:blipFill>
        <p:spPr>
          <a:xfrm>
            <a:off x="2221775" y="2957550"/>
            <a:ext cx="2438400" cy="514350"/>
          </a:xfrm>
          <a:prstGeom prst="rect">
            <a:avLst/>
          </a:prstGeom>
          <a:noFill/>
          <a:ln>
            <a:noFill/>
          </a:ln>
        </p:spPr>
      </p:pic>
      <p:sp>
        <p:nvSpPr>
          <p:cNvPr id="272" name="Google Shape;272;p40"/>
          <p:cNvSpPr txBox="1"/>
          <p:nvPr/>
        </p:nvSpPr>
        <p:spPr>
          <a:xfrm>
            <a:off x="3514950" y="4142725"/>
            <a:ext cx="21141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Number of parameters</a:t>
            </a:r>
            <a:endParaRPr>
              <a:solidFill>
                <a:srgbClr val="FFFFFF"/>
              </a:solidFill>
              <a:latin typeface="Calibri"/>
              <a:ea typeface="Calibri"/>
              <a:cs typeface="Calibri"/>
              <a:sym typeface="Calibri"/>
            </a:endParaRPr>
          </a:p>
        </p:txBody>
      </p:sp>
      <p:cxnSp>
        <p:nvCxnSpPr>
          <p:cNvPr id="273" name="Google Shape;273;p40"/>
          <p:cNvCxnSpPr/>
          <p:nvPr/>
        </p:nvCxnSpPr>
        <p:spPr>
          <a:xfrm rot="10800000">
            <a:off x="3217200" y="3547875"/>
            <a:ext cx="748500" cy="696300"/>
          </a:xfrm>
          <a:prstGeom prst="straightConnector1">
            <a:avLst/>
          </a:prstGeom>
          <a:noFill/>
          <a:ln cap="flat" cmpd="sng" w="38100">
            <a:solidFill>
              <a:srgbClr val="93C47D"/>
            </a:solidFill>
            <a:prstDash val="solid"/>
            <a:round/>
            <a:headEnd len="med" w="med" type="none"/>
            <a:tailEnd len="med" w="med" type="triangle"/>
          </a:ln>
        </p:spPr>
      </p:cxnSp>
      <p:cxnSp>
        <p:nvCxnSpPr>
          <p:cNvPr id="274" name="Google Shape;274;p40"/>
          <p:cNvCxnSpPr/>
          <p:nvPr/>
        </p:nvCxnSpPr>
        <p:spPr>
          <a:xfrm rot="10800000">
            <a:off x="2660075" y="2477450"/>
            <a:ext cx="2000100" cy="1814700"/>
          </a:xfrm>
          <a:prstGeom prst="straightConnector1">
            <a:avLst/>
          </a:prstGeom>
          <a:noFill/>
          <a:ln cap="flat" cmpd="sng" w="38100">
            <a:solidFill>
              <a:srgbClr val="93C47D"/>
            </a:solidFill>
            <a:prstDash val="solid"/>
            <a:round/>
            <a:headEnd len="med" w="med" type="none"/>
            <a:tailEnd len="med" w="med" type="triangle"/>
          </a:ln>
        </p:spPr>
      </p:cxnSp>
      <p:cxnSp>
        <p:nvCxnSpPr>
          <p:cNvPr id="275" name="Google Shape;275;p40"/>
          <p:cNvCxnSpPr/>
          <p:nvPr/>
        </p:nvCxnSpPr>
        <p:spPr>
          <a:xfrm>
            <a:off x="2509025" y="2501600"/>
            <a:ext cx="167400" cy="0"/>
          </a:xfrm>
          <a:prstGeom prst="straightConnector1">
            <a:avLst/>
          </a:prstGeom>
          <a:noFill/>
          <a:ln cap="flat" cmpd="sng" w="38100">
            <a:solidFill>
              <a:schemeClr val="accent5"/>
            </a:solidFill>
            <a:prstDash val="solid"/>
            <a:round/>
            <a:headEnd len="med" w="med" type="none"/>
            <a:tailEnd len="med" w="med" type="none"/>
          </a:ln>
        </p:spPr>
      </p:cxnSp>
      <p:cxnSp>
        <p:nvCxnSpPr>
          <p:cNvPr id="276" name="Google Shape;276;p40"/>
          <p:cNvCxnSpPr/>
          <p:nvPr/>
        </p:nvCxnSpPr>
        <p:spPr>
          <a:xfrm>
            <a:off x="3042425" y="3416000"/>
            <a:ext cx="167400" cy="0"/>
          </a:xfrm>
          <a:prstGeom prst="straightConnector1">
            <a:avLst/>
          </a:prstGeom>
          <a:noFill/>
          <a:ln cap="flat" cmpd="sng" w="38100">
            <a:solidFill>
              <a:schemeClr val="accent5"/>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criteria - similarities</a:t>
            </a:r>
            <a:endParaRPr/>
          </a:p>
        </p:txBody>
      </p:sp>
      <p:sp>
        <p:nvSpPr>
          <p:cNvPr id="282" name="Google Shape;282;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AIC formula: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BIC formula:</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Deviance is a transformation of the model likelihood (-2 * log(likelihood)) </a:t>
            </a:r>
            <a:endParaRPr sz="1800"/>
          </a:p>
        </p:txBody>
      </p:sp>
      <p:pic>
        <p:nvPicPr>
          <p:cNvPr id="283" name="Google Shape;283;p41"/>
          <p:cNvPicPr preferRelativeResize="0"/>
          <p:nvPr/>
        </p:nvPicPr>
        <p:blipFill>
          <a:blip r:embed="rId3">
            <a:alphaModFix/>
          </a:blip>
          <a:stretch>
            <a:fillRect/>
          </a:stretch>
        </p:blipFill>
        <p:spPr>
          <a:xfrm>
            <a:off x="2221775" y="2066925"/>
            <a:ext cx="1809750" cy="514350"/>
          </a:xfrm>
          <a:prstGeom prst="rect">
            <a:avLst/>
          </a:prstGeom>
          <a:noFill/>
          <a:ln>
            <a:noFill/>
          </a:ln>
        </p:spPr>
      </p:pic>
      <p:pic>
        <p:nvPicPr>
          <p:cNvPr id="284" name="Google Shape;284;p41"/>
          <p:cNvPicPr preferRelativeResize="0"/>
          <p:nvPr/>
        </p:nvPicPr>
        <p:blipFill>
          <a:blip r:embed="rId4">
            <a:alphaModFix/>
          </a:blip>
          <a:stretch>
            <a:fillRect/>
          </a:stretch>
        </p:blipFill>
        <p:spPr>
          <a:xfrm>
            <a:off x="2221775" y="2957550"/>
            <a:ext cx="2438400" cy="514350"/>
          </a:xfrm>
          <a:prstGeom prst="rect">
            <a:avLst/>
          </a:prstGeom>
          <a:noFill/>
          <a:ln>
            <a:noFill/>
          </a:ln>
        </p:spPr>
      </p:pic>
      <p:sp>
        <p:nvSpPr>
          <p:cNvPr id="285" name="Google Shape;285;p41"/>
          <p:cNvSpPr txBox="1"/>
          <p:nvPr/>
        </p:nvSpPr>
        <p:spPr>
          <a:xfrm>
            <a:off x="5316700" y="2430425"/>
            <a:ext cx="21141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“Deviance” (-2LL)</a:t>
            </a:r>
            <a:endParaRPr>
              <a:solidFill>
                <a:srgbClr val="FFFFFF"/>
              </a:solidFill>
              <a:latin typeface="Calibri"/>
              <a:ea typeface="Calibri"/>
              <a:cs typeface="Calibri"/>
              <a:sym typeface="Calibri"/>
            </a:endParaRPr>
          </a:p>
        </p:txBody>
      </p:sp>
      <p:cxnSp>
        <p:nvCxnSpPr>
          <p:cNvPr id="286" name="Google Shape;286;p41"/>
          <p:cNvCxnSpPr/>
          <p:nvPr/>
        </p:nvCxnSpPr>
        <p:spPr>
          <a:xfrm rot="10800000">
            <a:off x="4174650" y="2364425"/>
            <a:ext cx="1096500" cy="278400"/>
          </a:xfrm>
          <a:prstGeom prst="straightConnector1">
            <a:avLst/>
          </a:prstGeom>
          <a:noFill/>
          <a:ln cap="flat" cmpd="sng" w="38100">
            <a:solidFill>
              <a:srgbClr val="FF00FF"/>
            </a:solidFill>
            <a:prstDash val="solid"/>
            <a:round/>
            <a:headEnd len="med" w="med" type="none"/>
            <a:tailEnd len="med" w="med" type="triangle"/>
          </a:ln>
        </p:spPr>
      </p:cxnSp>
      <p:cxnSp>
        <p:nvCxnSpPr>
          <p:cNvPr id="287" name="Google Shape;287;p41"/>
          <p:cNvCxnSpPr>
            <a:endCxn id="284" idx="3"/>
          </p:cNvCxnSpPr>
          <p:nvPr/>
        </p:nvCxnSpPr>
        <p:spPr>
          <a:xfrm flipH="1">
            <a:off x="4660175" y="2782725"/>
            <a:ext cx="1008300" cy="432000"/>
          </a:xfrm>
          <a:prstGeom prst="straightConnector1">
            <a:avLst/>
          </a:prstGeom>
          <a:noFill/>
          <a:ln cap="flat" cmpd="sng" w="38100">
            <a:solidFill>
              <a:srgbClr val="FF00FF"/>
            </a:solidFill>
            <a:prstDash val="solid"/>
            <a:round/>
            <a:headEnd len="med" w="med" type="none"/>
            <a:tailEnd len="med" w="med" type="triangle"/>
          </a:ln>
        </p:spPr>
      </p:cxnSp>
      <p:cxnSp>
        <p:nvCxnSpPr>
          <p:cNvPr id="288" name="Google Shape;288;p41"/>
          <p:cNvCxnSpPr/>
          <p:nvPr/>
        </p:nvCxnSpPr>
        <p:spPr>
          <a:xfrm>
            <a:off x="2728575" y="2506000"/>
            <a:ext cx="1265100" cy="0"/>
          </a:xfrm>
          <a:prstGeom prst="straightConnector1">
            <a:avLst/>
          </a:prstGeom>
          <a:noFill/>
          <a:ln cap="flat" cmpd="sng" w="38100">
            <a:solidFill>
              <a:srgbClr val="FF00FF"/>
            </a:solidFill>
            <a:prstDash val="solid"/>
            <a:round/>
            <a:headEnd len="med" w="med" type="none"/>
            <a:tailEnd len="med" w="med" type="none"/>
          </a:ln>
        </p:spPr>
      </p:cxnSp>
      <p:cxnSp>
        <p:nvCxnSpPr>
          <p:cNvPr id="289" name="Google Shape;289;p41"/>
          <p:cNvCxnSpPr/>
          <p:nvPr/>
        </p:nvCxnSpPr>
        <p:spPr>
          <a:xfrm>
            <a:off x="3306900" y="3384800"/>
            <a:ext cx="1265100" cy="0"/>
          </a:xfrm>
          <a:prstGeom prst="straightConnector1">
            <a:avLst/>
          </a:prstGeom>
          <a:noFill/>
          <a:ln cap="flat" cmpd="sng" w="38100">
            <a:solidFill>
              <a:srgbClr val="FF00FF"/>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Upcoming deadlines (all 11:59 p.m. MDT)</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3 Participation: Due Sunday, 4/18 (past due, please get these in)</a:t>
            </a:r>
            <a:endParaRPr/>
          </a:p>
          <a:p>
            <a:pPr indent="0" lvl="0" marL="0" rtl="0" algn="l">
              <a:spcBef>
                <a:spcPts val="1600"/>
              </a:spcBef>
              <a:spcAft>
                <a:spcPts val="0"/>
              </a:spcAft>
              <a:buNone/>
            </a:pPr>
            <a:r>
              <a:rPr lang="en"/>
              <a:t>Problem Set 3: Due this Friday, 4/23</a:t>
            </a:r>
            <a:endParaRPr/>
          </a:p>
          <a:p>
            <a:pPr indent="0" lvl="0" marL="0" rtl="0" algn="l">
              <a:spcBef>
                <a:spcPts val="1600"/>
              </a:spcBef>
              <a:spcAft>
                <a:spcPts val="0"/>
              </a:spcAft>
              <a:buNone/>
            </a:pPr>
            <a:r>
              <a:rPr lang="en"/>
              <a:t>Week 4 Participation: Due this Sunday, 4/25</a:t>
            </a:r>
            <a:endParaRPr/>
          </a:p>
          <a:p>
            <a:pPr indent="0" lvl="0" marL="0" rtl="0" algn="l">
              <a:spcBef>
                <a:spcPts val="1600"/>
              </a:spcBef>
              <a:spcAft>
                <a:spcPts val="0"/>
              </a:spcAft>
              <a:buNone/>
            </a:pPr>
            <a:r>
              <a:rPr lang="en"/>
              <a:t>Assigned today: Problem Set 4, due 4</a:t>
            </a:r>
            <a:r>
              <a:rPr lang="en"/>
              <a:t>/30 </a:t>
            </a:r>
            <a:r>
              <a:rPr lang="en"/>
              <a:t>(next Friday)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criteria - differences</a:t>
            </a:r>
            <a:endParaRPr/>
          </a:p>
        </p:txBody>
      </p:sp>
      <p:sp>
        <p:nvSpPr>
          <p:cNvPr id="295" name="Google Shape;295;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AIC formula: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BIC formula:</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Notice that AIC doesn’t incorporate sample size, but BIC does</a:t>
            </a:r>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296" name="Google Shape;296;p42"/>
          <p:cNvPicPr preferRelativeResize="0"/>
          <p:nvPr/>
        </p:nvPicPr>
        <p:blipFill>
          <a:blip r:embed="rId3">
            <a:alphaModFix/>
          </a:blip>
          <a:stretch>
            <a:fillRect/>
          </a:stretch>
        </p:blipFill>
        <p:spPr>
          <a:xfrm>
            <a:off x="2221775" y="2066925"/>
            <a:ext cx="1809750" cy="514350"/>
          </a:xfrm>
          <a:prstGeom prst="rect">
            <a:avLst/>
          </a:prstGeom>
          <a:noFill/>
          <a:ln>
            <a:noFill/>
          </a:ln>
        </p:spPr>
      </p:pic>
      <p:pic>
        <p:nvPicPr>
          <p:cNvPr id="297" name="Google Shape;297;p42"/>
          <p:cNvPicPr preferRelativeResize="0"/>
          <p:nvPr/>
        </p:nvPicPr>
        <p:blipFill>
          <a:blip r:embed="rId4">
            <a:alphaModFix/>
          </a:blip>
          <a:stretch>
            <a:fillRect/>
          </a:stretch>
        </p:blipFill>
        <p:spPr>
          <a:xfrm>
            <a:off x="2221775" y="2957550"/>
            <a:ext cx="2438400" cy="514350"/>
          </a:xfrm>
          <a:prstGeom prst="rect">
            <a:avLst/>
          </a:prstGeom>
          <a:noFill/>
          <a:ln>
            <a:noFill/>
          </a:ln>
        </p:spPr>
      </p:pic>
      <p:cxnSp>
        <p:nvCxnSpPr>
          <p:cNvPr id="298" name="Google Shape;298;p42"/>
          <p:cNvCxnSpPr/>
          <p:nvPr/>
        </p:nvCxnSpPr>
        <p:spPr>
          <a:xfrm flipH="1" rot="10800000">
            <a:off x="2782075" y="3408650"/>
            <a:ext cx="17400" cy="705000"/>
          </a:xfrm>
          <a:prstGeom prst="straightConnector1">
            <a:avLst/>
          </a:prstGeom>
          <a:noFill/>
          <a:ln cap="flat" cmpd="sng" w="38100">
            <a:solidFill>
              <a:srgbClr val="FF0000"/>
            </a:solidFill>
            <a:prstDash val="solid"/>
            <a:round/>
            <a:headEnd len="med" w="med" type="none"/>
            <a:tailEnd len="med" w="med" type="triangle"/>
          </a:ln>
        </p:spPr>
      </p:cxnSp>
      <p:sp>
        <p:nvSpPr>
          <p:cNvPr id="299" name="Google Shape;299;p42"/>
          <p:cNvSpPr txBox="1"/>
          <p:nvPr/>
        </p:nvSpPr>
        <p:spPr>
          <a:xfrm>
            <a:off x="2144325" y="4020900"/>
            <a:ext cx="2114100" cy="4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Sample size</a:t>
            </a:r>
            <a:endParaRPr>
              <a:solidFill>
                <a:srgbClr val="FFFFFF"/>
              </a:solidFill>
              <a:latin typeface="Calibri"/>
              <a:ea typeface="Calibri"/>
              <a:cs typeface="Calibri"/>
              <a:sym typeface="Calibri"/>
            </a:endParaRPr>
          </a:p>
        </p:txBody>
      </p:sp>
      <p:cxnSp>
        <p:nvCxnSpPr>
          <p:cNvPr id="300" name="Google Shape;300;p42"/>
          <p:cNvCxnSpPr/>
          <p:nvPr/>
        </p:nvCxnSpPr>
        <p:spPr>
          <a:xfrm>
            <a:off x="2737625" y="3339800"/>
            <a:ext cx="167400" cy="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criteria - differences</a:t>
            </a:r>
            <a:endParaRPr/>
          </a:p>
        </p:txBody>
      </p:sp>
      <p:sp>
        <p:nvSpPr>
          <p:cNvPr id="306" name="Google Shape;306;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AIC formula: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BIC formula:</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sz="2300"/>
          </a:p>
          <a:p>
            <a:pPr indent="0" lvl="0" marL="0" rtl="0" algn="l">
              <a:spcBef>
                <a:spcPts val="1600"/>
              </a:spcBef>
              <a:spcAft>
                <a:spcPts val="0"/>
              </a:spcAft>
              <a:buNone/>
            </a:pPr>
            <a:r>
              <a:rPr lang="en"/>
              <a:t>Also n</a:t>
            </a:r>
            <a:r>
              <a:rPr lang="en"/>
              <a:t>otice that the first term in each formula is different. This is because they optimize for different aspects of model selection</a:t>
            </a:r>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307" name="Google Shape;307;p43"/>
          <p:cNvPicPr preferRelativeResize="0"/>
          <p:nvPr/>
        </p:nvPicPr>
        <p:blipFill>
          <a:blip r:embed="rId3">
            <a:alphaModFix/>
          </a:blip>
          <a:stretch>
            <a:fillRect/>
          </a:stretch>
        </p:blipFill>
        <p:spPr>
          <a:xfrm>
            <a:off x="2221775" y="2066925"/>
            <a:ext cx="1809750" cy="514350"/>
          </a:xfrm>
          <a:prstGeom prst="rect">
            <a:avLst/>
          </a:prstGeom>
          <a:noFill/>
          <a:ln>
            <a:noFill/>
          </a:ln>
        </p:spPr>
      </p:pic>
      <p:pic>
        <p:nvPicPr>
          <p:cNvPr id="308" name="Google Shape;308;p43"/>
          <p:cNvPicPr preferRelativeResize="0"/>
          <p:nvPr/>
        </p:nvPicPr>
        <p:blipFill>
          <a:blip r:embed="rId4">
            <a:alphaModFix/>
          </a:blip>
          <a:stretch>
            <a:fillRect/>
          </a:stretch>
        </p:blipFill>
        <p:spPr>
          <a:xfrm>
            <a:off x="2221775" y="2957550"/>
            <a:ext cx="2438400" cy="514350"/>
          </a:xfrm>
          <a:prstGeom prst="rect">
            <a:avLst/>
          </a:prstGeom>
          <a:noFill/>
          <a:ln>
            <a:noFill/>
          </a:ln>
        </p:spPr>
      </p:pic>
      <p:cxnSp>
        <p:nvCxnSpPr>
          <p:cNvPr id="309" name="Google Shape;309;p43"/>
          <p:cNvCxnSpPr/>
          <p:nvPr/>
        </p:nvCxnSpPr>
        <p:spPr>
          <a:xfrm rot="10800000">
            <a:off x="2799475" y="3408775"/>
            <a:ext cx="13500" cy="844200"/>
          </a:xfrm>
          <a:prstGeom prst="straightConnector1">
            <a:avLst/>
          </a:prstGeom>
          <a:noFill/>
          <a:ln cap="flat" cmpd="sng" w="38100">
            <a:solidFill>
              <a:srgbClr val="F1C232"/>
            </a:solidFill>
            <a:prstDash val="solid"/>
            <a:round/>
            <a:headEnd len="med" w="med" type="none"/>
            <a:tailEnd len="med" w="med" type="triangle"/>
          </a:ln>
        </p:spPr>
      </p:cxnSp>
      <p:cxnSp>
        <p:nvCxnSpPr>
          <p:cNvPr id="310" name="Google Shape;310;p43"/>
          <p:cNvCxnSpPr/>
          <p:nvPr/>
        </p:nvCxnSpPr>
        <p:spPr>
          <a:xfrm flipH="1" rot="10800000">
            <a:off x="2280425" y="3413900"/>
            <a:ext cx="942900" cy="2100"/>
          </a:xfrm>
          <a:prstGeom prst="straightConnector1">
            <a:avLst/>
          </a:prstGeom>
          <a:noFill/>
          <a:ln cap="flat" cmpd="sng" w="38100">
            <a:solidFill>
              <a:srgbClr val="F1C232"/>
            </a:solidFill>
            <a:prstDash val="solid"/>
            <a:round/>
            <a:headEnd len="med" w="med" type="none"/>
            <a:tailEnd len="med" w="med" type="none"/>
          </a:ln>
        </p:spPr>
      </p:cxnSp>
      <p:cxnSp>
        <p:nvCxnSpPr>
          <p:cNvPr id="311" name="Google Shape;311;p43"/>
          <p:cNvCxnSpPr/>
          <p:nvPr/>
        </p:nvCxnSpPr>
        <p:spPr>
          <a:xfrm flipH="1" rot="10800000">
            <a:off x="2356625" y="2492900"/>
            <a:ext cx="273900" cy="8700"/>
          </a:xfrm>
          <a:prstGeom prst="straightConnector1">
            <a:avLst/>
          </a:prstGeom>
          <a:noFill/>
          <a:ln cap="flat" cmpd="sng" w="38100">
            <a:solidFill>
              <a:srgbClr val="F1C232"/>
            </a:solidFill>
            <a:prstDash val="solid"/>
            <a:round/>
            <a:headEnd len="med" w="med" type="none"/>
            <a:tailEnd len="med" w="med" type="none"/>
          </a:ln>
        </p:spPr>
      </p:cxnSp>
      <p:cxnSp>
        <p:nvCxnSpPr>
          <p:cNvPr id="312" name="Google Shape;312;p43"/>
          <p:cNvCxnSpPr/>
          <p:nvPr/>
        </p:nvCxnSpPr>
        <p:spPr>
          <a:xfrm flipH="1" rot="10800000">
            <a:off x="1527100" y="2565775"/>
            <a:ext cx="756900" cy="1641600"/>
          </a:xfrm>
          <a:prstGeom prst="straightConnector1">
            <a:avLst/>
          </a:prstGeom>
          <a:noFill/>
          <a:ln cap="flat" cmpd="sng" w="38100">
            <a:solidFill>
              <a:srgbClr val="F1C23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Automated model selection exercise</a:t>
            </a:r>
            <a:endParaRPr/>
          </a:p>
        </p:txBody>
      </p:sp>
      <p:sp>
        <p:nvSpPr>
          <p:cNvPr id="318" name="Google Shape;318;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In your groups, discuss the questions in the automated model selection exercise. Answering these questions will help you complete Problem Set 4, a large portion of which is conducting automated model selection.</a:t>
            </a:r>
            <a:endParaRPr>
              <a:solidFill>
                <a:srgbClr val="FFFFFF"/>
              </a:solidFill>
              <a:latin typeface="Calibri"/>
              <a:ea typeface="Calibri"/>
              <a:cs typeface="Calibri"/>
              <a:sym typeface="Calibri"/>
            </a:endParaRPr>
          </a:p>
          <a:p>
            <a:pPr indent="0" lvl="0" marL="0" rtl="0" algn="l">
              <a:spcBef>
                <a:spcPts val="1600"/>
              </a:spcBef>
              <a:spcAft>
                <a:spcPts val="0"/>
              </a:spcAft>
              <a:buNone/>
            </a:pPr>
            <a:r>
              <a:rPr lang="en">
                <a:solidFill>
                  <a:srgbClr val="FFFFFF"/>
                </a:solidFill>
                <a:latin typeface="Calibri"/>
                <a:ea typeface="Calibri"/>
                <a:cs typeface="Calibri"/>
                <a:sym typeface="Calibri"/>
              </a:rPr>
              <a:t>We will review part of this exercise during class if time permits. </a:t>
            </a:r>
            <a:endParaRPr>
              <a:solidFill>
                <a:srgbClr val="FFFFFF"/>
              </a:solidFill>
              <a:latin typeface="Calibri"/>
              <a:ea typeface="Calibri"/>
              <a:cs typeface="Calibri"/>
              <a:sym typeface="Calibri"/>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Logistics</a:t>
            </a:r>
            <a:endParaRPr/>
          </a:p>
        </p:txBody>
      </p:sp>
      <p:sp>
        <p:nvSpPr>
          <p:cNvPr id="82" name="Google Shape;82;p16"/>
          <p:cNvSpPr txBox="1"/>
          <p:nvPr>
            <p:ph idx="1" type="body"/>
          </p:nvPr>
        </p:nvSpPr>
        <p:spPr>
          <a:xfrm>
            <a:off x="819150" y="15292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Next week is Week 5. Per the syllabus, two things will happen next week:</a:t>
            </a:r>
            <a:endParaRPr sz="1800"/>
          </a:p>
          <a:p>
            <a:pPr indent="-342900" lvl="0" marL="457200" rtl="0" algn="l">
              <a:spcBef>
                <a:spcPts val="1600"/>
              </a:spcBef>
              <a:spcAft>
                <a:spcPts val="0"/>
              </a:spcAft>
              <a:buSzPts val="1800"/>
              <a:buAutoNum type="arabicParenR"/>
            </a:pPr>
            <a:r>
              <a:rPr lang="en" sz="1800"/>
              <a:t>Midterm exam will be distributed and due the following </a:t>
            </a:r>
            <a:r>
              <a:rPr lang="en"/>
              <a:t>Friday</a:t>
            </a:r>
            <a:endParaRPr sz="1800"/>
          </a:p>
          <a:p>
            <a:pPr indent="-342900" lvl="0" marL="457200" rtl="0" algn="l">
              <a:spcBef>
                <a:spcPts val="0"/>
              </a:spcBef>
              <a:spcAft>
                <a:spcPts val="0"/>
              </a:spcAft>
              <a:buSzPts val="1800"/>
              <a:buAutoNum type="arabicParenR"/>
            </a:pPr>
            <a:r>
              <a:rPr lang="en" sz="1800"/>
              <a:t>You will begin signing up for final project topics. </a:t>
            </a:r>
            <a:r>
              <a:rPr lang="en" sz="1800" u="sng"/>
              <a:t>Before the beginning of next week’s live session</a:t>
            </a:r>
            <a:r>
              <a:rPr lang="en" sz="1800"/>
              <a:t>, please have done the following:</a:t>
            </a:r>
            <a:endParaRPr sz="1800"/>
          </a:p>
          <a:p>
            <a:pPr indent="-342900" lvl="1" marL="914400" rtl="0" algn="l">
              <a:spcBef>
                <a:spcPts val="0"/>
              </a:spcBef>
              <a:spcAft>
                <a:spcPts val="0"/>
              </a:spcAft>
              <a:buSzPts val="1800"/>
              <a:buAutoNum type="alphaLcParenR"/>
            </a:pPr>
            <a:r>
              <a:rPr lang="en" sz="1800"/>
              <a:t>Think of three (or more, but at least three) methods that you would be potentially interested in exploring for the final project</a:t>
            </a:r>
            <a:endParaRPr sz="1800"/>
          </a:p>
          <a:p>
            <a:pPr indent="-342900" lvl="1" marL="914400" rtl="0" algn="l">
              <a:spcBef>
                <a:spcPts val="0"/>
              </a:spcBef>
              <a:spcAft>
                <a:spcPts val="0"/>
              </a:spcAft>
              <a:buSzPts val="1800"/>
              <a:buAutoNum type="alphaLcParenR"/>
            </a:pPr>
            <a:r>
              <a:rPr lang="en" sz="1800"/>
              <a:t>Post your choices as replies to the post in the Final Presentation Topic Sign-Up message board.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Set 3 questions?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Cox transformations</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One approach to handling data that do not meet the assumption of normality is to transform variables in the analysis. </a:t>
            </a:r>
            <a:endParaRPr sz="1800"/>
          </a:p>
          <a:p>
            <a:pPr indent="0" lvl="0" marL="0" rtl="0" algn="l">
              <a:spcBef>
                <a:spcPts val="1600"/>
              </a:spcBef>
              <a:spcAft>
                <a:spcPts val="0"/>
              </a:spcAft>
              <a:buNone/>
            </a:pPr>
            <a:r>
              <a:rPr lang="en" sz="1800"/>
              <a:t>Linear transformations of a variable </a:t>
            </a:r>
            <a:r>
              <a:rPr lang="en"/>
              <a:t>(e.g., multiplying by a constant) </a:t>
            </a:r>
            <a:r>
              <a:rPr lang="en" sz="1800"/>
              <a:t>shift the </a:t>
            </a:r>
            <a:r>
              <a:rPr lang="en" sz="1800" u="sng"/>
              <a:t>location</a:t>
            </a:r>
            <a:r>
              <a:rPr lang="en" sz="1800"/>
              <a:t> of the distributions but don’t change the </a:t>
            </a:r>
            <a:r>
              <a:rPr lang="en" sz="1800" u="sng"/>
              <a:t>shape</a:t>
            </a:r>
            <a:r>
              <a:rPr lang="en" sz="1800"/>
              <a:t> of the variable’s distribution.</a:t>
            </a:r>
            <a:endParaRPr sz="1800"/>
          </a:p>
          <a:p>
            <a:pPr indent="0" lvl="0" marL="0" rtl="0" algn="l">
              <a:spcBef>
                <a:spcPts val="1600"/>
              </a:spcBef>
              <a:spcAft>
                <a:spcPts val="1600"/>
              </a:spcAft>
              <a:buNone/>
            </a:pPr>
            <a:r>
              <a:rPr lang="en" sz="1800"/>
              <a:t>Nonlinear transformations (e.g., taking exponents and logs) do change the location and shape of the variable’s distribution. The Bo</a:t>
            </a:r>
            <a:r>
              <a:rPr lang="en"/>
              <a:t>x Cox transformation is an example of a nonlinear transformation.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Cox transformations</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goal of a Box-Cox transformation is to identify an exponent - denoted as </a:t>
            </a:r>
            <a:r>
              <a:rPr lang="en"/>
              <a:t>lambda (ƛ) -</a:t>
            </a:r>
            <a:r>
              <a:rPr lang="en" sz="1800"/>
              <a:t> that will transform the outcome variab</a:t>
            </a:r>
            <a:r>
              <a:rPr lang="en"/>
              <a:t>le such that the </a:t>
            </a:r>
            <a:r>
              <a:rPr lang="en" sz="1800"/>
              <a:t>residuals of </a:t>
            </a:r>
            <a:r>
              <a:rPr lang="en"/>
              <a:t>the</a:t>
            </a:r>
            <a:r>
              <a:rPr lang="en" sz="1800"/>
              <a:t> model to be as </a:t>
            </a:r>
            <a:r>
              <a:rPr lang="en"/>
              <a:t>normally distributed</a:t>
            </a:r>
            <a:r>
              <a:rPr lang="en" sz="1800"/>
              <a:t> as possible. </a:t>
            </a:r>
            <a:endParaRPr sz="1800"/>
          </a:p>
          <a:p>
            <a:pPr indent="0" lvl="0" marL="0" rtl="0" algn="l">
              <a:spcBef>
                <a:spcPts val="1600"/>
              </a:spcBef>
              <a:spcAft>
                <a:spcPts val="1600"/>
              </a:spcAft>
              <a:buNone/>
            </a:pPr>
            <a:r>
              <a:rPr lang="en" sz="1800"/>
              <a:t>The boxcox() function (part of the MASS library) does this by comparing model log-likelihoods for different values of lambda.</a:t>
            </a:r>
            <a:r>
              <a:rPr lang="en"/>
              <a:t> </a:t>
            </a:r>
            <a:r>
              <a:rPr lang="en" sz="1800"/>
              <a:t>By default, the range of tested lambdas is -2 to 2 and the step size is 0.1. Thus, 100 m</a:t>
            </a:r>
            <a:r>
              <a:rPr lang="en"/>
              <a:t>odels - containing the same predictors and differents transformations of the outcome - are re-fitted and the transformed-outcome model with the highest log-likelihood is considered the best.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Cox transformations</a:t>
            </a:r>
            <a:endParaRPr/>
          </a:p>
        </p:txBody>
      </p:sp>
      <p:sp>
        <p:nvSpPr>
          <p:cNvPr id="105" name="Google Shape;105;p20"/>
          <p:cNvSpPr txBox="1"/>
          <p:nvPr>
            <p:ph idx="1" type="body"/>
          </p:nvPr>
        </p:nvSpPr>
        <p:spPr>
          <a:xfrm>
            <a:off x="5969375" y="1489825"/>
            <a:ext cx="2786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output of the boxcox() function is a range of lambdas and the log-likelihoods of the model associated with each lambda. You don’t have to look at them individually, but you can if you so choose. </a:t>
            </a:r>
            <a:endParaRPr/>
          </a:p>
        </p:txBody>
      </p:sp>
      <p:pic>
        <p:nvPicPr>
          <p:cNvPr id="106" name="Google Shape;106;p20"/>
          <p:cNvPicPr preferRelativeResize="0"/>
          <p:nvPr/>
        </p:nvPicPr>
        <p:blipFill>
          <a:blip r:embed="rId3">
            <a:alphaModFix/>
          </a:blip>
          <a:stretch>
            <a:fillRect/>
          </a:stretch>
        </p:blipFill>
        <p:spPr>
          <a:xfrm>
            <a:off x="387900" y="1808788"/>
            <a:ext cx="5441251" cy="2440975"/>
          </a:xfrm>
          <a:prstGeom prst="rect">
            <a:avLst/>
          </a:prstGeom>
          <a:noFill/>
          <a:ln>
            <a:noFill/>
          </a:ln>
        </p:spPr>
      </p:pic>
      <p:cxnSp>
        <p:nvCxnSpPr>
          <p:cNvPr id="107" name="Google Shape;107;p20"/>
          <p:cNvCxnSpPr/>
          <p:nvPr/>
        </p:nvCxnSpPr>
        <p:spPr>
          <a:xfrm flipH="1">
            <a:off x="825975" y="1045425"/>
            <a:ext cx="4505700" cy="815400"/>
          </a:xfrm>
          <a:prstGeom prst="straightConnector1">
            <a:avLst/>
          </a:prstGeom>
          <a:noFill/>
          <a:ln cap="flat" cmpd="sng" w="38100">
            <a:solidFill>
              <a:srgbClr val="FF0000"/>
            </a:solidFill>
            <a:prstDash val="solid"/>
            <a:round/>
            <a:headEnd len="med" w="med" type="none"/>
            <a:tailEnd len="med" w="med" type="triangle"/>
          </a:ln>
        </p:spPr>
      </p:cxnSp>
      <p:cxnSp>
        <p:nvCxnSpPr>
          <p:cNvPr id="108" name="Google Shape;108;p20"/>
          <p:cNvCxnSpPr>
            <a:stCxn id="109" idx="1"/>
          </p:cNvCxnSpPr>
          <p:nvPr/>
        </p:nvCxnSpPr>
        <p:spPr>
          <a:xfrm flipH="1">
            <a:off x="585500" y="891850"/>
            <a:ext cx="6946200" cy="2244600"/>
          </a:xfrm>
          <a:prstGeom prst="straightConnector1">
            <a:avLst/>
          </a:prstGeom>
          <a:noFill/>
          <a:ln cap="flat" cmpd="sng" w="38100">
            <a:solidFill>
              <a:srgbClr val="FF0000"/>
            </a:solidFill>
            <a:prstDash val="solid"/>
            <a:round/>
            <a:headEnd len="med" w="med" type="none"/>
            <a:tailEnd len="med" w="med" type="triangle"/>
          </a:ln>
        </p:spPr>
      </p:cxnSp>
      <p:sp>
        <p:nvSpPr>
          <p:cNvPr id="110" name="Google Shape;110;p20"/>
          <p:cNvSpPr txBox="1"/>
          <p:nvPr/>
        </p:nvSpPr>
        <p:spPr>
          <a:xfrm>
            <a:off x="5340725" y="584050"/>
            <a:ext cx="146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Lambas for 100 models</a:t>
            </a:r>
            <a:endParaRPr>
              <a:solidFill>
                <a:srgbClr val="FFFFFF"/>
              </a:solidFill>
              <a:latin typeface="Roboto"/>
              <a:ea typeface="Roboto"/>
              <a:cs typeface="Roboto"/>
              <a:sym typeface="Roboto"/>
            </a:endParaRPr>
          </a:p>
        </p:txBody>
      </p:sp>
      <p:sp>
        <p:nvSpPr>
          <p:cNvPr id="109" name="Google Shape;109;p20"/>
          <p:cNvSpPr txBox="1"/>
          <p:nvPr/>
        </p:nvSpPr>
        <p:spPr>
          <a:xfrm>
            <a:off x="7531700" y="584050"/>
            <a:ext cx="146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Log-likelihoods for 100 models</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Cox transformations</a:t>
            </a:r>
            <a:endParaRPr/>
          </a:p>
        </p:txBody>
      </p:sp>
      <p:sp>
        <p:nvSpPr>
          <p:cNvPr id="116" name="Google Shape;116;p21"/>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By default, the </a:t>
            </a:r>
            <a:r>
              <a:rPr lang="en" sz="1800"/>
              <a:t>boxcox() function displays these lambdas and log-likelihoods graphically.</a:t>
            </a:r>
            <a:endParaRPr sz="1800"/>
          </a:p>
          <a:p>
            <a:pPr indent="0" lvl="0" marL="0" rtl="0" algn="l">
              <a:spcBef>
                <a:spcPts val="1600"/>
              </a:spcBef>
              <a:spcAft>
                <a:spcPts val="1600"/>
              </a:spcAft>
              <a:buNone/>
            </a:pPr>
            <a:r>
              <a:rPr lang="en" sz="1800"/>
              <a:t>Per the graph, the best value of lambda is somewhere between 0    and 1. It’s closer to 0 than one, so you can tell by looking that the best lambda is less than 0.5</a:t>
            </a:r>
            <a:endParaRPr sz="1800"/>
          </a:p>
        </p:txBody>
      </p:sp>
      <p:pic>
        <p:nvPicPr>
          <p:cNvPr id="117" name="Google Shape;117;p21"/>
          <p:cNvPicPr preferRelativeResize="0"/>
          <p:nvPr/>
        </p:nvPicPr>
        <p:blipFill>
          <a:blip r:embed="rId3">
            <a:alphaModFix/>
          </a:blip>
          <a:stretch>
            <a:fillRect/>
          </a:stretch>
        </p:blipFill>
        <p:spPr>
          <a:xfrm>
            <a:off x="4529750" y="1489825"/>
            <a:ext cx="4451399" cy="2692430"/>
          </a:xfrm>
          <a:prstGeom prst="rect">
            <a:avLst/>
          </a:prstGeom>
          <a:noFill/>
          <a:ln>
            <a:noFill/>
          </a:ln>
        </p:spPr>
      </p:pic>
      <p:cxnSp>
        <p:nvCxnSpPr>
          <p:cNvPr id="118" name="Google Shape;118;p21"/>
          <p:cNvCxnSpPr/>
          <p:nvPr/>
        </p:nvCxnSpPr>
        <p:spPr>
          <a:xfrm flipH="1" rot="10800000">
            <a:off x="4411700" y="1850125"/>
            <a:ext cx="2791200" cy="16416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