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Slab"/>
      <p:regular r:id="rId29"/>
      <p:bold r:id="rId30"/>
    </p:embeddedFon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946614-3D3A-4B26-A59A-D5AA60058D71}">
  <a:tblStyle styleId="{94946614-3D3A-4B26-A59A-D5AA60058D7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C14F463-DFCB-4290-BA28-9C3B7534DA5F}"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Slab-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font" Target="fonts/RobotoSlab-bold.fntdata"/><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1ec42c128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1ec42c128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1ec42c12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1ec42c12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1ec42c128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1ec42c12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1ec42c128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1ec42c128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1ec42c128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1ec42c128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af8e87a8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af8e87a8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af8e87a8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af8e87a8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af8e87a8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af8e87a8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af8e87a8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af8e87a8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1ec42c128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1ec42c128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1ec42c12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1ec42c12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1ec42c128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1ec42c128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1ec42c128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1ec42c128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1ec42c128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1ec42c128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F1 score is the harmonic mean of precision and recall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af8e87a8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af8e87a8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1ec42c12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1ec42c12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1ec42c12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1ec42c12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1ec42c12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1ec42c12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1ec42c12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1ec42c12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1ec42c128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1ec42c12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1ec42c128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1ec42c12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Week 5 Live Session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Wendy Christensen, Ph.D.</a:t>
            </a:r>
            <a:endParaRPr/>
          </a:p>
          <a:p>
            <a:pPr indent="0" lvl="0" marL="0" rtl="0" algn="ctr">
              <a:spcBef>
                <a:spcPts val="0"/>
              </a:spcBef>
              <a:spcAft>
                <a:spcPts val="0"/>
              </a:spcAft>
              <a:buNone/>
            </a:pPr>
            <a:r>
              <a:rPr lang="en"/>
              <a:t>COMP 4442</a:t>
            </a:r>
            <a:endParaRPr/>
          </a:p>
          <a:p>
            <a:pPr indent="0" lvl="0" marL="0" rtl="0" algn="ctr">
              <a:spcBef>
                <a:spcPts val="0"/>
              </a:spcBef>
              <a:spcAft>
                <a:spcPts val="0"/>
              </a:spcAft>
              <a:buNone/>
            </a:pPr>
            <a:r>
              <a:rPr lang="en"/>
              <a:t>Spring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Logistic regression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131" name="Google Shape;131;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Logistic regression is used when the outcome is a two-category outcome (a.k.a. binary, dichotomous). These are coded as 0 (“failure”) and 1 (“success”) for analysis purposes. Although numeric, </a:t>
            </a:r>
            <a:r>
              <a:rPr lang="en"/>
              <a:t>the</a:t>
            </a:r>
            <a:r>
              <a:rPr lang="en" sz="1800"/>
              <a:t> outcome is not continuous</a:t>
            </a:r>
            <a:r>
              <a:rPr lang="en"/>
              <a:t> </a:t>
            </a:r>
            <a:r>
              <a:rPr lang="en" sz="1800"/>
              <a:t>and thus cannot be used as the outcome in a multiple regression.</a:t>
            </a:r>
            <a:endParaRPr sz="1800"/>
          </a:p>
          <a:p>
            <a:pPr indent="0" lvl="0" marL="0" rtl="0" algn="l">
              <a:spcBef>
                <a:spcPts val="1600"/>
              </a:spcBef>
              <a:spcAft>
                <a:spcPts val="0"/>
              </a:spcAft>
              <a:buNone/>
            </a:pPr>
            <a:r>
              <a:rPr lang="en" sz="1800"/>
              <a:t>This type of regression is “logistic” because a logistic function is used as the </a:t>
            </a:r>
            <a:r>
              <a:rPr i="1" lang="en" sz="1800"/>
              <a:t>link function</a:t>
            </a:r>
            <a:r>
              <a:rPr lang="en" sz="1800"/>
              <a:t>. Other types of link functions for binary outcomes exist, (e.g., probit functions), but logistic regression is very popular. Log</a:t>
            </a:r>
            <a:r>
              <a:rPr lang="en"/>
              <a:t>istic regression is a type of </a:t>
            </a:r>
            <a:r>
              <a:rPr i="1" lang="en"/>
              <a:t>generalized linear model</a:t>
            </a:r>
            <a:r>
              <a:rPr lang="en"/>
              <a:t>, which uses different link functions to loosen the distribution assumptions of the residuals.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regression - link function</a:t>
            </a:r>
            <a:endParaRPr/>
          </a:p>
        </p:txBody>
      </p:sp>
      <p:sp>
        <p:nvSpPr>
          <p:cNvPr id="137" name="Google Shape;137;p24"/>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800"/>
          </a:p>
        </p:txBody>
      </p:sp>
      <p:sp>
        <p:nvSpPr>
          <p:cNvPr id="138" name="Google Shape;138;p24"/>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Much like in normal regression, we can use a set of variables to predict the probability of an outcome.</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pic>
        <p:nvPicPr>
          <p:cNvPr id="139" name="Google Shape;139;p24"/>
          <p:cNvPicPr preferRelativeResize="0"/>
          <p:nvPr/>
        </p:nvPicPr>
        <p:blipFill>
          <a:blip r:embed="rId3">
            <a:alphaModFix/>
          </a:blip>
          <a:stretch>
            <a:fillRect/>
          </a:stretch>
        </p:blipFill>
        <p:spPr>
          <a:xfrm>
            <a:off x="481725" y="1507227"/>
            <a:ext cx="3686100" cy="2806635"/>
          </a:xfrm>
          <a:prstGeom prst="rect">
            <a:avLst/>
          </a:prstGeom>
          <a:noFill/>
          <a:ln>
            <a:noFill/>
          </a:ln>
        </p:spPr>
      </p:pic>
      <p:pic>
        <p:nvPicPr>
          <p:cNvPr id="140" name="Google Shape;140;p24"/>
          <p:cNvPicPr preferRelativeResize="0"/>
          <p:nvPr/>
        </p:nvPicPr>
        <p:blipFill>
          <a:blip r:embed="rId4">
            <a:alphaModFix/>
          </a:blip>
          <a:stretch>
            <a:fillRect/>
          </a:stretch>
        </p:blipFill>
        <p:spPr>
          <a:xfrm>
            <a:off x="4847200" y="3156250"/>
            <a:ext cx="2140900" cy="1164900"/>
          </a:xfrm>
          <a:prstGeom prst="rect">
            <a:avLst/>
          </a:prstGeom>
          <a:noFill/>
          <a:ln>
            <a:noFill/>
          </a:ln>
        </p:spPr>
      </p:pic>
      <p:cxnSp>
        <p:nvCxnSpPr>
          <p:cNvPr id="141" name="Google Shape;141;p24"/>
          <p:cNvCxnSpPr/>
          <p:nvPr/>
        </p:nvCxnSpPr>
        <p:spPr>
          <a:xfrm flipH="1">
            <a:off x="6739250" y="3265725"/>
            <a:ext cx="771900" cy="29700"/>
          </a:xfrm>
          <a:prstGeom prst="straightConnector1">
            <a:avLst/>
          </a:prstGeom>
          <a:noFill/>
          <a:ln cap="flat" cmpd="sng" w="9525">
            <a:solidFill>
              <a:srgbClr val="FF00FF"/>
            </a:solidFill>
            <a:prstDash val="solid"/>
            <a:round/>
            <a:headEnd len="med" w="med" type="none"/>
            <a:tailEnd len="med" w="med" type="triangle"/>
          </a:ln>
        </p:spPr>
      </p:cxnSp>
      <p:cxnSp>
        <p:nvCxnSpPr>
          <p:cNvPr id="142" name="Google Shape;142;p24"/>
          <p:cNvCxnSpPr/>
          <p:nvPr/>
        </p:nvCxnSpPr>
        <p:spPr>
          <a:xfrm flipH="1">
            <a:off x="7064300" y="3265600"/>
            <a:ext cx="452700" cy="473100"/>
          </a:xfrm>
          <a:prstGeom prst="straightConnector1">
            <a:avLst/>
          </a:prstGeom>
          <a:noFill/>
          <a:ln cap="flat" cmpd="sng" w="9525">
            <a:solidFill>
              <a:srgbClr val="FF00FF"/>
            </a:solidFill>
            <a:prstDash val="solid"/>
            <a:round/>
            <a:headEnd len="med" w="med" type="none"/>
            <a:tailEnd len="med" w="med" type="triangle"/>
          </a:ln>
        </p:spPr>
      </p:cxnSp>
      <p:sp>
        <p:nvSpPr>
          <p:cNvPr id="143" name="Google Shape;143;p24"/>
          <p:cNvSpPr txBox="1"/>
          <p:nvPr/>
        </p:nvSpPr>
        <p:spPr>
          <a:xfrm>
            <a:off x="7576075" y="3195025"/>
            <a:ext cx="871500" cy="2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44" name="Google Shape;144;p24"/>
          <p:cNvPicPr preferRelativeResize="0"/>
          <p:nvPr/>
        </p:nvPicPr>
        <p:blipFill>
          <a:blip r:embed="rId5">
            <a:alphaModFix/>
          </a:blip>
          <a:stretch>
            <a:fillRect/>
          </a:stretch>
        </p:blipFill>
        <p:spPr>
          <a:xfrm>
            <a:off x="7593211" y="3075525"/>
            <a:ext cx="453689" cy="278400"/>
          </a:xfrm>
          <a:prstGeom prst="rect">
            <a:avLst/>
          </a:prstGeom>
          <a:noFill/>
          <a:ln cap="flat" cmpd="sng" w="9525">
            <a:solidFill>
              <a:srgbClr val="FF00FF"/>
            </a:solidFill>
            <a:prstDash val="solid"/>
            <a:round/>
            <a:headEnd len="sm" w="sm" type="none"/>
            <a:tailEnd len="sm" w="sm" type="none"/>
          </a:ln>
        </p:spPr>
      </p:pic>
      <p:sp>
        <p:nvSpPr>
          <p:cNvPr id="145" name="Google Shape;145;p24"/>
          <p:cNvSpPr/>
          <p:nvPr/>
        </p:nvSpPr>
        <p:spPr>
          <a:xfrm>
            <a:off x="5905500" y="3233125"/>
            <a:ext cx="771900" cy="240300"/>
          </a:xfrm>
          <a:prstGeom prst="rect">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p:nvPr/>
        </p:nvSpPr>
        <p:spPr>
          <a:xfrm>
            <a:off x="6095775" y="3738700"/>
            <a:ext cx="771900" cy="240300"/>
          </a:xfrm>
          <a:prstGeom prst="rect">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regression - link function</a:t>
            </a:r>
            <a:endParaRPr/>
          </a:p>
        </p:txBody>
      </p:sp>
      <p:sp>
        <p:nvSpPr>
          <p:cNvPr id="152" name="Google Shape;152;p2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800"/>
          </a:p>
        </p:txBody>
      </p:sp>
      <p:sp>
        <p:nvSpPr>
          <p:cNvPr id="153" name="Google Shape;153;p2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Notice that the exponents in the numerator and denominator contain a recognizable linear regression equation - in this case, it contains just one predictor.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pic>
        <p:nvPicPr>
          <p:cNvPr id="154" name="Google Shape;154;p25"/>
          <p:cNvPicPr preferRelativeResize="0"/>
          <p:nvPr/>
        </p:nvPicPr>
        <p:blipFill>
          <a:blip r:embed="rId3">
            <a:alphaModFix/>
          </a:blip>
          <a:stretch>
            <a:fillRect/>
          </a:stretch>
        </p:blipFill>
        <p:spPr>
          <a:xfrm>
            <a:off x="481725" y="1514527"/>
            <a:ext cx="3686100" cy="2806635"/>
          </a:xfrm>
          <a:prstGeom prst="rect">
            <a:avLst/>
          </a:prstGeom>
          <a:noFill/>
          <a:ln>
            <a:noFill/>
          </a:ln>
        </p:spPr>
      </p:pic>
      <p:pic>
        <p:nvPicPr>
          <p:cNvPr id="155" name="Google Shape;155;p25"/>
          <p:cNvPicPr preferRelativeResize="0"/>
          <p:nvPr/>
        </p:nvPicPr>
        <p:blipFill>
          <a:blip r:embed="rId4">
            <a:alphaModFix/>
          </a:blip>
          <a:stretch>
            <a:fillRect/>
          </a:stretch>
        </p:blipFill>
        <p:spPr>
          <a:xfrm>
            <a:off x="4847200" y="3156250"/>
            <a:ext cx="2140900" cy="1164900"/>
          </a:xfrm>
          <a:prstGeom prst="rect">
            <a:avLst/>
          </a:prstGeom>
          <a:noFill/>
          <a:ln>
            <a:noFill/>
          </a:ln>
        </p:spPr>
      </p:pic>
      <p:cxnSp>
        <p:nvCxnSpPr>
          <p:cNvPr id="156" name="Google Shape;156;p25"/>
          <p:cNvCxnSpPr/>
          <p:nvPr/>
        </p:nvCxnSpPr>
        <p:spPr>
          <a:xfrm flipH="1">
            <a:off x="6739250" y="3265725"/>
            <a:ext cx="771900" cy="29700"/>
          </a:xfrm>
          <a:prstGeom prst="straightConnector1">
            <a:avLst/>
          </a:prstGeom>
          <a:noFill/>
          <a:ln cap="flat" cmpd="sng" w="9525">
            <a:solidFill>
              <a:srgbClr val="FF00FF"/>
            </a:solidFill>
            <a:prstDash val="solid"/>
            <a:round/>
            <a:headEnd len="med" w="med" type="none"/>
            <a:tailEnd len="med" w="med" type="triangle"/>
          </a:ln>
        </p:spPr>
      </p:cxnSp>
      <p:cxnSp>
        <p:nvCxnSpPr>
          <p:cNvPr id="157" name="Google Shape;157;p25"/>
          <p:cNvCxnSpPr/>
          <p:nvPr/>
        </p:nvCxnSpPr>
        <p:spPr>
          <a:xfrm flipH="1">
            <a:off x="7064300" y="3265600"/>
            <a:ext cx="452700" cy="473100"/>
          </a:xfrm>
          <a:prstGeom prst="straightConnector1">
            <a:avLst/>
          </a:prstGeom>
          <a:noFill/>
          <a:ln cap="flat" cmpd="sng" w="9525">
            <a:solidFill>
              <a:srgbClr val="FF00FF"/>
            </a:solidFill>
            <a:prstDash val="solid"/>
            <a:round/>
            <a:headEnd len="med" w="med" type="none"/>
            <a:tailEnd len="med" w="med" type="triangle"/>
          </a:ln>
        </p:spPr>
      </p:cxnSp>
      <p:sp>
        <p:nvSpPr>
          <p:cNvPr id="158" name="Google Shape;158;p25"/>
          <p:cNvSpPr txBox="1"/>
          <p:nvPr/>
        </p:nvSpPr>
        <p:spPr>
          <a:xfrm>
            <a:off x="7576075" y="3195025"/>
            <a:ext cx="871500" cy="2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59" name="Google Shape;159;p25"/>
          <p:cNvPicPr preferRelativeResize="0"/>
          <p:nvPr/>
        </p:nvPicPr>
        <p:blipFill>
          <a:blip r:embed="rId5">
            <a:alphaModFix/>
          </a:blip>
          <a:stretch>
            <a:fillRect/>
          </a:stretch>
        </p:blipFill>
        <p:spPr>
          <a:xfrm>
            <a:off x="7593211" y="3075525"/>
            <a:ext cx="453689" cy="278400"/>
          </a:xfrm>
          <a:prstGeom prst="rect">
            <a:avLst/>
          </a:prstGeom>
          <a:noFill/>
          <a:ln cap="flat" cmpd="sng" w="9525">
            <a:solidFill>
              <a:srgbClr val="FF00FF"/>
            </a:solidFill>
            <a:prstDash val="solid"/>
            <a:round/>
            <a:headEnd len="sm" w="sm" type="none"/>
            <a:tailEnd len="sm" w="sm" type="none"/>
          </a:ln>
        </p:spPr>
      </p:pic>
      <p:sp>
        <p:nvSpPr>
          <p:cNvPr id="160" name="Google Shape;160;p25"/>
          <p:cNvSpPr/>
          <p:nvPr/>
        </p:nvSpPr>
        <p:spPr>
          <a:xfrm>
            <a:off x="5905500" y="3233125"/>
            <a:ext cx="771900" cy="240300"/>
          </a:xfrm>
          <a:prstGeom prst="rect">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a:off x="6095775" y="3738700"/>
            <a:ext cx="771900" cy="240300"/>
          </a:xfrm>
          <a:prstGeom prst="rect">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regression - linearization</a:t>
            </a:r>
            <a:endParaRPr/>
          </a:p>
        </p:txBody>
      </p:sp>
      <p:sp>
        <p:nvSpPr>
          <p:cNvPr id="167" name="Google Shape;167;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With some laborious rearranging, this function can be linearized </a:t>
            </a:r>
            <a:r>
              <a:rPr lang="en"/>
              <a:t>like so</a:t>
            </a:r>
            <a:r>
              <a:rPr lang="en" sz="1800"/>
              <a:t>:</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en"/>
              <a:t>This formulation is much more estimable than the original function because the b’s are now linear terms instead of exponentiated terms. </a:t>
            </a:r>
            <a:endParaRPr/>
          </a:p>
          <a:p>
            <a:pPr indent="0" lvl="0" marL="0" rtl="0" algn="l">
              <a:spcBef>
                <a:spcPts val="1600"/>
              </a:spcBef>
              <a:spcAft>
                <a:spcPts val="1600"/>
              </a:spcAft>
              <a:buNone/>
            </a:pPr>
            <a:r>
              <a:rPr lang="en"/>
              <a:t>Although logistic models are computationally more complex than linear regression models, the output ends up looking a lot like what you’ve already seen.</a:t>
            </a:r>
            <a:endParaRPr/>
          </a:p>
        </p:txBody>
      </p:sp>
      <p:pic>
        <p:nvPicPr>
          <p:cNvPr id="168" name="Google Shape;168;p26"/>
          <p:cNvPicPr preferRelativeResize="0"/>
          <p:nvPr/>
        </p:nvPicPr>
        <p:blipFill>
          <a:blip r:embed="rId3">
            <a:alphaModFix/>
          </a:blip>
          <a:stretch>
            <a:fillRect/>
          </a:stretch>
        </p:blipFill>
        <p:spPr>
          <a:xfrm>
            <a:off x="1435194" y="2094450"/>
            <a:ext cx="1754406" cy="954600"/>
          </a:xfrm>
          <a:prstGeom prst="rect">
            <a:avLst/>
          </a:prstGeom>
          <a:noFill/>
          <a:ln>
            <a:noFill/>
          </a:ln>
        </p:spPr>
      </p:pic>
      <p:sp>
        <p:nvSpPr>
          <p:cNvPr id="169" name="Google Shape;169;p26"/>
          <p:cNvSpPr/>
          <p:nvPr/>
        </p:nvSpPr>
        <p:spPr>
          <a:xfrm>
            <a:off x="3514175" y="2197425"/>
            <a:ext cx="1028700" cy="471900"/>
          </a:xfrm>
          <a:prstGeom prst="rightArrow">
            <a:avLst>
              <a:gd fmla="val 50000" name="adj1"/>
              <a:gd fmla="val 50000" name="adj2"/>
            </a:avLst>
          </a:prstGeom>
          <a:solidFill>
            <a:srgbClr val="FF00FF"/>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FF"/>
              </a:solidFill>
            </a:endParaRPr>
          </a:p>
        </p:txBody>
      </p:sp>
      <p:pic>
        <p:nvPicPr>
          <p:cNvPr id="170" name="Google Shape;170;p26"/>
          <p:cNvPicPr preferRelativeResize="0"/>
          <p:nvPr/>
        </p:nvPicPr>
        <p:blipFill>
          <a:blip r:embed="rId4">
            <a:alphaModFix/>
          </a:blip>
          <a:stretch>
            <a:fillRect/>
          </a:stretch>
        </p:blipFill>
        <p:spPr>
          <a:xfrm>
            <a:off x="4778100" y="2025250"/>
            <a:ext cx="2930700" cy="1093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regression - output</a:t>
            </a:r>
            <a:endParaRPr/>
          </a:p>
        </p:txBody>
      </p:sp>
      <p:sp>
        <p:nvSpPr>
          <p:cNvPr id="176" name="Google Shape;176;p27"/>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77" name="Google Shape;177;p27"/>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predicted outcome is now in terms of </a:t>
            </a:r>
            <a:r>
              <a:rPr lang="en" sz="1800" u="sng"/>
              <a:t>log odds</a:t>
            </a:r>
            <a:r>
              <a:rPr lang="en" sz="1800"/>
              <a:t> (sometimes called “logits”). Accordingly, the model coefficients are interpreted as the expected/predicted change in the </a:t>
            </a:r>
            <a:r>
              <a:rPr lang="en" sz="1800" u="sng"/>
              <a:t>log odds</a:t>
            </a:r>
            <a:r>
              <a:rPr lang="en" sz="1800"/>
              <a:t> of Y for a one-unit increase/decrease in the predictor variable. </a:t>
            </a:r>
            <a:endParaRPr sz="1800"/>
          </a:p>
          <a:p>
            <a:pPr indent="0" lvl="0" marL="0" rtl="0" algn="l">
              <a:spcBef>
                <a:spcPts val="1600"/>
              </a:spcBef>
              <a:spcAft>
                <a:spcPts val="1600"/>
              </a:spcAft>
              <a:buNone/>
            </a:pPr>
            <a:r>
              <a:rPr lang="en" sz="1800"/>
              <a:t>The p-values retain their usual meaning.</a:t>
            </a:r>
            <a:endParaRPr sz="1800"/>
          </a:p>
        </p:txBody>
      </p:sp>
      <p:pic>
        <p:nvPicPr>
          <p:cNvPr id="178" name="Google Shape;178;p27"/>
          <p:cNvPicPr preferRelativeResize="0"/>
          <p:nvPr/>
        </p:nvPicPr>
        <p:blipFill>
          <a:blip r:embed="rId3">
            <a:alphaModFix/>
          </a:blip>
          <a:stretch>
            <a:fillRect/>
          </a:stretch>
        </p:blipFill>
        <p:spPr>
          <a:xfrm>
            <a:off x="306200" y="1573950"/>
            <a:ext cx="4342001" cy="2613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regression - interpretation example 1</a:t>
            </a:r>
            <a:endParaRPr/>
          </a:p>
        </p:txBody>
      </p:sp>
      <p:sp>
        <p:nvSpPr>
          <p:cNvPr id="184" name="Google Shape;184;p28"/>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85" name="Google Shape;185;p28"/>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Family history is a </a:t>
            </a:r>
            <a:r>
              <a:rPr lang="en" sz="1800"/>
              <a:t>significant</a:t>
            </a:r>
            <a:r>
              <a:rPr lang="en" sz="1800"/>
              <a:t> predictor of having a CHD diagnosis (p &lt; 0.05). </a:t>
            </a:r>
            <a:endParaRPr sz="1800"/>
          </a:p>
          <a:p>
            <a:pPr indent="0" lvl="0" marL="0" rtl="0" algn="l">
              <a:spcBef>
                <a:spcPts val="1600"/>
              </a:spcBef>
              <a:spcAft>
                <a:spcPts val="1600"/>
              </a:spcAft>
              <a:buNone/>
            </a:pPr>
            <a:r>
              <a:rPr lang="en" sz="1800"/>
              <a:t>Holding all other variables constant, having a family history of CHD increases the predicted log-odds of a CHD diagnosis by 0.947078 compared to someone with no such history.</a:t>
            </a:r>
            <a:endParaRPr sz="1800"/>
          </a:p>
        </p:txBody>
      </p:sp>
      <p:pic>
        <p:nvPicPr>
          <p:cNvPr id="186" name="Google Shape;186;p28"/>
          <p:cNvPicPr preferRelativeResize="0"/>
          <p:nvPr/>
        </p:nvPicPr>
        <p:blipFill>
          <a:blip r:embed="rId3">
            <a:alphaModFix/>
          </a:blip>
          <a:stretch>
            <a:fillRect/>
          </a:stretch>
        </p:blipFill>
        <p:spPr>
          <a:xfrm>
            <a:off x="230000" y="1650150"/>
            <a:ext cx="4342001" cy="2613775"/>
          </a:xfrm>
          <a:prstGeom prst="rect">
            <a:avLst/>
          </a:prstGeom>
          <a:noFill/>
          <a:ln>
            <a:noFill/>
          </a:ln>
        </p:spPr>
      </p:pic>
      <p:cxnSp>
        <p:nvCxnSpPr>
          <p:cNvPr id="187" name="Google Shape;187;p28"/>
          <p:cNvCxnSpPr/>
          <p:nvPr/>
        </p:nvCxnSpPr>
        <p:spPr>
          <a:xfrm rot="10800000">
            <a:off x="1965325" y="3000425"/>
            <a:ext cx="2760000" cy="125400"/>
          </a:xfrm>
          <a:prstGeom prst="straightConnector1">
            <a:avLst/>
          </a:prstGeom>
          <a:noFill/>
          <a:ln cap="flat" cmpd="sng" w="38100">
            <a:solidFill>
              <a:srgbClr val="FF00FF"/>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regression - interpretation example 1</a:t>
            </a:r>
            <a:endParaRPr/>
          </a:p>
        </p:txBody>
      </p:sp>
      <p:sp>
        <p:nvSpPr>
          <p:cNvPr id="193" name="Google Shape;193;p29"/>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94" name="Google Shape;194;p29"/>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It’s common for a less formal interpretation of the coefficients to be used in practice: </a:t>
            </a:r>
            <a:endParaRPr sz="1800"/>
          </a:p>
          <a:p>
            <a:pPr indent="0" lvl="0" marL="0" rtl="0" algn="l">
              <a:spcBef>
                <a:spcPts val="1600"/>
              </a:spcBef>
              <a:spcAft>
                <a:spcPts val="0"/>
              </a:spcAft>
              <a:buNone/>
            </a:pPr>
            <a:r>
              <a:rPr lang="en" sz="1800"/>
              <a:t>“Holding other variables constant, a person with a family history of CHD is more likely to have a diagnosis of CHD.”</a:t>
            </a:r>
            <a:endParaRPr sz="1800"/>
          </a:p>
          <a:p>
            <a:pPr indent="0" lvl="0" marL="0" rtl="0" algn="l">
              <a:spcBef>
                <a:spcPts val="1600"/>
              </a:spcBef>
              <a:spcAft>
                <a:spcPts val="1600"/>
              </a:spcAft>
              <a:buNone/>
            </a:pPr>
            <a:r>
              <a:rPr lang="en" sz="1800"/>
              <a:t>Positive coefficient = more likely     Negative coefficient = less likely</a:t>
            </a:r>
            <a:endParaRPr sz="1800"/>
          </a:p>
        </p:txBody>
      </p:sp>
      <p:pic>
        <p:nvPicPr>
          <p:cNvPr id="195" name="Google Shape;195;p29"/>
          <p:cNvPicPr preferRelativeResize="0"/>
          <p:nvPr/>
        </p:nvPicPr>
        <p:blipFill>
          <a:blip r:embed="rId3">
            <a:alphaModFix/>
          </a:blip>
          <a:stretch>
            <a:fillRect/>
          </a:stretch>
        </p:blipFill>
        <p:spPr>
          <a:xfrm>
            <a:off x="230000" y="1650150"/>
            <a:ext cx="4342001" cy="2613775"/>
          </a:xfrm>
          <a:prstGeom prst="rect">
            <a:avLst/>
          </a:prstGeom>
          <a:noFill/>
          <a:ln>
            <a:noFill/>
          </a:ln>
        </p:spPr>
      </p:pic>
      <p:cxnSp>
        <p:nvCxnSpPr>
          <p:cNvPr id="196" name="Google Shape;196;p29"/>
          <p:cNvCxnSpPr/>
          <p:nvPr/>
        </p:nvCxnSpPr>
        <p:spPr>
          <a:xfrm rot="10800000">
            <a:off x="1965325" y="3000425"/>
            <a:ext cx="2760000" cy="125400"/>
          </a:xfrm>
          <a:prstGeom prst="straightConnector1">
            <a:avLst/>
          </a:prstGeom>
          <a:noFill/>
          <a:ln cap="flat" cmpd="sng" w="38100">
            <a:solidFill>
              <a:srgbClr val="FF00FF"/>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regression - interpretation example 2</a:t>
            </a:r>
            <a:endParaRPr/>
          </a:p>
        </p:txBody>
      </p:sp>
      <p:sp>
        <p:nvSpPr>
          <p:cNvPr id="202" name="Google Shape;202;p30"/>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03" name="Google Shape;203;p30"/>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Age is a significant predictor of having a CHD diagnosis (p &lt; 0.05). </a:t>
            </a:r>
            <a:endParaRPr sz="1800"/>
          </a:p>
          <a:p>
            <a:pPr indent="0" lvl="0" marL="0" rtl="0" algn="l">
              <a:spcBef>
                <a:spcPts val="1600"/>
              </a:spcBef>
              <a:spcAft>
                <a:spcPts val="0"/>
              </a:spcAft>
              <a:buNone/>
            </a:pPr>
            <a:r>
              <a:rPr lang="en" sz="1800"/>
              <a:t>Holding all other variables constant, each additional year of age increases the predicted log-odds of a CHD diagnosis by 0.048893.</a:t>
            </a:r>
            <a:endParaRPr sz="1800"/>
          </a:p>
          <a:p>
            <a:pPr indent="0" lvl="0" marL="0" rtl="0" algn="l">
              <a:spcBef>
                <a:spcPts val="1600"/>
              </a:spcBef>
              <a:spcAft>
                <a:spcPts val="1600"/>
              </a:spcAft>
              <a:buNone/>
            </a:pPr>
            <a:r>
              <a:rPr lang="en" sz="1800"/>
              <a:t>Or, holding all other variables constant, a CHD diagnosis is more likely as people get older.</a:t>
            </a:r>
            <a:endParaRPr sz="1800"/>
          </a:p>
        </p:txBody>
      </p:sp>
      <p:pic>
        <p:nvPicPr>
          <p:cNvPr id="204" name="Google Shape;204;p30"/>
          <p:cNvPicPr preferRelativeResize="0"/>
          <p:nvPr/>
        </p:nvPicPr>
        <p:blipFill>
          <a:blip r:embed="rId3">
            <a:alphaModFix/>
          </a:blip>
          <a:stretch>
            <a:fillRect/>
          </a:stretch>
        </p:blipFill>
        <p:spPr>
          <a:xfrm>
            <a:off x="230000" y="1650150"/>
            <a:ext cx="4342001" cy="2613775"/>
          </a:xfrm>
          <a:prstGeom prst="rect">
            <a:avLst/>
          </a:prstGeom>
          <a:noFill/>
          <a:ln>
            <a:noFill/>
          </a:ln>
        </p:spPr>
      </p:pic>
      <p:cxnSp>
        <p:nvCxnSpPr>
          <p:cNvPr id="205" name="Google Shape;205;p30"/>
          <p:cNvCxnSpPr/>
          <p:nvPr/>
        </p:nvCxnSpPr>
        <p:spPr>
          <a:xfrm flipH="1">
            <a:off x="2007325" y="3125825"/>
            <a:ext cx="2718000" cy="616800"/>
          </a:xfrm>
          <a:prstGeom prst="straightConnector1">
            <a:avLst/>
          </a:prstGeom>
          <a:noFill/>
          <a:ln cap="flat" cmpd="sng" w="38100">
            <a:solidFill>
              <a:srgbClr val="FF00FF"/>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regression - variable selection</a:t>
            </a:r>
            <a:endParaRPr/>
          </a:p>
        </p:txBody>
      </p:sp>
      <p:sp>
        <p:nvSpPr>
          <p:cNvPr id="211" name="Google Shape;211;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You can apply the same variable selection techniques to logistic regression as you learned for multiple regression: forward selection, backward selection, best subsets selection, stepwise selection</a:t>
            </a:r>
            <a:r>
              <a:rPr lang="en"/>
              <a:t>, information criteria, etc.</a:t>
            </a:r>
            <a:endParaRPr sz="1800"/>
          </a:p>
          <a:p>
            <a:pPr indent="0" lvl="0" marL="0" rtl="0" algn="l">
              <a:spcBef>
                <a:spcPts val="1600"/>
              </a:spcBef>
              <a:spcAft>
                <a:spcPts val="1600"/>
              </a:spcAft>
              <a:buNone/>
            </a:pPr>
            <a:r>
              <a:rPr lang="en"/>
              <a:t>You can also do nested model testing, but an F-change test isn’t appropriate for logistic regression. Rather, you should use a likelihood ratio test, which uses a chi-square distribution. The R function for this is the lrtest() function, which behaves similarly to the anova() function.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Course logistics</a:t>
            </a:r>
            <a:endParaRPr/>
          </a:p>
          <a:p>
            <a:pPr indent="-342900" lvl="0" marL="457200" rtl="0" algn="l">
              <a:spcBef>
                <a:spcPts val="0"/>
              </a:spcBef>
              <a:spcAft>
                <a:spcPts val="0"/>
              </a:spcAft>
              <a:buSzPts val="1800"/>
              <a:buChar char="●"/>
            </a:pPr>
            <a:r>
              <a:rPr lang="en"/>
              <a:t>Participation exercise review</a:t>
            </a:r>
            <a:endParaRPr/>
          </a:p>
          <a:p>
            <a:pPr indent="-342900" lvl="0" marL="457200" rtl="0" algn="l">
              <a:spcBef>
                <a:spcPts val="0"/>
              </a:spcBef>
              <a:spcAft>
                <a:spcPts val="0"/>
              </a:spcAft>
              <a:buSzPts val="1800"/>
              <a:buChar char="●"/>
            </a:pPr>
            <a:r>
              <a:rPr lang="en"/>
              <a:t>Forward selection demo</a:t>
            </a:r>
            <a:endParaRPr/>
          </a:p>
          <a:p>
            <a:pPr indent="-342900" lvl="0" marL="457200" rtl="0" algn="l">
              <a:spcBef>
                <a:spcPts val="0"/>
              </a:spcBef>
              <a:spcAft>
                <a:spcPts val="0"/>
              </a:spcAft>
              <a:buSzPts val="1800"/>
              <a:buChar char="●"/>
            </a:pPr>
            <a:r>
              <a:rPr lang="en"/>
              <a:t>Problem Set 4 questions</a:t>
            </a:r>
            <a:endParaRPr/>
          </a:p>
          <a:p>
            <a:pPr indent="-342900" lvl="0" marL="457200" rtl="0" algn="l">
              <a:spcBef>
                <a:spcPts val="0"/>
              </a:spcBef>
              <a:spcAft>
                <a:spcPts val="0"/>
              </a:spcAft>
              <a:buSzPts val="1800"/>
              <a:buChar char="●"/>
            </a:pPr>
            <a:r>
              <a:rPr lang="en"/>
              <a:t>Odds and probability review</a:t>
            </a:r>
            <a:endParaRPr/>
          </a:p>
          <a:p>
            <a:pPr indent="-342900" lvl="0" marL="457200" rtl="0" algn="l">
              <a:spcBef>
                <a:spcPts val="0"/>
              </a:spcBef>
              <a:spcAft>
                <a:spcPts val="0"/>
              </a:spcAft>
              <a:buSzPts val="1800"/>
              <a:buChar char="●"/>
            </a:pPr>
            <a:r>
              <a:rPr lang="en"/>
              <a:t>Logistic regression</a:t>
            </a:r>
            <a:endParaRPr/>
          </a:p>
          <a:p>
            <a:pPr indent="-342900" lvl="0" marL="457200" rtl="0" algn="l">
              <a:spcBef>
                <a:spcPts val="0"/>
              </a:spcBef>
              <a:spcAft>
                <a:spcPts val="0"/>
              </a:spcAft>
              <a:buSzPts val="1800"/>
              <a:buChar char="●"/>
            </a:pPr>
            <a:r>
              <a:rPr lang="en"/>
              <a:t>Problem Set 5 and midterm overview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regression - model fit</a:t>
            </a:r>
            <a:endParaRPr/>
          </a:p>
        </p:txBody>
      </p:sp>
      <p:sp>
        <p:nvSpPr>
          <p:cNvPr id="217" name="Google Shape;217;p3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Indices of model fit are different than those used in regression (</a:t>
            </a:r>
            <a:r>
              <a:rPr lang="en"/>
              <a:t>e.g., R-squared) </a:t>
            </a:r>
            <a:r>
              <a:rPr lang="en" sz="1800"/>
              <a:t>because of the nature of the outcome. </a:t>
            </a:r>
            <a:r>
              <a:rPr lang="en"/>
              <a:t>“Pseudo R-square” measures do exist (e.g., Nagelkerke R-square), but none are a standard in the same way that R-squared and adjusted R-squared are.</a:t>
            </a:r>
            <a:endParaRPr sz="1800"/>
          </a:p>
          <a:p>
            <a:pPr indent="0" lvl="0" marL="0" rtl="0" algn="l">
              <a:spcBef>
                <a:spcPts val="1600"/>
              </a:spcBef>
              <a:spcAft>
                <a:spcPts val="1600"/>
              </a:spcAft>
              <a:buNone/>
            </a:pPr>
            <a:r>
              <a:rPr lang="en"/>
              <a:t>The binary nature of the outcome offers an alternative</a:t>
            </a:r>
            <a:r>
              <a:rPr lang="en" sz="1800"/>
              <a:t> way to </a:t>
            </a:r>
            <a:r>
              <a:rPr lang="en"/>
              <a:t>assess model fit: the confusion matrix.</a:t>
            </a:r>
            <a:r>
              <a:rPr lang="en" sz="1800"/>
              <a:t> </a:t>
            </a:r>
            <a:r>
              <a:rPr lang="en"/>
              <a:t>This is a table that compares the actual binary outcome with the binary prediction of that outcome.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regression - model fit</a:t>
            </a:r>
            <a:endParaRPr/>
          </a:p>
        </p:txBody>
      </p:sp>
      <p:sp>
        <p:nvSpPr>
          <p:cNvPr id="223" name="Google Shape;223;p3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With confusion matrices, it is very important that you know what your axes mean. This particular table has the actual outcomes as the rows and the predicted outcomes as the columns, but others may have them reversed.</a:t>
            </a:r>
            <a:endParaRPr/>
          </a:p>
        </p:txBody>
      </p:sp>
      <p:graphicFrame>
        <p:nvGraphicFramePr>
          <p:cNvPr id="224" name="Google Shape;224;p33"/>
          <p:cNvGraphicFramePr/>
          <p:nvPr/>
        </p:nvGraphicFramePr>
        <p:xfrm>
          <a:off x="613075" y="1661775"/>
          <a:ext cx="3000000" cy="3000000"/>
        </p:xfrm>
        <a:graphic>
          <a:graphicData uri="http://schemas.openxmlformats.org/drawingml/2006/table">
            <a:tbl>
              <a:tblPr>
                <a:noFill/>
                <a:tableStyleId>{DC14F463-DFCB-4290-BA28-9C3B7534DA5F}</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solidFill>
                      <a:srgbClr val="FFFFFF"/>
                    </a:solidFill>
                  </a:tcPr>
                </a:tc>
                <a:tc gridSpan="3">
                  <a:txBody>
                    <a:bodyPr/>
                    <a:lstStyle/>
                    <a:p>
                      <a:pPr indent="0" lvl="0" marL="0" rtl="0" algn="ctr">
                        <a:spcBef>
                          <a:spcPts val="0"/>
                        </a:spcBef>
                        <a:spcAft>
                          <a:spcPts val="0"/>
                        </a:spcAft>
                        <a:buNone/>
                      </a:pPr>
                      <a:r>
                        <a:rPr lang="en"/>
                        <a:t>Predicted outcome</a:t>
                      </a:r>
                      <a:endParaRPr/>
                    </a:p>
                  </a:txBody>
                  <a:tcPr marT="91425" marB="91425" marR="91425" marL="91425">
                    <a:solidFill>
                      <a:srgbClr val="FFFFFF"/>
                    </a:solidFill>
                  </a:tcPr>
                </a:tc>
                <a:tc hMerge="1"/>
                <a:tc hMerge="1"/>
              </a:tr>
              <a:tr h="381000">
                <a:tc rowSpan="3">
                  <a:txBody>
                    <a:bodyPr/>
                    <a:lstStyle/>
                    <a:p>
                      <a:pPr indent="0" lvl="0" marL="0" rtl="0" algn="l">
                        <a:spcBef>
                          <a:spcPts val="0"/>
                        </a:spcBef>
                        <a:spcAft>
                          <a:spcPts val="0"/>
                        </a:spcAft>
                        <a:buNone/>
                      </a:pPr>
                      <a:r>
                        <a:rPr lang="en"/>
                        <a:t>Actual</a:t>
                      </a:r>
                      <a:endParaRPr/>
                    </a:p>
                    <a:p>
                      <a:pPr indent="0" lvl="0" marL="0" rtl="0" algn="l">
                        <a:spcBef>
                          <a:spcPts val="0"/>
                        </a:spcBef>
                        <a:spcAft>
                          <a:spcPts val="0"/>
                        </a:spcAft>
                        <a:buNone/>
                      </a:pPr>
                      <a:r>
                        <a:rPr lang="en"/>
                        <a:t>outcome</a:t>
                      </a:r>
                      <a:endParaRPr/>
                    </a:p>
                  </a:txBody>
                  <a:tcPr marT="91425" marB="91425" marR="91425" marL="91425" anchor="ctr">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a:t>
                      </a:r>
                      <a:endParaRPr/>
                    </a:p>
                  </a:txBody>
                  <a:tcPr marT="91425" marB="91425" marR="91425" marL="91425">
                    <a:solidFill>
                      <a:srgbClr val="FFFFFF"/>
                    </a:solidFill>
                  </a:tcPr>
                </a:tc>
              </a:tr>
              <a:tr h="381000">
                <a:tc vMerge="1"/>
                <a:tc>
                  <a:txBody>
                    <a:bodyPr/>
                    <a:lstStyle/>
                    <a:p>
                      <a:pPr indent="0" lvl="0" marL="0" rtl="0" algn="l">
                        <a:spcBef>
                          <a:spcPts val="0"/>
                        </a:spcBef>
                        <a:spcAft>
                          <a:spcPts val="0"/>
                        </a:spcAft>
                        <a:buNone/>
                      </a:pPr>
                      <a:r>
                        <a:rPr lang="en"/>
                        <a:t>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True negative (TN)</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False positive (FP)</a:t>
                      </a:r>
                      <a:endParaRPr/>
                    </a:p>
                  </a:txBody>
                  <a:tcPr marT="91425" marB="91425" marR="91425" marL="91425">
                    <a:solidFill>
                      <a:srgbClr val="FFFFFF"/>
                    </a:solidFill>
                  </a:tcPr>
                </a:tc>
              </a:tr>
              <a:tr h="381000">
                <a:tc vMerge="1"/>
                <a:tc>
                  <a:txBody>
                    <a:bodyPr/>
                    <a:lstStyle/>
                    <a:p>
                      <a:pPr indent="0" lvl="0" marL="0" rtl="0" algn="l">
                        <a:spcBef>
                          <a:spcPts val="0"/>
                        </a:spcBef>
                        <a:spcAft>
                          <a:spcPts val="0"/>
                        </a:spcAft>
                        <a:buNone/>
                      </a:pPr>
                      <a:r>
                        <a:rPr lang="en"/>
                        <a:t>1</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False negative (FN)</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True positive (TP)</a:t>
                      </a:r>
                      <a:endParaRPr/>
                    </a:p>
                  </a:txBody>
                  <a:tcPr marT="91425" marB="91425" marR="91425" marL="91425">
                    <a:solidFill>
                      <a:srgbClr val="FFFFFF"/>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regression - model fit</a:t>
            </a:r>
            <a:endParaRPr/>
          </a:p>
        </p:txBody>
      </p:sp>
      <p:sp>
        <p:nvSpPr>
          <p:cNvPr id="230" name="Google Shape;230;p3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many indices of model fit that have been developed for binary outcomes. Here are four:</a:t>
            </a:r>
            <a:endParaRPr/>
          </a:p>
          <a:p>
            <a:pPr indent="0" lvl="0" marL="0" rtl="0" algn="l">
              <a:spcBef>
                <a:spcPts val="1600"/>
              </a:spcBef>
              <a:spcAft>
                <a:spcPts val="0"/>
              </a:spcAft>
              <a:buNone/>
            </a:pPr>
            <a:r>
              <a:rPr lang="en" sz="1800"/>
              <a:t>Accuracy: (TN + TP) / (TN + FN + TP + FP)</a:t>
            </a:r>
            <a:endParaRPr sz="1800"/>
          </a:p>
          <a:p>
            <a:pPr indent="0" lvl="0" marL="0" rtl="0" algn="l">
              <a:spcBef>
                <a:spcPts val="1600"/>
              </a:spcBef>
              <a:spcAft>
                <a:spcPts val="0"/>
              </a:spcAft>
              <a:buNone/>
            </a:pPr>
            <a:r>
              <a:rPr lang="en" sz="1800"/>
              <a:t>Precision: TP / (TP + FP) &lt;- denom is all positive predictions</a:t>
            </a:r>
            <a:endParaRPr sz="1800"/>
          </a:p>
          <a:p>
            <a:pPr indent="0" lvl="0" marL="0" rtl="0" algn="l">
              <a:spcBef>
                <a:spcPts val="1600"/>
              </a:spcBef>
              <a:spcAft>
                <a:spcPts val="0"/>
              </a:spcAft>
              <a:buNone/>
            </a:pPr>
            <a:r>
              <a:rPr lang="en" sz="1800"/>
              <a:t>Recall: TP / (TP + FN) &lt;- denom is all actual positives </a:t>
            </a:r>
            <a:endParaRPr sz="1800"/>
          </a:p>
          <a:p>
            <a:pPr indent="0" lvl="0" marL="0" rtl="0" algn="l">
              <a:spcBef>
                <a:spcPts val="1600"/>
              </a:spcBef>
              <a:spcAft>
                <a:spcPts val="1600"/>
              </a:spcAft>
              <a:buNone/>
            </a:pPr>
            <a:r>
              <a:rPr lang="en" sz="1800"/>
              <a:t>F1 score: 2 * [(Precision * Recall) / (Precision + Recall)]</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Upcoming deadlines (all 11:59 p.m. MDT)</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a:t>
            </a:r>
            <a:r>
              <a:rPr lang="en"/>
              <a:t>4</a:t>
            </a:r>
            <a:r>
              <a:rPr lang="en"/>
              <a:t> Participation: Due Sunday, 4/25 (past due, please get these in)</a:t>
            </a:r>
            <a:endParaRPr/>
          </a:p>
          <a:p>
            <a:pPr indent="0" lvl="0" marL="0" rtl="0" algn="l">
              <a:spcBef>
                <a:spcPts val="1600"/>
              </a:spcBef>
              <a:spcAft>
                <a:spcPts val="0"/>
              </a:spcAft>
              <a:buNone/>
            </a:pPr>
            <a:r>
              <a:rPr lang="en"/>
              <a:t>Problem Set 4: Due this Friday, 4/30</a:t>
            </a:r>
            <a:endParaRPr/>
          </a:p>
          <a:p>
            <a:pPr indent="0" lvl="0" marL="0" rtl="0" algn="l">
              <a:spcBef>
                <a:spcPts val="1600"/>
              </a:spcBef>
              <a:spcAft>
                <a:spcPts val="0"/>
              </a:spcAft>
              <a:buNone/>
            </a:pPr>
            <a:r>
              <a:rPr lang="en"/>
              <a:t>Week 5 Participation: Due this Sunday, 5/2</a:t>
            </a:r>
            <a:endParaRPr/>
          </a:p>
          <a:p>
            <a:pPr indent="0" lvl="0" marL="0" rtl="0" algn="l">
              <a:spcBef>
                <a:spcPts val="1600"/>
              </a:spcBef>
              <a:spcAft>
                <a:spcPts val="0"/>
              </a:spcAft>
              <a:buNone/>
            </a:pPr>
            <a:r>
              <a:rPr lang="en"/>
              <a:t>Assigned today:  Midterm exam, due Friday, 5/7 </a:t>
            </a:r>
            <a:r>
              <a:rPr lang="en"/>
              <a:t>(next Friday) </a:t>
            </a:r>
            <a:endParaRPr/>
          </a:p>
          <a:p>
            <a:pPr indent="0" lvl="0" marL="0" rtl="0" algn="l">
              <a:spcBef>
                <a:spcPts val="1600"/>
              </a:spcBef>
              <a:spcAft>
                <a:spcPts val="1600"/>
              </a:spcAft>
              <a:buNone/>
            </a:pPr>
            <a:r>
              <a:rPr lang="en"/>
              <a:t>			      Problem Set 5, due Friday, 5/14 (next next Friday)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Odds and probabilities</a:t>
            </a:r>
            <a:endParaRPr/>
          </a:p>
        </p:txBody>
      </p:sp>
      <p:sp>
        <p:nvSpPr>
          <p:cNvPr id="82" name="Google Shape;82;p16"/>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lnSpc>
                <a:spcPct val="98181"/>
              </a:lnSpc>
              <a:spcBef>
                <a:spcPts val="200"/>
              </a:spcBef>
              <a:spcAft>
                <a:spcPts val="0"/>
              </a:spcAft>
              <a:buNone/>
            </a:pPr>
            <a:r>
              <a:rPr lang="en" sz="1800">
                <a:solidFill>
                  <a:srgbClr val="FFFFFF"/>
                </a:solidFill>
              </a:rPr>
              <a:t>Probability of Action A when Event A occurs: a/(a+c)</a:t>
            </a:r>
            <a:endParaRPr sz="1800">
              <a:solidFill>
                <a:srgbClr val="FFFFFF"/>
              </a:solidFill>
            </a:endParaRPr>
          </a:p>
          <a:p>
            <a:pPr indent="0" lvl="0" marL="0" rtl="0" algn="l">
              <a:lnSpc>
                <a:spcPct val="98181"/>
              </a:lnSpc>
              <a:spcBef>
                <a:spcPts val="400"/>
              </a:spcBef>
              <a:spcAft>
                <a:spcPts val="0"/>
              </a:spcAft>
              <a:buNone/>
            </a:pPr>
            <a:r>
              <a:t/>
            </a:r>
            <a:endParaRPr sz="1800">
              <a:solidFill>
                <a:srgbClr val="FFFFFF"/>
              </a:solidFill>
            </a:endParaRPr>
          </a:p>
          <a:p>
            <a:pPr indent="0" lvl="0" marL="0" rtl="0" algn="l">
              <a:spcBef>
                <a:spcPts val="400"/>
              </a:spcBef>
              <a:spcAft>
                <a:spcPts val="0"/>
              </a:spcAft>
              <a:buNone/>
            </a:pPr>
            <a:r>
              <a:rPr lang="en" sz="1800">
                <a:solidFill>
                  <a:srgbClr val="FFFFFF"/>
                </a:solidFill>
              </a:rPr>
              <a:t>Odds of Action A when Event A occurs: a/c</a:t>
            </a:r>
            <a:endParaRPr sz="1800">
              <a:solidFill>
                <a:srgbClr val="FFFFFF"/>
              </a:solidFill>
            </a:endParaRPr>
          </a:p>
          <a:p>
            <a:pPr indent="0" lvl="0" marL="0" rtl="0" algn="l">
              <a:spcBef>
                <a:spcPts val="1600"/>
              </a:spcBef>
              <a:spcAft>
                <a:spcPts val="1600"/>
              </a:spcAft>
              <a:buNone/>
            </a:pPr>
            <a:r>
              <a:t/>
            </a:r>
            <a:endParaRPr sz="1800"/>
          </a:p>
        </p:txBody>
      </p:sp>
      <p:sp>
        <p:nvSpPr>
          <p:cNvPr id="83" name="Google Shape;83;p16"/>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84" name="Google Shape;84;p16"/>
          <p:cNvGraphicFramePr/>
          <p:nvPr/>
        </p:nvGraphicFramePr>
        <p:xfrm>
          <a:off x="4638675" y="2044150"/>
          <a:ext cx="3000000" cy="3000000"/>
        </p:xfrm>
        <a:graphic>
          <a:graphicData uri="http://schemas.openxmlformats.org/drawingml/2006/table">
            <a:tbl>
              <a:tblPr>
                <a:noFill/>
                <a:tableStyleId>{94946614-3D3A-4B26-A59A-D5AA60058D71}</a:tableStyleId>
              </a:tblPr>
              <a:tblGrid>
                <a:gridCol w="1100750"/>
                <a:gridCol w="1379200"/>
                <a:gridCol w="1249675"/>
              </a:tblGrid>
              <a:tr h="798200">
                <a:tc>
                  <a:txBody>
                    <a:bodyPr/>
                    <a:lstStyle/>
                    <a:p>
                      <a:pPr indent="0" lvl="0" marL="0" rtl="0" algn="l">
                        <a:spcBef>
                          <a:spcPts val="0"/>
                        </a:spcBef>
                        <a:spcAft>
                          <a:spcPts val="0"/>
                        </a:spcAft>
                        <a:buNone/>
                      </a:pPr>
                      <a:r>
                        <a:t/>
                      </a:r>
                      <a:endParaRPr sz="7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9CB38"/>
                    </a:solidFill>
                  </a:tcPr>
                </a:tc>
                <a:tc>
                  <a:txBody>
                    <a:bodyPr/>
                    <a:lstStyle/>
                    <a:p>
                      <a:pPr indent="0" lvl="0" marL="0" rtl="0" algn="ctr">
                        <a:lnSpc>
                          <a:spcPct val="115000"/>
                        </a:lnSpc>
                        <a:spcBef>
                          <a:spcPts val="0"/>
                        </a:spcBef>
                        <a:spcAft>
                          <a:spcPts val="0"/>
                        </a:spcAft>
                        <a:buNone/>
                      </a:pPr>
                      <a:r>
                        <a:rPr b="1" lang="en" sz="2000">
                          <a:solidFill>
                            <a:srgbClr val="FFFFFF"/>
                          </a:solidFill>
                          <a:latin typeface="Calibri"/>
                          <a:ea typeface="Calibri"/>
                          <a:cs typeface="Calibri"/>
                          <a:sym typeface="Calibri"/>
                        </a:rPr>
                        <a:t>Action A</a:t>
                      </a:r>
                      <a:endParaRPr b="1" sz="2000">
                        <a:solidFill>
                          <a:srgbClr val="FFFFFF"/>
                        </a:solidFill>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9CB38"/>
                    </a:solidFill>
                  </a:tcPr>
                </a:tc>
                <a:tc>
                  <a:txBody>
                    <a:bodyPr/>
                    <a:lstStyle/>
                    <a:p>
                      <a:pPr indent="0" lvl="0" marL="0" rtl="0" algn="ctr">
                        <a:lnSpc>
                          <a:spcPct val="115000"/>
                        </a:lnSpc>
                        <a:spcBef>
                          <a:spcPts val="0"/>
                        </a:spcBef>
                        <a:spcAft>
                          <a:spcPts val="0"/>
                        </a:spcAft>
                        <a:buNone/>
                      </a:pPr>
                      <a:r>
                        <a:rPr b="1" lang="en" sz="2000">
                          <a:solidFill>
                            <a:srgbClr val="FFFFFF"/>
                          </a:solidFill>
                          <a:latin typeface="Calibri"/>
                          <a:ea typeface="Calibri"/>
                          <a:cs typeface="Calibri"/>
                          <a:sym typeface="Calibri"/>
                        </a:rPr>
                        <a:t>Action B</a:t>
                      </a:r>
                      <a:endParaRPr b="1" sz="2000">
                        <a:solidFill>
                          <a:srgbClr val="FFFFFF"/>
                        </a:solidFill>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9CB38"/>
                    </a:solidFill>
                  </a:tcPr>
                </a:tc>
              </a:tr>
              <a:tr h="798200">
                <a:tc>
                  <a:txBody>
                    <a:bodyPr/>
                    <a:lstStyle/>
                    <a:p>
                      <a:pPr indent="0" lvl="0" marL="0" rtl="0" algn="l">
                        <a:lnSpc>
                          <a:spcPct val="115000"/>
                        </a:lnSpc>
                        <a:spcBef>
                          <a:spcPts val="0"/>
                        </a:spcBef>
                        <a:spcAft>
                          <a:spcPts val="0"/>
                        </a:spcAft>
                        <a:buNone/>
                      </a:pPr>
                      <a:r>
                        <a:rPr lang="en" sz="2000">
                          <a:latin typeface="Calibri"/>
                          <a:ea typeface="Calibri"/>
                          <a:cs typeface="Calibri"/>
                          <a:sym typeface="Calibri"/>
                        </a:rPr>
                        <a:t>Event A</a:t>
                      </a:r>
                      <a:endParaRPr sz="2000">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EECCE"/>
                    </a:solidFill>
                  </a:tcPr>
                </a:tc>
                <a:tc>
                  <a:txBody>
                    <a:bodyPr/>
                    <a:lstStyle/>
                    <a:p>
                      <a:pPr indent="0" lvl="0" marL="0" rtl="0" algn="ctr">
                        <a:lnSpc>
                          <a:spcPct val="115000"/>
                        </a:lnSpc>
                        <a:spcBef>
                          <a:spcPts val="0"/>
                        </a:spcBef>
                        <a:spcAft>
                          <a:spcPts val="0"/>
                        </a:spcAft>
                        <a:buNone/>
                      </a:pPr>
                      <a:r>
                        <a:rPr lang="en" sz="2000">
                          <a:latin typeface="Calibri"/>
                          <a:ea typeface="Calibri"/>
                          <a:cs typeface="Calibri"/>
                          <a:sym typeface="Calibri"/>
                        </a:rPr>
                        <a:t>a</a:t>
                      </a:r>
                      <a:endParaRPr sz="2000">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EECCE"/>
                    </a:solidFill>
                  </a:tcPr>
                </a:tc>
                <a:tc>
                  <a:txBody>
                    <a:bodyPr/>
                    <a:lstStyle/>
                    <a:p>
                      <a:pPr indent="0" lvl="0" marL="0" rtl="0" algn="ctr">
                        <a:lnSpc>
                          <a:spcPct val="115000"/>
                        </a:lnSpc>
                        <a:spcBef>
                          <a:spcPts val="0"/>
                        </a:spcBef>
                        <a:spcAft>
                          <a:spcPts val="0"/>
                        </a:spcAft>
                        <a:buNone/>
                      </a:pPr>
                      <a:r>
                        <a:rPr lang="en" sz="2000">
                          <a:latin typeface="Calibri"/>
                          <a:ea typeface="Calibri"/>
                          <a:cs typeface="Calibri"/>
                          <a:sym typeface="Calibri"/>
                        </a:rPr>
                        <a:t>b</a:t>
                      </a:r>
                      <a:endParaRPr sz="2000">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EECCE"/>
                    </a:solidFill>
                  </a:tcPr>
                </a:tc>
              </a:tr>
              <a:tr h="798200">
                <a:tc>
                  <a:txBody>
                    <a:bodyPr/>
                    <a:lstStyle/>
                    <a:p>
                      <a:pPr indent="0" lvl="0" marL="0" rtl="0" algn="l">
                        <a:lnSpc>
                          <a:spcPct val="115000"/>
                        </a:lnSpc>
                        <a:spcBef>
                          <a:spcPts val="0"/>
                        </a:spcBef>
                        <a:spcAft>
                          <a:spcPts val="0"/>
                        </a:spcAft>
                        <a:buNone/>
                      </a:pPr>
                      <a:r>
                        <a:rPr lang="en" sz="2000">
                          <a:latin typeface="Calibri"/>
                          <a:ea typeface="Calibri"/>
                          <a:cs typeface="Calibri"/>
                          <a:sym typeface="Calibri"/>
                        </a:rPr>
                        <a:t>Event B</a:t>
                      </a:r>
                      <a:endParaRPr sz="2000">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F6E8"/>
                    </a:solidFill>
                  </a:tcPr>
                </a:tc>
                <a:tc>
                  <a:txBody>
                    <a:bodyPr/>
                    <a:lstStyle/>
                    <a:p>
                      <a:pPr indent="0" lvl="0" marL="0" rtl="0" algn="ctr">
                        <a:lnSpc>
                          <a:spcPct val="115000"/>
                        </a:lnSpc>
                        <a:spcBef>
                          <a:spcPts val="0"/>
                        </a:spcBef>
                        <a:spcAft>
                          <a:spcPts val="0"/>
                        </a:spcAft>
                        <a:buNone/>
                      </a:pPr>
                      <a:r>
                        <a:rPr lang="en" sz="2000">
                          <a:latin typeface="Calibri"/>
                          <a:ea typeface="Calibri"/>
                          <a:cs typeface="Calibri"/>
                          <a:sym typeface="Calibri"/>
                        </a:rPr>
                        <a:t>c</a:t>
                      </a:r>
                      <a:endParaRPr sz="2000">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F6E8"/>
                    </a:solidFill>
                  </a:tcPr>
                </a:tc>
                <a:tc>
                  <a:txBody>
                    <a:bodyPr/>
                    <a:lstStyle/>
                    <a:p>
                      <a:pPr indent="0" lvl="0" marL="0" rtl="0" algn="ctr">
                        <a:lnSpc>
                          <a:spcPct val="115000"/>
                        </a:lnSpc>
                        <a:spcBef>
                          <a:spcPts val="0"/>
                        </a:spcBef>
                        <a:spcAft>
                          <a:spcPts val="0"/>
                        </a:spcAft>
                        <a:buNone/>
                      </a:pPr>
                      <a:r>
                        <a:rPr lang="en" sz="2000">
                          <a:latin typeface="Calibri"/>
                          <a:ea typeface="Calibri"/>
                          <a:cs typeface="Calibri"/>
                          <a:sym typeface="Calibri"/>
                        </a:rPr>
                        <a:t>d</a:t>
                      </a:r>
                      <a:endParaRPr sz="2000">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F6E8"/>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9669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Odds and probabilities</a:t>
            </a:r>
            <a:endParaRPr/>
          </a:p>
          <a:p>
            <a:pPr indent="0" lvl="0" marL="0" rtl="0" algn="l">
              <a:spcBef>
                <a:spcPts val="0"/>
              </a:spcBef>
              <a:spcAft>
                <a:spcPts val="0"/>
              </a:spcAft>
              <a:buNone/>
            </a:pPr>
            <a:r>
              <a:t/>
            </a:r>
            <a:endParaRPr/>
          </a:p>
        </p:txBody>
      </p:sp>
      <p:sp>
        <p:nvSpPr>
          <p:cNvPr id="90" name="Google Shape;90;p17"/>
          <p:cNvSpPr txBox="1"/>
          <p:nvPr>
            <p:ph idx="1" type="body"/>
          </p:nvPr>
        </p:nvSpPr>
        <p:spPr>
          <a:xfrm>
            <a:off x="575475" y="1489825"/>
            <a:ext cx="3686100" cy="2448000"/>
          </a:xfrm>
          <a:prstGeom prst="rect">
            <a:avLst/>
          </a:prstGeom>
        </p:spPr>
        <p:txBody>
          <a:bodyPr anchorCtr="0" anchor="t" bIns="91425" lIns="91425" spcFirstLastPara="1" rIns="91425" wrap="square" tIns="91425">
            <a:noAutofit/>
          </a:bodyPr>
          <a:lstStyle/>
          <a:p>
            <a:pPr indent="0" lvl="0" marL="0" rtl="0" algn="l">
              <a:lnSpc>
                <a:spcPct val="98181"/>
              </a:lnSpc>
              <a:spcBef>
                <a:spcPts val="1200"/>
              </a:spcBef>
              <a:spcAft>
                <a:spcPts val="0"/>
              </a:spcAft>
              <a:buNone/>
            </a:pPr>
            <a:r>
              <a:rPr lang="en" sz="1800">
                <a:solidFill>
                  <a:srgbClr val="FFFFFF"/>
                </a:solidFill>
              </a:rPr>
              <a:t>Each relationship has two associated odds: One less than 1, and the other greater than 1</a:t>
            </a:r>
            <a:endParaRPr sz="1800">
              <a:solidFill>
                <a:srgbClr val="FFFFFF"/>
              </a:solidFill>
            </a:endParaRPr>
          </a:p>
          <a:p>
            <a:pPr indent="0" lvl="0" marL="0" rtl="0" algn="l">
              <a:lnSpc>
                <a:spcPct val="98181"/>
              </a:lnSpc>
              <a:spcBef>
                <a:spcPts val="1200"/>
              </a:spcBef>
              <a:spcAft>
                <a:spcPts val="0"/>
              </a:spcAft>
              <a:buNone/>
            </a:pPr>
            <a:r>
              <a:rPr lang="en" sz="1800">
                <a:solidFill>
                  <a:srgbClr val="FFFFFF"/>
                </a:solidFill>
              </a:rPr>
              <a:t>Let’s say that iPhone users and Android users were asked if they purchased either a productivity app or a game app.</a:t>
            </a:r>
            <a:endParaRPr sz="1800">
              <a:solidFill>
                <a:srgbClr val="FFFFFF"/>
              </a:solidFill>
            </a:endParaRPr>
          </a:p>
          <a:p>
            <a:pPr indent="0" lvl="0" marL="0" rtl="0" algn="l">
              <a:spcBef>
                <a:spcPts val="200"/>
              </a:spcBef>
              <a:spcAft>
                <a:spcPts val="1600"/>
              </a:spcAft>
              <a:buNone/>
            </a:pPr>
            <a:r>
              <a:t/>
            </a:r>
            <a:endParaRPr sz="1800">
              <a:solidFill>
                <a:srgbClr val="FFFFFF"/>
              </a:solidFill>
            </a:endParaRPr>
          </a:p>
        </p:txBody>
      </p:sp>
      <p:sp>
        <p:nvSpPr>
          <p:cNvPr id="91" name="Google Shape;91;p17"/>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2" name="Google Shape;92;p17"/>
          <p:cNvPicPr preferRelativeResize="0"/>
          <p:nvPr/>
        </p:nvPicPr>
        <p:blipFill>
          <a:blip r:embed="rId3">
            <a:alphaModFix/>
          </a:blip>
          <a:stretch>
            <a:fillRect/>
          </a:stretch>
        </p:blipFill>
        <p:spPr>
          <a:xfrm>
            <a:off x="4984800" y="1452407"/>
            <a:ext cx="3530249" cy="262131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Odds and probabilities</a:t>
            </a:r>
            <a:endParaRPr/>
          </a:p>
        </p:txBody>
      </p:sp>
      <p:sp>
        <p:nvSpPr>
          <p:cNvPr id="98" name="Google Shape;98;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It is possible to convert between probability and odds: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For iPhone users, the probability of buying a productivity app is 10/30 = 0.33</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For iPhone users, the odds of buying a productivity app are 10/20 = 0.5</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P = odds/(1+odds) = 0.5/(1+0.5) = 0.5/1.5 = 0.33, Matches!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Odds = P/(1 - P) = 0.33 / (1 - 0.33) = 0.5 (will match if enough digits are included)</a:t>
            </a:r>
            <a:endParaRPr>
              <a:solidFill>
                <a:srgbClr val="FFFFFF"/>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Odds ratios</a:t>
            </a:r>
            <a:endParaRPr/>
          </a:p>
        </p:txBody>
      </p:sp>
      <p:sp>
        <p:nvSpPr>
          <p:cNvPr id="104" name="Google Shape;104;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98181"/>
              </a:lnSpc>
              <a:spcBef>
                <a:spcPts val="1200"/>
              </a:spcBef>
              <a:spcAft>
                <a:spcPts val="0"/>
              </a:spcAft>
              <a:buNone/>
            </a:pPr>
            <a:r>
              <a:rPr lang="en" sz="1800">
                <a:solidFill>
                  <a:srgbClr val="FFFFFF"/>
                </a:solidFill>
              </a:rPr>
              <a:t>Odds ratios are expressions of </a:t>
            </a:r>
            <a:r>
              <a:rPr i="1" lang="en" sz="1800">
                <a:solidFill>
                  <a:srgbClr val="FFFFFF"/>
                </a:solidFill>
              </a:rPr>
              <a:t>association</a:t>
            </a:r>
            <a:r>
              <a:rPr lang="en" sz="1800">
                <a:solidFill>
                  <a:srgbClr val="FFFFFF"/>
                </a:solidFill>
              </a:rPr>
              <a:t>, which are calculated using the ratio of two odds. </a:t>
            </a:r>
            <a:endParaRPr sz="1800">
              <a:solidFill>
                <a:srgbClr val="FFFFFF"/>
              </a:solidFill>
            </a:endParaRPr>
          </a:p>
          <a:p>
            <a:pPr indent="0" lvl="0" marL="0" rtl="0" algn="l">
              <a:lnSpc>
                <a:spcPct val="98181"/>
              </a:lnSpc>
              <a:spcBef>
                <a:spcPts val="1200"/>
              </a:spcBef>
              <a:spcAft>
                <a:spcPts val="0"/>
              </a:spcAft>
              <a:buNone/>
            </a:pPr>
            <a:r>
              <a:rPr lang="en" sz="1800">
                <a:solidFill>
                  <a:srgbClr val="FFFFFF"/>
                </a:solidFill>
              </a:rPr>
              <a:t>If both inputs have the same odds - that is, they’re equally likely - then the odds ratio will be 1. </a:t>
            </a:r>
            <a:endParaRPr sz="1800">
              <a:solidFill>
                <a:srgbClr val="FFFFFF"/>
              </a:solidFill>
            </a:endParaRPr>
          </a:p>
          <a:p>
            <a:pPr indent="0" lvl="0" marL="0" rtl="0" algn="l">
              <a:lnSpc>
                <a:spcPct val="98181"/>
              </a:lnSpc>
              <a:spcBef>
                <a:spcPts val="1200"/>
              </a:spcBef>
              <a:spcAft>
                <a:spcPts val="0"/>
              </a:spcAft>
              <a:buNone/>
            </a:pPr>
            <a:r>
              <a:rPr lang="en" sz="1800">
                <a:solidFill>
                  <a:srgbClr val="FFFFFF"/>
                </a:solidFill>
              </a:rPr>
              <a:t>These are generally more useful than using odds alone.</a:t>
            </a:r>
            <a:endParaRPr sz="1800">
              <a:solidFill>
                <a:srgbClr val="FFFFFF"/>
              </a:solidFill>
            </a:endParaRPr>
          </a:p>
          <a:p>
            <a:pPr indent="0" lvl="0" marL="0" rtl="0" algn="l">
              <a:spcBef>
                <a:spcPts val="200"/>
              </a:spcBef>
              <a:spcAft>
                <a:spcPts val="160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Odds ratios</a:t>
            </a:r>
            <a:endParaRPr/>
          </a:p>
        </p:txBody>
      </p:sp>
      <p:sp>
        <p:nvSpPr>
          <p:cNvPr id="110" name="Google Shape;110;p20"/>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lnSpc>
                <a:spcPct val="98181"/>
              </a:lnSpc>
              <a:spcBef>
                <a:spcPts val="1200"/>
              </a:spcBef>
              <a:spcAft>
                <a:spcPts val="0"/>
              </a:spcAft>
              <a:buNone/>
            </a:pPr>
            <a:r>
              <a:rPr lang="en" sz="1800">
                <a:solidFill>
                  <a:srgbClr val="FFFFFF"/>
                </a:solidFill>
              </a:rPr>
              <a:t>What is the odds ratio for purchasing a productivity app vs a game app for iPhone purchases (using game as the denominator)?</a:t>
            </a:r>
            <a:endParaRPr sz="1800">
              <a:solidFill>
                <a:srgbClr val="FFFFFF"/>
              </a:solidFill>
            </a:endParaRPr>
          </a:p>
          <a:p>
            <a:pPr indent="457200" lvl="0" marL="0" rtl="0" algn="l">
              <a:lnSpc>
                <a:spcPct val="98181"/>
              </a:lnSpc>
              <a:spcBef>
                <a:spcPts val="200"/>
              </a:spcBef>
              <a:spcAft>
                <a:spcPts val="0"/>
              </a:spcAft>
              <a:buNone/>
            </a:pPr>
            <a:r>
              <a:rPr lang="en" sz="1800">
                <a:solidFill>
                  <a:srgbClr val="FFFFFF"/>
                </a:solidFill>
              </a:rPr>
              <a:t>2/1.33 = 1.50</a:t>
            </a:r>
            <a:endParaRPr sz="1800">
              <a:solidFill>
                <a:srgbClr val="FFFFFF"/>
              </a:solidFill>
            </a:endParaRPr>
          </a:p>
          <a:p>
            <a:pPr indent="0" lvl="0" marL="0" rtl="0" algn="l">
              <a:lnSpc>
                <a:spcPct val="98181"/>
              </a:lnSpc>
              <a:spcBef>
                <a:spcPts val="1200"/>
              </a:spcBef>
              <a:spcAft>
                <a:spcPts val="0"/>
              </a:spcAft>
              <a:buNone/>
            </a:pPr>
            <a:r>
              <a:rPr lang="en" sz="1800">
                <a:solidFill>
                  <a:srgbClr val="FFFFFF"/>
                </a:solidFill>
              </a:rPr>
              <a:t> The odds of an iPhone app purchase are 1.50 times greater for a productivity app than a game app</a:t>
            </a:r>
            <a:endParaRPr sz="1800">
              <a:solidFill>
                <a:srgbClr val="FFFFFF"/>
              </a:solidFill>
            </a:endParaRPr>
          </a:p>
          <a:p>
            <a:pPr indent="0" lvl="0" marL="0" rtl="0" algn="l">
              <a:spcBef>
                <a:spcPts val="200"/>
              </a:spcBef>
              <a:spcAft>
                <a:spcPts val="1600"/>
              </a:spcAft>
              <a:buNone/>
            </a:pPr>
            <a:r>
              <a:t/>
            </a:r>
            <a:endParaRPr sz="1800">
              <a:solidFill>
                <a:srgbClr val="FFFFFF"/>
              </a:solidFill>
            </a:endParaRPr>
          </a:p>
        </p:txBody>
      </p:sp>
      <p:sp>
        <p:nvSpPr>
          <p:cNvPr id="111" name="Google Shape;111;p20"/>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12" name="Google Shape;112;p20"/>
          <p:cNvGraphicFramePr/>
          <p:nvPr/>
        </p:nvGraphicFramePr>
        <p:xfrm>
          <a:off x="4638675" y="2043488"/>
          <a:ext cx="3000000" cy="3000000"/>
        </p:xfrm>
        <a:graphic>
          <a:graphicData uri="http://schemas.openxmlformats.org/drawingml/2006/table">
            <a:tbl>
              <a:tblPr>
                <a:noFill/>
                <a:tableStyleId>{94946614-3D3A-4B26-A59A-D5AA60058D71}</a:tableStyleId>
              </a:tblPr>
              <a:tblGrid>
                <a:gridCol w="1208050"/>
                <a:gridCol w="1624900"/>
                <a:gridCol w="1236300"/>
              </a:tblGrid>
              <a:tr h="339025">
                <a:tc>
                  <a:txBody>
                    <a:bodyPr/>
                    <a:lstStyle/>
                    <a:p>
                      <a:pPr indent="0" lvl="0" marL="0" rtl="0" algn="l">
                        <a:spcBef>
                          <a:spcPts val="0"/>
                        </a:spcBef>
                        <a:spcAft>
                          <a:spcPts val="0"/>
                        </a:spcAft>
                        <a:buNone/>
                      </a:pPr>
                      <a:r>
                        <a:t/>
                      </a:r>
                      <a:endParaRPr sz="1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9CB38"/>
                    </a:solidFill>
                  </a:tcPr>
                </a:tc>
                <a:tc>
                  <a:txBody>
                    <a:bodyPr/>
                    <a:lstStyle/>
                    <a:p>
                      <a:pPr indent="0" lvl="0" marL="0" rtl="0" algn="ctr">
                        <a:lnSpc>
                          <a:spcPct val="115000"/>
                        </a:lnSpc>
                        <a:spcBef>
                          <a:spcPts val="0"/>
                        </a:spcBef>
                        <a:spcAft>
                          <a:spcPts val="0"/>
                        </a:spcAft>
                        <a:buNone/>
                      </a:pPr>
                      <a:r>
                        <a:rPr b="1" lang="en" sz="1800">
                          <a:solidFill>
                            <a:srgbClr val="FFFFFF"/>
                          </a:solidFill>
                          <a:latin typeface="Calibri"/>
                          <a:ea typeface="Calibri"/>
                          <a:cs typeface="Calibri"/>
                          <a:sym typeface="Calibri"/>
                        </a:rPr>
                        <a:t>Productivity</a:t>
                      </a:r>
                      <a:endParaRPr b="1" sz="1800">
                        <a:solidFill>
                          <a:srgbClr val="FFFFFF"/>
                        </a:solidFill>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9CB38"/>
                    </a:solidFill>
                  </a:tcPr>
                </a:tc>
                <a:tc>
                  <a:txBody>
                    <a:bodyPr/>
                    <a:lstStyle/>
                    <a:p>
                      <a:pPr indent="0" lvl="0" marL="0" rtl="0" algn="ctr">
                        <a:lnSpc>
                          <a:spcPct val="115000"/>
                        </a:lnSpc>
                        <a:spcBef>
                          <a:spcPts val="0"/>
                        </a:spcBef>
                        <a:spcAft>
                          <a:spcPts val="0"/>
                        </a:spcAft>
                        <a:buNone/>
                      </a:pPr>
                      <a:r>
                        <a:rPr b="1" lang="en" sz="1800">
                          <a:solidFill>
                            <a:srgbClr val="FFFFFF"/>
                          </a:solidFill>
                          <a:latin typeface="Calibri"/>
                          <a:ea typeface="Calibri"/>
                          <a:cs typeface="Calibri"/>
                          <a:sym typeface="Calibri"/>
                        </a:rPr>
                        <a:t>Game</a:t>
                      </a:r>
                      <a:endParaRPr b="1" sz="1800">
                        <a:solidFill>
                          <a:srgbClr val="FFFFFF"/>
                        </a:solidFill>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9CB38"/>
                    </a:solidFill>
                  </a:tcPr>
                </a:tc>
              </a:tr>
              <a:tr h="968350">
                <a:tc>
                  <a:txBody>
                    <a:bodyPr/>
                    <a:lstStyle/>
                    <a:p>
                      <a:pPr indent="0" lvl="0" marL="0" rtl="0" algn="l">
                        <a:lnSpc>
                          <a:spcPct val="115000"/>
                        </a:lnSpc>
                        <a:spcBef>
                          <a:spcPts val="0"/>
                        </a:spcBef>
                        <a:spcAft>
                          <a:spcPts val="0"/>
                        </a:spcAft>
                        <a:buNone/>
                      </a:pPr>
                      <a:r>
                        <a:rPr lang="en" sz="1800">
                          <a:latin typeface="Calibri"/>
                          <a:ea typeface="Calibri"/>
                          <a:cs typeface="Calibri"/>
                          <a:sym typeface="Calibri"/>
                        </a:rPr>
                        <a:t>iPhone</a:t>
                      </a:r>
                      <a:endParaRPr sz="1800">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EECCE"/>
                    </a:solidFill>
                  </a:tcPr>
                </a:tc>
                <a:tc>
                  <a:txBody>
                    <a:bodyPr/>
                    <a:lstStyle/>
                    <a:p>
                      <a:pPr indent="0" lvl="0" marL="0" rtl="0" algn="ctr">
                        <a:lnSpc>
                          <a:spcPct val="115000"/>
                        </a:lnSpc>
                        <a:spcBef>
                          <a:spcPts val="0"/>
                        </a:spcBef>
                        <a:spcAft>
                          <a:spcPts val="0"/>
                        </a:spcAft>
                        <a:buNone/>
                      </a:pPr>
                      <a:r>
                        <a:rPr lang="en" sz="1800">
                          <a:latin typeface="Calibri"/>
                          <a:ea typeface="Calibri"/>
                          <a:cs typeface="Calibri"/>
                          <a:sym typeface="Calibri"/>
                        </a:rPr>
                        <a:t>Prob: 0.67</a:t>
                      </a:r>
                      <a:endParaRPr sz="1800">
                        <a:latin typeface="Calibri"/>
                        <a:ea typeface="Calibri"/>
                        <a:cs typeface="Calibri"/>
                        <a:sym typeface="Calibri"/>
                      </a:endParaRPr>
                    </a:p>
                    <a:p>
                      <a:pPr indent="0" lvl="0" marL="0" rtl="0" algn="ctr">
                        <a:lnSpc>
                          <a:spcPct val="115000"/>
                        </a:lnSpc>
                        <a:spcBef>
                          <a:spcPts val="0"/>
                        </a:spcBef>
                        <a:spcAft>
                          <a:spcPts val="0"/>
                        </a:spcAft>
                        <a:buNone/>
                      </a:pPr>
                      <a:r>
                        <a:rPr lang="en" sz="1800">
                          <a:latin typeface="Calibri"/>
                          <a:ea typeface="Calibri"/>
                          <a:cs typeface="Calibri"/>
                          <a:sym typeface="Calibri"/>
                        </a:rPr>
                        <a:t>Odds: 2</a:t>
                      </a:r>
                      <a:endParaRPr sz="1800">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EECCE"/>
                    </a:solidFill>
                  </a:tcPr>
                </a:tc>
                <a:tc>
                  <a:txBody>
                    <a:bodyPr/>
                    <a:lstStyle/>
                    <a:p>
                      <a:pPr indent="0" lvl="0" marL="0" rtl="0" algn="ctr">
                        <a:lnSpc>
                          <a:spcPct val="115000"/>
                        </a:lnSpc>
                        <a:spcBef>
                          <a:spcPts val="0"/>
                        </a:spcBef>
                        <a:spcAft>
                          <a:spcPts val="0"/>
                        </a:spcAft>
                        <a:buNone/>
                      </a:pPr>
                      <a:r>
                        <a:rPr lang="en" sz="1800">
                          <a:latin typeface="Calibri"/>
                          <a:ea typeface="Calibri"/>
                          <a:cs typeface="Calibri"/>
                          <a:sym typeface="Calibri"/>
                        </a:rPr>
                        <a:t>Prob: 0.57</a:t>
                      </a:r>
                      <a:endParaRPr sz="1800">
                        <a:latin typeface="Calibri"/>
                        <a:ea typeface="Calibri"/>
                        <a:cs typeface="Calibri"/>
                        <a:sym typeface="Calibri"/>
                      </a:endParaRPr>
                    </a:p>
                    <a:p>
                      <a:pPr indent="0" lvl="0" marL="0" rtl="0" algn="ctr">
                        <a:lnSpc>
                          <a:spcPct val="115000"/>
                        </a:lnSpc>
                        <a:spcBef>
                          <a:spcPts val="0"/>
                        </a:spcBef>
                        <a:spcAft>
                          <a:spcPts val="0"/>
                        </a:spcAft>
                        <a:buNone/>
                      </a:pPr>
                      <a:r>
                        <a:rPr lang="en" sz="1800">
                          <a:latin typeface="Calibri"/>
                          <a:ea typeface="Calibri"/>
                          <a:cs typeface="Calibri"/>
                          <a:sym typeface="Calibri"/>
                        </a:rPr>
                        <a:t>Odds: 1.33</a:t>
                      </a:r>
                      <a:endParaRPr sz="1800">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EECCE"/>
                    </a:solidFill>
                  </a:tcPr>
                </a:tc>
              </a:tr>
              <a:tr h="968350">
                <a:tc>
                  <a:txBody>
                    <a:bodyPr/>
                    <a:lstStyle/>
                    <a:p>
                      <a:pPr indent="0" lvl="0" marL="0" rtl="0" algn="l">
                        <a:lnSpc>
                          <a:spcPct val="115000"/>
                        </a:lnSpc>
                        <a:spcBef>
                          <a:spcPts val="0"/>
                        </a:spcBef>
                        <a:spcAft>
                          <a:spcPts val="0"/>
                        </a:spcAft>
                        <a:buNone/>
                      </a:pPr>
                      <a:r>
                        <a:rPr lang="en" sz="1800">
                          <a:latin typeface="Calibri"/>
                          <a:ea typeface="Calibri"/>
                          <a:cs typeface="Calibri"/>
                          <a:sym typeface="Calibri"/>
                        </a:rPr>
                        <a:t>Android</a:t>
                      </a:r>
                      <a:endParaRPr sz="1800">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F6E8"/>
                    </a:solidFill>
                  </a:tcPr>
                </a:tc>
                <a:tc>
                  <a:txBody>
                    <a:bodyPr/>
                    <a:lstStyle/>
                    <a:p>
                      <a:pPr indent="0" lvl="0" marL="0" rtl="0" algn="ctr">
                        <a:lnSpc>
                          <a:spcPct val="115000"/>
                        </a:lnSpc>
                        <a:spcBef>
                          <a:spcPts val="0"/>
                        </a:spcBef>
                        <a:spcAft>
                          <a:spcPts val="0"/>
                        </a:spcAft>
                        <a:buNone/>
                      </a:pPr>
                      <a:r>
                        <a:rPr lang="en" sz="1800">
                          <a:latin typeface="Calibri"/>
                          <a:ea typeface="Calibri"/>
                          <a:cs typeface="Calibri"/>
                          <a:sym typeface="Calibri"/>
                        </a:rPr>
                        <a:t>Prob: 0.33</a:t>
                      </a:r>
                      <a:endParaRPr sz="1800">
                        <a:latin typeface="Calibri"/>
                        <a:ea typeface="Calibri"/>
                        <a:cs typeface="Calibri"/>
                        <a:sym typeface="Calibri"/>
                      </a:endParaRPr>
                    </a:p>
                    <a:p>
                      <a:pPr indent="0" lvl="0" marL="0" rtl="0" algn="ctr">
                        <a:lnSpc>
                          <a:spcPct val="115000"/>
                        </a:lnSpc>
                        <a:spcBef>
                          <a:spcPts val="0"/>
                        </a:spcBef>
                        <a:spcAft>
                          <a:spcPts val="0"/>
                        </a:spcAft>
                        <a:buNone/>
                      </a:pPr>
                      <a:r>
                        <a:rPr lang="en" sz="1800">
                          <a:latin typeface="Calibri"/>
                          <a:ea typeface="Calibri"/>
                          <a:cs typeface="Calibri"/>
                          <a:sym typeface="Calibri"/>
                        </a:rPr>
                        <a:t>Odds: 0.5</a:t>
                      </a:r>
                      <a:endParaRPr sz="1800">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F6E8"/>
                    </a:solidFill>
                  </a:tcPr>
                </a:tc>
                <a:tc>
                  <a:txBody>
                    <a:bodyPr/>
                    <a:lstStyle/>
                    <a:p>
                      <a:pPr indent="0" lvl="0" marL="0" rtl="0" algn="ctr">
                        <a:lnSpc>
                          <a:spcPct val="115000"/>
                        </a:lnSpc>
                        <a:spcBef>
                          <a:spcPts val="0"/>
                        </a:spcBef>
                        <a:spcAft>
                          <a:spcPts val="0"/>
                        </a:spcAft>
                        <a:buNone/>
                      </a:pPr>
                      <a:r>
                        <a:rPr lang="en" sz="1800">
                          <a:latin typeface="Calibri"/>
                          <a:ea typeface="Calibri"/>
                          <a:cs typeface="Calibri"/>
                          <a:sym typeface="Calibri"/>
                        </a:rPr>
                        <a:t>Prob: 0.43</a:t>
                      </a:r>
                      <a:endParaRPr sz="1800">
                        <a:latin typeface="Calibri"/>
                        <a:ea typeface="Calibri"/>
                        <a:cs typeface="Calibri"/>
                        <a:sym typeface="Calibri"/>
                      </a:endParaRPr>
                    </a:p>
                    <a:p>
                      <a:pPr indent="0" lvl="0" marL="0" rtl="0" algn="ctr">
                        <a:lnSpc>
                          <a:spcPct val="115000"/>
                        </a:lnSpc>
                        <a:spcBef>
                          <a:spcPts val="0"/>
                        </a:spcBef>
                        <a:spcAft>
                          <a:spcPts val="0"/>
                        </a:spcAft>
                        <a:buNone/>
                      </a:pPr>
                      <a:r>
                        <a:rPr lang="en" sz="1800">
                          <a:latin typeface="Calibri"/>
                          <a:ea typeface="Calibri"/>
                          <a:cs typeface="Calibri"/>
                          <a:sym typeface="Calibri"/>
                        </a:rPr>
                        <a:t>Odds: 0.75</a:t>
                      </a:r>
                      <a:endParaRPr sz="1800">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F6E8"/>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Odds ratios</a:t>
            </a:r>
            <a:endParaRPr/>
          </a:p>
        </p:txBody>
      </p:sp>
      <p:sp>
        <p:nvSpPr>
          <p:cNvPr id="118" name="Google Shape;118;p21"/>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lnSpc>
                <a:spcPct val="98181"/>
              </a:lnSpc>
              <a:spcBef>
                <a:spcPts val="1200"/>
              </a:spcBef>
              <a:spcAft>
                <a:spcPts val="0"/>
              </a:spcAft>
              <a:buNone/>
            </a:pPr>
            <a:r>
              <a:rPr lang="en" sz="1800">
                <a:solidFill>
                  <a:srgbClr val="FFFFFF"/>
                </a:solidFill>
              </a:rPr>
              <a:t>What is the odds ratio for iPhone vs Android purchases of game apps?</a:t>
            </a:r>
            <a:endParaRPr sz="1800">
              <a:solidFill>
                <a:srgbClr val="FFFFFF"/>
              </a:solidFill>
            </a:endParaRPr>
          </a:p>
          <a:p>
            <a:pPr indent="457200" lvl="0" marL="0" rtl="0" algn="l">
              <a:lnSpc>
                <a:spcPct val="98181"/>
              </a:lnSpc>
              <a:spcBef>
                <a:spcPts val="200"/>
              </a:spcBef>
              <a:spcAft>
                <a:spcPts val="0"/>
              </a:spcAft>
              <a:buNone/>
            </a:pPr>
            <a:r>
              <a:rPr lang="en" sz="1800">
                <a:solidFill>
                  <a:srgbClr val="FFFFFF"/>
                </a:solidFill>
              </a:rPr>
              <a:t>1.33/0.75 = 1.77</a:t>
            </a:r>
            <a:endParaRPr sz="1800">
              <a:solidFill>
                <a:srgbClr val="FFFFFF"/>
              </a:solidFill>
            </a:endParaRPr>
          </a:p>
          <a:p>
            <a:pPr indent="0" lvl="0" marL="0" rtl="0" algn="l">
              <a:lnSpc>
                <a:spcPct val="98181"/>
              </a:lnSpc>
              <a:spcBef>
                <a:spcPts val="1200"/>
              </a:spcBef>
              <a:spcAft>
                <a:spcPts val="0"/>
              </a:spcAft>
              <a:buNone/>
            </a:pPr>
            <a:r>
              <a:rPr lang="en" sz="1800">
                <a:solidFill>
                  <a:srgbClr val="FFFFFF"/>
                </a:solidFill>
              </a:rPr>
              <a:t> The odds of a game app purchase are 1.77 times more likely from an iPhone than an Android phone.</a:t>
            </a:r>
            <a:endParaRPr sz="1800">
              <a:solidFill>
                <a:srgbClr val="FFFFFF"/>
              </a:solidFill>
            </a:endParaRPr>
          </a:p>
          <a:p>
            <a:pPr indent="0" lvl="0" marL="0" rtl="0" algn="l">
              <a:lnSpc>
                <a:spcPct val="98181"/>
              </a:lnSpc>
              <a:spcBef>
                <a:spcPts val="1200"/>
              </a:spcBef>
              <a:spcAft>
                <a:spcPts val="0"/>
              </a:spcAft>
              <a:buNone/>
            </a:pPr>
            <a:r>
              <a:t/>
            </a:r>
            <a:endParaRPr sz="1800">
              <a:solidFill>
                <a:srgbClr val="FFFFFF"/>
              </a:solidFill>
            </a:endParaRPr>
          </a:p>
          <a:p>
            <a:pPr indent="0" lvl="0" marL="0" rtl="0" algn="l">
              <a:spcBef>
                <a:spcPts val="200"/>
              </a:spcBef>
              <a:spcAft>
                <a:spcPts val="1600"/>
              </a:spcAft>
              <a:buNone/>
            </a:pPr>
            <a:r>
              <a:t/>
            </a:r>
            <a:endParaRPr sz="1800">
              <a:solidFill>
                <a:srgbClr val="FFFFFF"/>
              </a:solidFill>
            </a:endParaRPr>
          </a:p>
        </p:txBody>
      </p:sp>
      <p:sp>
        <p:nvSpPr>
          <p:cNvPr id="119" name="Google Shape;119;p21"/>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20" name="Google Shape;120;p21"/>
          <p:cNvGraphicFramePr/>
          <p:nvPr/>
        </p:nvGraphicFramePr>
        <p:xfrm>
          <a:off x="4638675" y="2043488"/>
          <a:ext cx="3000000" cy="3000000"/>
        </p:xfrm>
        <a:graphic>
          <a:graphicData uri="http://schemas.openxmlformats.org/drawingml/2006/table">
            <a:tbl>
              <a:tblPr>
                <a:noFill/>
                <a:tableStyleId>{94946614-3D3A-4B26-A59A-D5AA60058D71}</a:tableStyleId>
              </a:tblPr>
              <a:tblGrid>
                <a:gridCol w="1208050"/>
                <a:gridCol w="1624900"/>
                <a:gridCol w="1236300"/>
              </a:tblGrid>
              <a:tr h="339025">
                <a:tc>
                  <a:txBody>
                    <a:bodyPr/>
                    <a:lstStyle/>
                    <a:p>
                      <a:pPr indent="0" lvl="0" marL="0" rtl="0" algn="l">
                        <a:spcBef>
                          <a:spcPts val="0"/>
                        </a:spcBef>
                        <a:spcAft>
                          <a:spcPts val="0"/>
                        </a:spcAft>
                        <a:buNone/>
                      </a:pPr>
                      <a:r>
                        <a:t/>
                      </a:r>
                      <a:endParaRPr sz="100"/>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9CB38"/>
                    </a:solidFill>
                  </a:tcPr>
                </a:tc>
                <a:tc>
                  <a:txBody>
                    <a:bodyPr/>
                    <a:lstStyle/>
                    <a:p>
                      <a:pPr indent="0" lvl="0" marL="0" rtl="0" algn="ctr">
                        <a:lnSpc>
                          <a:spcPct val="115000"/>
                        </a:lnSpc>
                        <a:spcBef>
                          <a:spcPts val="0"/>
                        </a:spcBef>
                        <a:spcAft>
                          <a:spcPts val="0"/>
                        </a:spcAft>
                        <a:buNone/>
                      </a:pPr>
                      <a:r>
                        <a:rPr b="1" lang="en" sz="1800">
                          <a:solidFill>
                            <a:srgbClr val="FFFFFF"/>
                          </a:solidFill>
                          <a:latin typeface="Calibri"/>
                          <a:ea typeface="Calibri"/>
                          <a:cs typeface="Calibri"/>
                          <a:sym typeface="Calibri"/>
                        </a:rPr>
                        <a:t>Productivity</a:t>
                      </a:r>
                      <a:endParaRPr b="1" sz="1800">
                        <a:solidFill>
                          <a:srgbClr val="FFFFFF"/>
                        </a:solidFill>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9CB38"/>
                    </a:solidFill>
                  </a:tcPr>
                </a:tc>
                <a:tc>
                  <a:txBody>
                    <a:bodyPr/>
                    <a:lstStyle/>
                    <a:p>
                      <a:pPr indent="0" lvl="0" marL="0" rtl="0" algn="ctr">
                        <a:lnSpc>
                          <a:spcPct val="115000"/>
                        </a:lnSpc>
                        <a:spcBef>
                          <a:spcPts val="0"/>
                        </a:spcBef>
                        <a:spcAft>
                          <a:spcPts val="0"/>
                        </a:spcAft>
                        <a:buNone/>
                      </a:pPr>
                      <a:r>
                        <a:rPr b="1" lang="en" sz="1800">
                          <a:solidFill>
                            <a:srgbClr val="FFFFFF"/>
                          </a:solidFill>
                          <a:latin typeface="Calibri"/>
                          <a:ea typeface="Calibri"/>
                          <a:cs typeface="Calibri"/>
                          <a:sym typeface="Calibri"/>
                        </a:rPr>
                        <a:t>Game</a:t>
                      </a:r>
                      <a:endParaRPr b="1" sz="1800">
                        <a:solidFill>
                          <a:srgbClr val="FFFFFF"/>
                        </a:solidFill>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99CB38"/>
                    </a:solidFill>
                  </a:tcPr>
                </a:tc>
              </a:tr>
              <a:tr h="968350">
                <a:tc>
                  <a:txBody>
                    <a:bodyPr/>
                    <a:lstStyle/>
                    <a:p>
                      <a:pPr indent="0" lvl="0" marL="0" rtl="0" algn="l">
                        <a:lnSpc>
                          <a:spcPct val="115000"/>
                        </a:lnSpc>
                        <a:spcBef>
                          <a:spcPts val="0"/>
                        </a:spcBef>
                        <a:spcAft>
                          <a:spcPts val="0"/>
                        </a:spcAft>
                        <a:buNone/>
                      </a:pPr>
                      <a:r>
                        <a:rPr lang="en" sz="1800">
                          <a:latin typeface="Calibri"/>
                          <a:ea typeface="Calibri"/>
                          <a:cs typeface="Calibri"/>
                          <a:sym typeface="Calibri"/>
                        </a:rPr>
                        <a:t>iPhone</a:t>
                      </a:r>
                      <a:endParaRPr sz="1800">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EECCE"/>
                    </a:solidFill>
                  </a:tcPr>
                </a:tc>
                <a:tc>
                  <a:txBody>
                    <a:bodyPr/>
                    <a:lstStyle/>
                    <a:p>
                      <a:pPr indent="0" lvl="0" marL="0" rtl="0" algn="ctr">
                        <a:lnSpc>
                          <a:spcPct val="115000"/>
                        </a:lnSpc>
                        <a:spcBef>
                          <a:spcPts val="0"/>
                        </a:spcBef>
                        <a:spcAft>
                          <a:spcPts val="0"/>
                        </a:spcAft>
                        <a:buNone/>
                      </a:pPr>
                      <a:r>
                        <a:rPr lang="en" sz="1800">
                          <a:latin typeface="Calibri"/>
                          <a:ea typeface="Calibri"/>
                          <a:cs typeface="Calibri"/>
                          <a:sym typeface="Calibri"/>
                        </a:rPr>
                        <a:t>Prob: 0.67</a:t>
                      </a:r>
                      <a:endParaRPr sz="1800">
                        <a:latin typeface="Calibri"/>
                        <a:ea typeface="Calibri"/>
                        <a:cs typeface="Calibri"/>
                        <a:sym typeface="Calibri"/>
                      </a:endParaRPr>
                    </a:p>
                    <a:p>
                      <a:pPr indent="0" lvl="0" marL="0" rtl="0" algn="ctr">
                        <a:lnSpc>
                          <a:spcPct val="115000"/>
                        </a:lnSpc>
                        <a:spcBef>
                          <a:spcPts val="0"/>
                        </a:spcBef>
                        <a:spcAft>
                          <a:spcPts val="0"/>
                        </a:spcAft>
                        <a:buNone/>
                      </a:pPr>
                      <a:r>
                        <a:rPr lang="en" sz="1800">
                          <a:latin typeface="Calibri"/>
                          <a:ea typeface="Calibri"/>
                          <a:cs typeface="Calibri"/>
                          <a:sym typeface="Calibri"/>
                        </a:rPr>
                        <a:t>Odds: 2</a:t>
                      </a:r>
                      <a:endParaRPr sz="1800">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EECCE"/>
                    </a:solidFill>
                  </a:tcPr>
                </a:tc>
                <a:tc>
                  <a:txBody>
                    <a:bodyPr/>
                    <a:lstStyle/>
                    <a:p>
                      <a:pPr indent="0" lvl="0" marL="0" rtl="0" algn="ctr">
                        <a:lnSpc>
                          <a:spcPct val="115000"/>
                        </a:lnSpc>
                        <a:spcBef>
                          <a:spcPts val="0"/>
                        </a:spcBef>
                        <a:spcAft>
                          <a:spcPts val="0"/>
                        </a:spcAft>
                        <a:buNone/>
                      </a:pPr>
                      <a:r>
                        <a:rPr lang="en" sz="1800">
                          <a:latin typeface="Calibri"/>
                          <a:ea typeface="Calibri"/>
                          <a:cs typeface="Calibri"/>
                          <a:sym typeface="Calibri"/>
                        </a:rPr>
                        <a:t>Prob: 0.57</a:t>
                      </a:r>
                      <a:endParaRPr sz="1800">
                        <a:latin typeface="Calibri"/>
                        <a:ea typeface="Calibri"/>
                        <a:cs typeface="Calibri"/>
                        <a:sym typeface="Calibri"/>
                      </a:endParaRPr>
                    </a:p>
                    <a:p>
                      <a:pPr indent="0" lvl="0" marL="0" rtl="0" algn="ctr">
                        <a:lnSpc>
                          <a:spcPct val="115000"/>
                        </a:lnSpc>
                        <a:spcBef>
                          <a:spcPts val="0"/>
                        </a:spcBef>
                        <a:spcAft>
                          <a:spcPts val="0"/>
                        </a:spcAft>
                        <a:buNone/>
                      </a:pPr>
                      <a:r>
                        <a:rPr lang="en" sz="1800">
                          <a:latin typeface="Calibri"/>
                          <a:ea typeface="Calibri"/>
                          <a:cs typeface="Calibri"/>
                          <a:sym typeface="Calibri"/>
                        </a:rPr>
                        <a:t>Odds: 1.33</a:t>
                      </a:r>
                      <a:endParaRPr sz="1800">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EECCE"/>
                    </a:solidFill>
                  </a:tcPr>
                </a:tc>
              </a:tr>
              <a:tr h="968350">
                <a:tc>
                  <a:txBody>
                    <a:bodyPr/>
                    <a:lstStyle/>
                    <a:p>
                      <a:pPr indent="0" lvl="0" marL="0" rtl="0" algn="l">
                        <a:lnSpc>
                          <a:spcPct val="115000"/>
                        </a:lnSpc>
                        <a:spcBef>
                          <a:spcPts val="0"/>
                        </a:spcBef>
                        <a:spcAft>
                          <a:spcPts val="0"/>
                        </a:spcAft>
                        <a:buNone/>
                      </a:pPr>
                      <a:r>
                        <a:rPr lang="en" sz="1800">
                          <a:latin typeface="Calibri"/>
                          <a:ea typeface="Calibri"/>
                          <a:cs typeface="Calibri"/>
                          <a:sym typeface="Calibri"/>
                        </a:rPr>
                        <a:t>Android</a:t>
                      </a:r>
                      <a:endParaRPr sz="1800">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F6E8"/>
                    </a:solidFill>
                  </a:tcPr>
                </a:tc>
                <a:tc>
                  <a:txBody>
                    <a:bodyPr/>
                    <a:lstStyle/>
                    <a:p>
                      <a:pPr indent="0" lvl="0" marL="0" rtl="0" algn="ctr">
                        <a:lnSpc>
                          <a:spcPct val="115000"/>
                        </a:lnSpc>
                        <a:spcBef>
                          <a:spcPts val="0"/>
                        </a:spcBef>
                        <a:spcAft>
                          <a:spcPts val="0"/>
                        </a:spcAft>
                        <a:buNone/>
                      </a:pPr>
                      <a:r>
                        <a:rPr lang="en" sz="1800">
                          <a:latin typeface="Calibri"/>
                          <a:ea typeface="Calibri"/>
                          <a:cs typeface="Calibri"/>
                          <a:sym typeface="Calibri"/>
                        </a:rPr>
                        <a:t>Prob: 0.33</a:t>
                      </a:r>
                      <a:endParaRPr sz="1800">
                        <a:latin typeface="Calibri"/>
                        <a:ea typeface="Calibri"/>
                        <a:cs typeface="Calibri"/>
                        <a:sym typeface="Calibri"/>
                      </a:endParaRPr>
                    </a:p>
                    <a:p>
                      <a:pPr indent="0" lvl="0" marL="0" rtl="0" algn="ctr">
                        <a:lnSpc>
                          <a:spcPct val="115000"/>
                        </a:lnSpc>
                        <a:spcBef>
                          <a:spcPts val="0"/>
                        </a:spcBef>
                        <a:spcAft>
                          <a:spcPts val="0"/>
                        </a:spcAft>
                        <a:buNone/>
                      </a:pPr>
                      <a:r>
                        <a:rPr lang="en" sz="1800">
                          <a:latin typeface="Calibri"/>
                          <a:ea typeface="Calibri"/>
                          <a:cs typeface="Calibri"/>
                          <a:sym typeface="Calibri"/>
                        </a:rPr>
                        <a:t>Odds: 0.5</a:t>
                      </a:r>
                      <a:endParaRPr sz="1800">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F6E8"/>
                    </a:solidFill>
                  </a:tcPr>
                </a:tc>
                <a:tc>
                  <a:txBody>
                    <a:bodyPr/>
                    <a:lstStyle/>
                    <a:p>
                      <a:pPr indent="0" lvl="0" marL="0" rtl="0" algn="ctr">
                        <a:lnSpc>
                          <a:spcPct val="115000"/>
                        </a:lnSpc>
                        <a:spcBef>
                          <a:spcPts val="0"/>
                        </a:spcBef>
                        <a:spcAft>
                          <a:spcPts val="0"/>
                        </a:spcAft>
                        <a:buNone/>
                      </a:pPr>
                      <a:r>
                        <a:rPr lang="en" sz="1800">
                          <a:latin typeface="Calibri"/>
                          <a:ea typeface="Calibri"/>
                          <a:cs typeface="Calibri"/>
                          <a:sym typeface="Calibri"/>
                        </a:rPr>
                        <a:t>Prob: 0.43</a:t>
                      </a:r>
                      <a:endParaRPr sz="1800">
                        <a:latin typeface="Calibri"/>
                        <a:ea typeface="Calibri"/>
                        <a:cs typeface="Calibri"/>
                        <a:sym typeface="Calibri"/>
                      </a:endParaRPr>
                    </a:p>
                    <a:p>
                      <a:pPr indent="0" lvl="0" marL="0" rtl="0" algn="ctr">
                        <a:lnSpc>
                          <a:spcPct val="115000"/>
                        </a:lnSpc>
                        <a:spcBef>
                          <a:spcPts val="0"/>
                        </a:spcBef>
                        <a:spcAft>
                          <a:spcPts val="0"/>
                        </a:spcAft>
                        <a:buNone/>
                      </a:pPr>
                      <a:r>
                        <a:rPr lang="en" sz="1800">
                          <a:latin typeface="Calibri"/>
                          <a:ea typeface="Calibri"/>
                          <a:cs typeface="Calibri"/>
                          <a:sym typeface="Calibri"/>
                        </a:rPr>
                        <a:t>Odds: 0.75</a:t>
                      </a:r>
                      <a:endParaRPr sz="1800">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F6E8"/>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