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46e7fe4a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46e7fe4a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46e7fe4a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46e7fe4a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46e7fe4a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46e7fe4a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46e7fe4a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46e7fe4a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46e7fe4a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46e7fe4a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46e7fe4a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46e7fe4a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46e7fe4a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46e7fe4a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46e7fe4a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46e7fe4a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46e7fe4a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46e7fe4a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46e7fe4a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46e7fe4a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46e7fe4a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46e7fe4a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46e7fe4a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46e7fe4a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46e7fe4a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46e7fe4a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c8e551b5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c8e551b5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c8e551b5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c8e551b5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c8e551b5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c8e551b5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c8e551b5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c8e551b5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46e7fe4a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46e7fe4a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46e7fe4a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46e7fe4a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46e7fe4a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46e7fe4a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6 Live Session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Wendy Christensen, Ph.D. - COMP 442</a:t>
            </a:r>
            <a:endParaRPr/>
          </a:p>
          <a:p>
            <a:pPr indent="0" lvl="0" marL="0" rtl="0" algn="ctr">
              <a:spcBef>
                <a:spcPts val="0"/>
              </a:spcBef>
              <a:spcAft>
                <a:spcPts val="0"/>
              </a:spcAft>
              <a:buNone/>
            </a:pPr>
            <a:r>
              <a:rPr lang="en"/>
              <a:t>Spring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paper rubric</a:t>
            </a:r>
            <a:endParaRPr/>
          </a:p>
        </p:txBody>
      </p:sp>
      <p:sp>
        <p:nvSpPr>
          <p:cNvPr id="119" name="Google Shape;119;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2"/>
          <p:cNvPicPr preferRelativeResize="0"/>
          <p:nvPr/>
        </p:nvPicPr>
        <p:blipFill>
          <a:blip r:embed="rId3">
            <a:alphaModFix/>
          </a:blip>
          <a:stretch>
            <a:fillRect/>
          </a:stretch>
        </p:blipFill>
        <p:spPr>
          <a:xfrm>
            <a:off x="854175" y="1626525"/>
            <a:ext cx="6580698" cy="2981249"/>
          </a:xfrm>
          <a:prstGeom prst="rect">
            <a:avLst/>
          </a:prstGeom>
          <a:noFill/>
          <a:ln>
            <a:noFill/>
          </a:ln>
        </p:spPr>
      </p:pic>
      <p:cxnSp>
        <p:nvCxnSpPr>
          <p:cNvPr id="121" name="Google Shape;121;p22"/>
          <p:cNvCxnSpPr/>
          <p:nvPr/>
        </p:nvCxnSpPr>
        <p:spPr>
          <a:xfrm flipH="1">
            <a:off x="2742275" y="1345025"/>
            <a:ext cx="917400" cy="281400"/>
          </a:xfrm>
          <a:prstGeom prst="straightConnector1">
            <a:avLst/>
          </a:prstGeom>
          <a:noFill/>
          <a:ln cap="flat" cmpd="sng" w="38100">
            <a:solidFill>
              <a:srgbClr val="FF0000"/>
            </a:solidFill>
            <a:prstDash val="solid"/>
            <a:round/>
            <a:headEnd len="med" w="med" type="none"/>
            <a:tailEnd len="med" w="med" type="triangle"/>
          </a:ln>
        </p:spPr>
      </p:cxnSp>
      <p:sp>
        <p:nvSpPr>
          <p:cNvPr id="122" name="Google Shape;122;p22"/>
          <p:cNvSpPr txBox="1"/>
          <p:nvPr/>
        </p:nvSpPr>
        <p:spPr>
          <a:xfrm>
            <a:off x="3659675" y="1147700"/>
            <a:ext cx="37014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alibri"/>
                <a:ea typeface="Calibri"/>
                <a:cs typeface="Calibri"/>
                <a:sym typeface="Calibri"/>
              </a:rPr>
              <a:t>This is not a lot of pages - mind your scope!</a:t>
            </a:r>
            <a:endParaRPr b="1">
              <a:solidFill>
                <a:srgbClr val="FFFFFF"/>
              </a:solidFill>
              <a:latin typeface="Calibri"/>
              <a:ea typeface="Calibri"/>
              <a:cs typeface="Calibri"/>
              <a:sym typeface="Calibri"/>
            </a:endParaRPr>
          </a:p>
        </p:txBody>
      </p:sp>
      <p:sp>
        <p:nvSpPr>
          <p:cNvPr id="123" name="Google Shape;123;p22"/>
          <p:cNvSpPr/>
          <p:nvPr/>
        </p:nvSpPr>
        <p:spPr>
          <a:xfrm>
            <a:off x="6790825" y="3410675"/>
            <a:ext cx="145800" cy="594300"/>
          </a:xfrm>
          <a:prstGeom prst="rightBrace">
            <a:avLst>
              <a:gd fmla="val 50000" name="adj1"/>
              <a:gd fmla="val 50879"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cxnSp>
        <p:nvCxnSpPr>
          <p:cNvPr id="124" name="Google Shape;124;p22"/>
          <p:cNvCxnSpPr/>
          <p:nvPr/>
        </p:nvCxnSpPr>
        <p:spPr>
          <a:xfrm>
            <a:off x="500475" y="3555425"/>
            <a:ext cx="354600" cy="0"/>
          </a:xfrm>
          <a:prstGeom prst="straightConnector1">
            <a:avLst/>
          </a:prstGeom>
          <a:noFill/>
          <a:ln cap="flat" cmpd="sng" w="28575">
            <a:solidFill>
              <a:srgbClr val="FF0000"/>
            </a:solidFill>
            <a:prstDash val="solid"/>
            <a:round/>
            <a:headEnd len="med" w="med" type="none"/>
            <a:tailEnd len="med" w="med" type="triangle"/>
          </a:ln>
        </p:spPr>
      </p:cxnSp>
      <p:cxnSp>
        <p:nvCxnSpPr>
          <p:cNvPr id="125" name="Google Shape;125;p22"/>
          <p:cNvCxnSpPr/>
          <p:nvPr/>
        </p:nvCxnSpPr>
        <p:spPr>
          <a:xfrm>
            <a:off x="500475" y="3707825"/>
            <a:ext cx="354600" cy="0"/>
          </a:xfrm>
          <a:prstGeom prst="straightConnector1">
            <a:avLst/>
          </a:prstGeom>
          <a:noFill/>
          <a:ln cap="flat" cmpd="sng" w="28575">
            <a:solidFill>
              <a:srgbClr val="FF0000"/>
            </a:solidFill>
            <a:prstDash val="solid"/>
            <a:round/>
            <a:headEnd len="med" w="med" type="none"/>
            <a:tailEnd len="med" w="med" type="triangle"/>
          </a:ln>
        </p:spPr>
      </p:cxnSp>
      <p:cxnSp>
        <p:nvCxnSpPr>
          <p:cNvPr id="126" name="Google Shape;126;p22"/>
          <p:cNvCxnSpPr/>
          <p:nvPr/>
        </p:nvCxnSpPr>
        <p:spPr>
          <a:xfrm>
            <a:off x="500475" y="4012625"/>
            <a:ext cx="354600" cy="0"/>
          </a:xfrm>
          <a:prstGeom prst="straightConnector1">
            <a:avLst/>
          </a:prstGeom>
          <a:noFill/>
          <a:ln cap="flat" cmpd="sng" w="28575">
            <a:solidFill>
              <a:srgbClr val="FF0000"/>
            </a:solidFill>
            <a:prstDash val="solid"/>
            <a:round/>
            <a:headEnd len="med" w="med" type="none"/>
            <a:tailEnd len="med" w="med" type="triangle"/>
          </a:ln>
        </p:spPr>
      </p:cxnSp>
      <p:cxnSp>
        <p:nvCxnSpPr>
          <p:cNvPr id="127" name="Google Shape;127;p22"/>
          <p:cNvCxnSpPr/>
          <p:nvPr/>
        </p:nvCxnSpPr>
        <p:spPr>
          <a:xfrm>
            <a:off x="500475" y="3860225"/>
            <a:ext cx="354600" cy="0"/>
          </a:xfrm>
          <a:prstGeom prst="straightConnector1">
            <a:avLst/>
          </a:prstGeom>
          <a:noFill/>
          <a:ln cap="flat" cmpd="sng" w="28575">
            <a:solidFill>
              <a:srgbClr val="FF0000"/>
            </a:solidFill>
            <a:prstDash val="solid"/>
            <a:round/>
            <a:headEnd len="med" w="med" type="none"/>
            <a:tailEnd len="med" w="med" type="triangle"/>
          </a:ln>
        </p:spPr>
      </p:cxnSp>
      <p:cxnSp>
        <p:nvCxnSpPr>
          <p:cNvPr id="128" name="Google Shape;128;p22"/>
          <p:cNvCxnSpPr/>
          <p:nvPr/>
        </p:nvCxnSpPr>
        <p:spPr>
          <a:xfrm>
            <a:off x="500475" y="3403025"/>
            <a:ext cx="354600" cy="0"/>
          </a:xfrm>
          <a:prstGeom prst="straightConnector1">
            <a:avLst/>
          </a:prstGeom>
          <a:noFill/>
          <a:ln cap="flat" cmpd="sng" w="28575">
            <a:solidFill>
              <a:srgbClr val="FF0000"/>
            </a:solidFill>
            <a:prstDash val="solid"/>
            <a:round/>
            <a:headEnd len="med" w="med" type="none"/>
            <a:tailEnd len="med" w="med" type="triangle"/>
          </a:ln>
        </p:spPr>
      </p:cxnSp>
      <p:sp>
        <p:nvSpPr>
          <p:cNvPr id="129" name="Google Shape;129;p22"/>
          <p:cNvSpPr txBox="1"/>
          <p:nvPr/>
        </p:nvSpPr>
        <p:spPr>
          <a:xfrm>
            <a:off x="6902325" y="3205025"/>
            <a:ext cx="13449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highlight>
                  <a:srgbClr val="FFFFFF"/>
                </a:highlight>
                <a:latin typeface="Calibri"/>
                <a:ea typeface="Calibri"/>
                <a:cs typeface="Calibri"/>
                <a:sym typeface="Calibri"/>
              </a:rPr>
              <a:t>Notice that the primary method takes up 50% of the total...</a:t>
            </a:r>
            <a:endParaRPr>
              <a:solidFill>
                <a:srgbClr val="FF0000"/>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Presentation rubric</a:t>
            </a:r>
            <a:endParaRPr/>
          </a:p>
        </p:txBody>
      </p:sp>
      <p:sp>
        <p:nvSpPr>
          <p:cNvPr id="135" name="Google Shape;135;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3"/>
          <p:cNvPicPr preferRelativeResize="0"/>
          <p:nvPr/>
        </p:nvPicPr>
        <p:blipFill>
          <a:blip r:embed="rId3">
            <a:alphaModFix/>
          </a:blip>
          <a:stretch>
            <a:fillRect/>
          </a:stretch>
        </p:blipFill>
        <p:spPr>
          <a:xfrm>
            <a:off x="819150" y="1668225"/>
            <a:ext cx="7272874" cy="2968599"/>
          </a:xfrm>
          <a:prstGeom prst="rect">
            <a:avLst/>
          </a:prstGeom>
          <a:noFill/>
          <a:ln>
            <a:noFill/>
          </a:ln>
        </p:spPr>
      </p:pic>
      <p:cxnSp>
        <p:nvCxnSpPr>
          <p:cNvPr id="137" name="Google Shape;137;p23"/>
          <p:cNvCxnSpPr/>
          <p:nvPr/>
        </p:nvCxnSpPr>
        <p:spPr>
          <a:xfrm flipH="1">
            <a:off x="3970788" y="1668225"/>
            <a:ext cx="969600" cy="281400"/>
          </a:xfrm>
          <a:prstGeom prst="straightConnector1">
            <a:avLst/>
          </a:prstGeom>
          <a:noFill/>
          <a:ln cap="flat" cmpd="sng" w="38100">
            <a:solidFill>
              <a:srgbClr val="FF0000"/>
            </a:solidFill>
            <a:prstDash val="solid"/>
            <a:round/>
            <a:headEnd len="med" w="med" type="none"/>
            <a:tailEnd len="med" w="med" type="triangle"/>
          </a:ln>
        </p:spPr>
      </p:cxnSp>
      <p:sp>
        <p:nvSpPr>
          <p:cNvPr id="138" name="Google Shape;138;p23"/>
          <p:cNvSpPr txBox="1"/>
          <p:nvPr/>
        </p:nvSpPr>
        <p:spPr>
          <a:xfrm>
            <a:off x="4973400" y="1428425"/>
            <a:ext cx="32322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highlight>
                  <a:srgbClr val="FFFFFF"/>
                </a:highlight>
                <a:latin typeface="Calibri"/>
                <a:ea typeface="Calibri"/>
                <a:cs typeface="Calibri"/>
                <a:sym typeface="Calibri"/>
              </a:rPr>
              <a:t>This is not a lot of time - practice is key!</a:t>
            </a:r>
            <a:endParaRPr b="1">
              <a:solidFill>
                <a:srgbClr val="FF0000"/>
              </a:solidFill>
              <a:highlight>
                <a:srgbClr val="FFFFFF"/>
              </a:highlight>
              <a:latin typeface="Calibri"/>
              <a:ea typeface="Calibri"/>
              <a:cs typeface="Calibri"/>
              <a:sym typeface="Calibri"/>
            </a:endParaRPr>
          </a:p>
        </p:txBody>
      </p:sp>
      <p:cxnSp>
        <p:nvCxnSpPr>
          <p:cNvPr id="139" name="Google Shape;139;p23"/>
          <p:cNvCxnSpPr/>
          <p:nvPr/>
        </p:nvCxnSpPr>
        <p:spPr>
          <a:xfrm>
            <a:off x="500475" y="3098225"/>
            <a:ext cx="354600" cy="0"/>
          </a:xfrm>
          <a:prstGeom prst="straightConnector1">
            <a:avLst/>
          </a:prstGeom>
          <a:noFill/>
          <a:ln cap="flat" cmpd="sng" w="28575">
            <a:solidFill>
              <a:srgbClr val="FF0000"/>
            </a:solidFill>
            <a:prstDash val="solid"/>
            <a:round/>
            <a:headEnd len="med" w="med" type="none"/>
            <a:tailEnd len="med" w="med" type="triangle"/>
          </a:ln>
        </p:spPr>
      </p:cxnSp>
      <p:cxnSp>
        <p:nvCxnSpPr>
          <p:cNvPr id="140" name="Google Shape;140;p23"/>
          <p:cNvCxnSpPr/>
          <p:nvPr/>
        </p:nvCxnSpPr>
        <p:spPr>
          <a:xfrm>
            <a:off x="500475" y="3479225"/>
            <a:ext cx="354600" cy="0"/>
          </a:xfrm>
          <a:prstGeom prst="straightConnector1">
            <a:avLst/>
          </a:prstGeom>
          <a:noFill/>
          <a:ln cap="flat" cmpd="sng" w="28575">
            <a:solidFill>
              <a:srgbClr val="FF0000"/>
            </a:solidFill>
            <a:prstDash val="solid"/>
            <a:round/>
            <a:headEnd len="med" w="med" type="none"/>
            <a:tailEnd len="med" w="med" type="triangle"/>
          </a:ln>
        </p:spPr>
      </p:cxnSp>
      <p:cxnSp>
        <p:nvCxnSpPr>
          <p:cNvPr id="141" name="Google Shape;141;p23"/>
          <p:cNvCxnSpPr/>
          <p:nvPr/>
        </p:nvCxnSpPr>
        <p:spPr>
          <a:xfrm>
            <a:off x="500475" y="3784025"/>
            <a:ext cx="354600" cy="0"/>
          </a:xfrm>
          <a:prstGeom prst="straightConnector1">
            <a:avLst/>
          </a:prstGeom>
          <a:noFill/>
          <a:ln cap="flat" cmpd="sng" w="28575">
            <a:solidFill>
              <a:srgbClr val="FF0000"/>
            </a:solidFill>
            <a:prstDash val="solid"/>
            <a:round/>
            <a:headEnd len="med" w="med" type="none"/>
            <a:tailEnd len="med" w="med" type="triangle"/>
          </a:ln>
        </p:spPr>
      </p:cxnSp>
      <p:cxnSp>
        <p:nvCxnSpPr>
          <p:cNvPr id="142" name="Google Shape;142;p23"/>
          <p:cNvCxnSpPr/>
          <p:nvPr/>
        </p:nvCxnSpPr>
        <p:spPr>
          <a:xfrm>
            <a:off x="500475" y="3631625"/>
            <a:ext cx="354600" cy="0"/>
          </a:xfrm>
          <a:prstGeom prst="straightConnector1">
            <a:avLst/>
          </a:prstGeom>
          <a:noFill/>
          <a:ln cap="flat" cmpd="sng" w="28575">
            <a:solidFill>
              <a:srgbClr val="FF0000"/>
            </a:solidFill>
            <a:prstDash val="solid"/>
            <a:round/>
            <a:headEnd len="med" w="med" type="none"/>
            <a:tailEnd len="med" w="med" type="triangle"/>
          </a:ln>
        </p:spPr>
      </p:cxnSp>
      <p:cxnSp>
        <p:nvCxnSpPr>
          <p:cNvPr id="143" name="Google Shape;143;p23"/>
          <p:cNvCxnSpPr/>
          <p:nvPr/>
        </p:nvCxnSpPr>
        <p:spPr>
          <a:xfrm>
            <a:off x="500475" y="3250625"/>
            <a:ext cx="354600" cy="0"/>
          </a:xfrm>
          <a:prstGeom prst="straightConnector1">
            <a:avLst/>
          </a:prstGeom>
          <a:noFill/>
          <a:ln cap="flat" cmpd="sng" w="28575">
            <a:solidFill>
              <a:srgbClr val="FF0000"/>
            </a:solidFill>
            <a:prstDash val="solid"/>
            <a:round/>
            <a:headEnd len="med" w="med" type="none"/>
            <a:tailEnd len="med" w="med" type="triangle"/>
          </a:ln>
        </p:spPr>
      </p:cxnSp>
      <p:sp>
        <p:nvSpPr>
          <p:cNvPr id="144" name="Google Shape;144;p23"/>
          <p:cNvSpPr/>
          <p:nvPr/>
        </p:nvSpPr>
        <p:spPr>
          <a:xfrm>
            <a:off x="8092025" y="3102580"/>
            <a:ext cx="145800" cy="681600"/>
          </a:xfrm>
          <a:prstGeom prst="rightBrace">
            <a:avLst>
              <a:gd fmla="val 50000" name="adj1"/>
              <a:gd fmla="val 50879"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45" name="Google Shape;145;p23"/>
          <p:cNvSpPr txBox="1"/>
          <p:nvPr/>
        </p:nvSpPr>
        <p:spPr>
          <a:xfrm>
            <a:off x="8203525" y="2866775"/>
            <a:ext cx="10113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highlight>
                  <a:srgbClr val="FFFFFF"/>
                </a:highlight>
                <a:latin typeface="Calibri"/>
                <a:ea typeface="Calibri"/>
                <a:cs typeface="Calibri"/>
                <a:sym typeface="Calibri"/>
              </a:rPr>
              <a:t>Again, no</a:t>
            </a:r>
            <a:r>
              <a:rPr lang="en">
                <a:solidFill>
                  <a:srgbClr val="FF0000"/>
                </a:solidFill>
                <a:highlight>
                  <a:srgbClr val="FFFFFF"/>
                </a:highlight>
                <a:latin typeface="Calibri"/>
                <a:ea typeface="Calibri"/>
                <a:cs typeface="Calibri"/>
                <a:sym typeface="Calibri"/>
              </a:rPr>
              <a:t>tice that the primary method takes up 50% of the total...</a:t>
            </a:r>
            <a:endParaRPr>
              <a:solidFill>
                <a:srgbClr val="FF0000"/>
              </a:solidFill>
              <a:highlight>
                <a:srgbClr val="FFFFFF"/>
              </a:highlight>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Guidelines for working in a group</a:t>
            </a:r>
            <a:endParaRPr/>
          </a:p>
        </p:txBody>
      </p:sp>
      <p:sp>
        <p:nvSpPr>
          <p:cNvPr id="151" name="Google Shape;151;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Working in groups of 2-3 is allowed but not required. The expected presentation length will scale with the number of people (5 min/person, with a 2-minute “grace period” over this limit). The expected amount of detail included in your presentation will also scale accordingly. </a:t>
            </a:r>
            <a:endParaRPr>
              <a:solidFill>
                <a:srgbClr val="FFFFFF"/>
              </a:solidFill>
              <a:latin typeface="Calibri"/>
              <a:ea typeface="Calibri"/>
              <a:cs typeface="Calibri"/>
              <a:sym typeface="Calibri"/>
            </a:endParaRPr>
          </a:p>
          <a:p>
            <a:pPr indent="0" lvl="0" marL="0" rtl="0" algn="l">
              <a:spcBef>
                <a:spcPts val="1600"/>
              </a:spcBef>
              <a:spcAft>
                <a:spcPts val="0"/>
              </a:spcAft>
              <a:buNone/>
            </a:pPr>
            <a:r>
              <a:rPr lang="en">
                <a:solidFill>
                  <a:srgbClr val="FFFFFF"/>
                </a:solidFill>
                <a:latin typeface="Calibri"/>
                <a:ea typeface="Calibri"/>
                <a:cs typeface="Calibri"/>
                <a:sym typeface="Calibri"/>
              </a:rPr>
              <a:t>For the first time in my classes, </a:t>
            </a:r>
            <a:r>
              <a:rPr lang="en" u="sng">
                <a:solidFill>
                  <a:srgbClr val="FFFFFF"/>
                </a:solidFill>
                <a:latin typeface="Calibri"/>
                <a:ea typeface="Calibri"/>
                <a:cs typeface="Calibri"/>
                <a:sym typeface="Calibri"/>
              </a:rPr>
              <a:t>you may collaborate on writing the final paper</a:t>
            </a:r>
            <a:r>
              <a:rPr lang="en">
                <a:solidFill>
                  <a:srgbClr val="FFFFFF"/>
                </a:solidFill>
                <a:latin typeface="Calibri"/>
                <a:ea typeface="Calibri"/>
                <a:cs typeface="Calibri"/>
                <a:sym typeface="Calibri"/>
              </a:rPr>
              <a:t>. Unlike the presentation, the expected number of pages will not change based on the group size. </a:t>
            </a:r>
            <a:r>
              <a:rPr lang="en" u="sng">
                <a:solidFill>
                  <a:srgbClr val="FFFFFF"/>
                </a:solidFill>
                <a:latin typeface="Calibri"/>
                <a:ea typeface="Calibri"/>
                <a:cs typeface="Calibri"/>
                <a:sym typeface="Calibri"/>
              </a:rPr>
              <a:t>Everyone will need to submit a paper to 2U</a:t>
            </a:r>
            <a:r>
              <a:rPr lang="en">
                <a:solidFill>
                  <a:srgbClr val="FFFFFF"/>
                </a:solidFill>
                <a:latin typeface="Calibri"/>
                <a:ea typeface="Calibri"/>
                <a:cs typeface="Calibri"/>
                <a:sym typeface="Calibri"/>
              </a:rPr>
              <a:t>. For those working in groups, I will randomly select the copy of one of the group members to read, so be sure that everyone in your group submits </a:t>
            </a:r>
            <a:r>
              <a:rPr lang="en" u="sng">
                <a:solidFill>
                  <a:srgbClr val="FFFFFF"/>
                </a:solidFill>
                <a:latin typeface="Calibri"/>
                <a:ea typeface="Calibri"/>
                <a:cs typeface="Calibri"/>
                <a:sym typeface="Calibri"/>
              </a:rPr>
              <a:t>on-time</a:t>
            </a:r>
            <a:r>
              <a:rPr lang="en">
                <a:solidFill>
                  <a:srgbClr val="FFFFFF"/>
                </a:solidFill>
                <a:latin typeface="Calibri"/>
                <a:ea typeface="Calibri"/>
                <a:cs typeface="Calibri"/>
                <a:sym typeface="Calibri"/>
              </a:rPr>
              <a:t> and submits the </a:t>
            </a:r>
            <a:r>
              <a:rPr lang="en" u="sng">
                <a:solidFill>
                  <a:srgbClr val="FFFFFF"/>
                </a:solidFill>
                <a:latin typeface="Calibri"/>
                <a:ea typeface="Calibri"/>
                <a:cs typeface="Calibri"/>
                <a:sym typeface="Calibri"/>
              </a:rPr>
              <a:t>same paper</a:t>
            </a:r>
            <a:r>
              <a:rPr lang="en">
                <a:solidFill>
                  <a:srgbClr val="FFFFFF"/>
                </a:solidFill>
                <a:latin typeface="Calibri"/>
                <a:ea typeface="Calibri"/>
                <a:cs typeface="Calibri"/>
                <a:sym typeface="Calibri"/>
              </a:rPr>
              <a:t>.</a:t>
            </a:r>
            <a:endParaRPr>
              <a:solidFill>
                <a:srgbClr val="FFFFFF"/>
              </a:solidFill>
              <a:latin typeface="Calibri"/>
              <a:ea typeface="Calibri"/>
              <a:cs typeface="Calibri"/>
              <a:sym typeface="Calibri"/>
            </a:endParaRPr>
          </a:p>
          <a:p>
            <a:pPr indent="0" lvl="0" marL="0" rtl="0" algn="l">
              <a:spcBef>
                <a:spcPts val="1600"/>
              </a:spcBef>
              <a:spcAft>
                <a:spcPts val="0"/>
              </a:spcAft>
              <a:buNone/>
            </a:pPr>
            <a:r>
              <a:t/>
            </a:r>
            <a:endParaRPr>
              <a:solidFill>
                <a:srgbClr val="FFFFFF"/>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deadlines - overview</a:t>
            </a:r>
            <a:endParaRPr/>
          </a:p>
        </p:txBody>
      </p:sp>
      <p:sp>
        <p:nvSpPr>
          <p:cNvPr id="157" name="Google Shape;157;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Project plan: Next week (5/12) </a:t>
            </a:r>
            <a:r>
              <a:rPr lang="en" u="sng">
                <a:solidFill>
                  <a:srgbClr val="FFFFFF"/>
                </a:solidFill>
                <a:latin typeface="Calibri"/>
                <a:ea typeface="Calibri"/>
                <a:cs typeface="Calibri"/>
                <a:sym typeface="Calibri"/>
              </a:rPr>
              <a:t>by the beginning of the live session </a:t>
            </a:r>
            <a:r>
              <a:rPr lang="en">
                <a:solidFill>
                  <a:srgbClr val="FFFFFF"/>
                </a:solidFill>
                <a:latin typeface="Calibri"/>
                <a:ea typeface="Calibri"/>
                <a:cs typeface="Calibri"/>
                <a:sym typeface="Calibri"/>
              </a:rPr>
              <a:t>(5 p.m. MDT). </a:t>
            </a:r>
            <a:endParaRPr>
              <a:solidFill>
                <a:srgbClr val="FFFFFF"/>
              </a:solidFill>
              <a:latin typeface="Calibri"/>
              <a:ea typeface="Calibri"/>
              <a:cs typeface="Calibri"/>
              <a:sym typeface="Calibri"/>
            </a:endParaRPr>
          </a:p>
          <a:p>
            <a:pPr indent="-342900" lvl="0" marL="457200" rtl="0" algn="l">
              <a:spcBef>
                <a:spcPts val="1600"/>
              </a:spcBef>
              <a:spcAft>
                <a:spcPts val="0"/>
              </a:spcAft>
              <a:buClr>
                <a:srgbClr val="FFFFFF"/>
              </a:buClr>
              <a:buSzPts val="1800"/>
              <a:buFont typeface="Calibri"/>
              <a:buChar char="●"/>
            </a:pPr>
            <a:r>
              <a:rPr lang="en">
                <a:solidFill>
                  <a:srgbClr val="FFFFFF"/>
                </a:solidFill>
                <a:latin typeface="Calibri"/>
                <a:ea typeface="Calibri"/>
                <a:cs typeface="Calibri"/>
                <a:sym typeface="Calibri"/>
              </a:rPr>
              <a:t>Submit these individually under the appropriate assignment submission heading.</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During next week’s live session, I will do a poll of your Week 10 availability, which I will use to assign you/your group to a presentation session</a:t>
            </a:r>
            <a:endParaRPr>
              <a:solidFill>
                <a:srgbClr val="FFFFFF"/>
              </a:solidFill>
              <a:latin typeface="Calibri"/>
              <a:ea typeface="Calibri"/>
              <a:cs typeface="Calibri"/>
              <a:sym typeface="Calibri"/>
            </a:endParaRPr>
          </a:p>
          <a:p>
            <a:pPr indent="0" lvl="0" marL="0" rtl="0" algn="l">
              <a:spcBef>
                <a:spcPts val="1600"/>
              </a:spcBef>
              <a:spcAft>
                <a:spcPts val="0"/>
              </a:spcAft>
              <a:buNone/>
            </a:pPr>
            <a:r>
              <a:rPr lang="en">
                <a:solidFill>
                  <a:srgbClr val="FFFFFF"/>
                </a:solidFill>
                <a:latin typeface="Calibri"/>
                <a:ea typeface="Calibri"/>
                <a:cs typeface="Calibri"/>
                <a:sym typeface="Calibri"/>
              </a:rPr>
              <a:t>Presentations: Week 10 (your specific day TBD next week)</a:t>
            </a:r>
            <a:endParaRPr>
              <a:solidFill>
                <a:srgbClr val="FFFFFF"/>
              </a:solidFill>
              <a:latin typeface="Calibri"/>
              <a:ea typeface="Calibri"/>
              <a:cs typeface="Calibri"/>
              <a:sym typeface="Calibri"/>
            </a:endParaRPr>
          </a:p>
          <a:p>
            <a:pPr indent="0" lvl="0" marL="0" rtl="0" algn="l">
              <a:spcBef>
                <a:spcPts val="1600"/>
              </a:spcBef>
              <a:spcAft>
                <a:spcPts val="0"/>
              </a:spcAft>
              <a:buNone/>
            </a:pPr>
            <a:r>
              <a:rPr lang="en">
                <a:solidFill>
                  <a:srgbClr val="FFFFFF"/>
                </a:solidFill>
                <a:latin typeface="Calibri"/>
                <a:ea typeface="Calibri"/>
                <a:cs typeface="Calibri"/>
                <a:sym typeface="Calibri"/>
              </a:rPr>
              <a:t>Project paper: The Sunday after Week 10 (6/6) by 11:59 p.m. MDT</a:t>
            </a:r>
            <a:endParaRPr>
              <a:solidFill>
                <a:srgbClr val="FFFFFF"/>
              </a:solidFill>
              <a:latin typeface="Calibri"/>
              <a:ea typeface="Calibri"/>
              <a:cs typeface="Calibri"/>
              <a:sym typeface="Calibri"/>
            </a:endParaRPr>
          </a:p>
          <a:p>
            <a:pPr indent="0" lvl="0" marL="0" rtl="0" algn="l">
              <a:spcBef>
                <a:spcPts val="1600"/>
              </a:spcBef>
              <a:spcAft>
                <a:spcPts val="0"/>
              </a:spcAft>
              <a:buNone/>
            </a:pPr>
            <a:r>
              <a:rPr lang="en">
                <a:solidFill>
                  <a:srgbClr val="FFFFFF"/>
                </a:solidFill>
                <a:latin typeface="Calibri"/>
                <a:ea typeface="Calibri"/>
                <a:cs typeface="Calibri"/>
                <a:sym typeface="Calibri"/>
              </a:rPr>
              <a:t>Final exam: The Wednesday after Week 10 (6/9) by 11:59 p.m. MDT</a:t>
            </a:r>
            <a:endParaRPr>
              <a:solidFill>
                <a:srgbClr val="FFFFFF"/>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Train-validate-test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Generalizability</a:t>
            </a:r>
            <a:endParaRPr/>
          </a:p>
        </p:txBody>
      </p:sp>
      <p:sp>
        <p:nvSpPr>
          <p:cNvPr id="168" name="Google Shape;168;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trying to decide what model to select, an important consideration is the extent to which a model generalizes to other samples. That is, if I took a model that I estimated based on one sample, would it do a good job in predicting the outcomes of a different sample collected from the same population? </a:t>
            </a:r>
            <a:endParaRPr/>
          </a:p>
          <a:p>
            <a:pPr indent="0" lvl="0" marL="0" rtl="0" algn="l">
              <a:spcBef>
                <a:spcPts val="1600"/>
              </a:spcBef>
              <a:spcAft>
                <a:spcPts val="1600"/>
              </a:spcAft>
              <a:buNone/>
            </a:pPr>
            <a:r>
              <a:rPr lang="en"/>
              <a:t>All model selection methods run the risk of </a:t>
            </a:r>
            <a:r>
              <a:rPr i="1" lang="en"/>
              <a:t>overfitting</a:t>
            </a:r>
            <a:r>
              <a:rPr lang="en"/>
              <a:t>, which occurs when a model that was estimated on one sample produces poor predictions when a different sample is used.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non-statistical example of generalizability</a:t>
            </a:r>
            <a:endParaRPr/>
          </a:p>
        </p:txBody>
      </p:sp>
      <p:pic>
        <p:nvPicPr>
          <p:cNvPr id="174" name="Google Shape;174;p28"/>
          <p:cNvPicPr preferRelativeResize="0"/>
          <p:nvPr/>
        </p:nvPicPr>
        <p:blipFill>
          <a:blip r:embed="rId3">
            <a:alphaModFix/>
          </a:blip>
          <a:stretch>
            <a:fillRect/>
          </a:stretch>
        </p:blipFill>
        <p:spPr>
          <a:xfrm>
            <a:off x="2202564" y="1132200"/>
            <a:ext cx="4738875" cy="3794150"/>
          </a:xfrm>
          <a:prstGeom prst="rect">
            <a:avLst/>
          </a:prstGeom>
          <a:noFill/>
          <a:ln>
            <a:noFill/>
          </a:ln>
        </p:spPr>
      </p:pic>
      <p:sp>
        <p:nvSpPr>
          <p:cNvPr id="175" name="Google Shape;175;p28"/>
          <p:cNvSpPr txBox="1"/>
          <p:nvPr/>
        </p:nvSpPr>
        <p:spPr>
          <a:xfrm>
            <a:off x="309875" y="1400050"/>
            <a:ext cx="1808400" cy="21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This untailored suit will fit many people somewhat, but won’t fit perfectly on anyone. The </a:t>
            </a:r>
            <a:r>
              <a:rPr lang="en" sz="1300">
                <a:solidFill>
                  <a:srgbClr val="FFFFFF"/>
                </a:solidFill>
                <a:latin typeface="Roboto"/>
                <a:ea typeface="Roboto"/>
                <a:cs typeface="Roboto"/>
                <a:sym typeface="Roboto"/>
              </a:rPr>
              <a:t>manufacturer chose those measurements to maximize the number of people who will purchase the suit.</a:t>
            </a:r>
            <a:endParaRPr sz="1300">
              <a:solidFill>
                <a:srgbClr val="FFFFFF"/>
              </a:solidFill>
              <a:latin typeface="Roboto"/>
              <a:ea typeface="Roboto"/>
              <a:cs typeface="Roboto"/>
              <a:sym typeface="Roboto"/>
            </a:endParaRPr>
          </a:p>
          <a:p>
            <a:pPr indent="0" lvl="0" marL="0" rtl="0" algn="l">
              <a:spcBef>
                <a:spcPts val="0"/>
              </a:spcBef>
              <a:spcAft>
                <a:spcPts val="0"/>
              </a:spcAft>
              <a:buNone/>
            </a:pPr>
            <a:r>
              <a:t/>
            </a:r>
            <a:endParaRPr sz="1300">
              <a:solidFill>
                <a:srgbClr val="FFFFFF"/>
              </a:solidFill>
              <a:latin typeface="Roboto"/>
              <a:ea typeface="Roboto"/>
              <a:cs typeface="Roboto"/>
              <a:sym typeface="Roboto"/>
            </a:endParaRPr>
          </a:p>
          <a:p>
            <a:pPr indent="0" lvl="0" marL="0" rtl="0" algn="l">
              <a:spcBef>
                <a:spcPts val="0"/>
              </a:spcBef>
              <a:spcAft>
                <a:spcPts val="0"/>
              </a:spcAft>
              <a:buNone/>
            </a:pPr>
            <a:r>
              <a:rPr lang="en" sz="1300">
                <a:solidFill>
                  <a:srgbClr val="FFFFFF"/>
                </a:solidFill>
                <a:latin typeface="Roboto"/>
                <a:ea typeface="Roboto"/>
                <a:cs typeface="Roboto"/>
                <a:sym typeface="Roboto"/>
              </a:rPr>
              <a:t>Thus, generalizability of measurements is the priority of off-the-rack clothing.</a:t>
            </a:r>
            <a:endParaRPr sz="1300">
              <a:solidFill>
                <a:srgbClr val="FFFFFF"/>
              </a:solidFill>
              <a:latin typeface="Roboto"/>
              <a:ea typeface="Roboto"/>
              <a:cs typeface="Roboto"/>
              <a:sym typeface="Roboto"/>
            </a:endParaRPr>
          </a:p>
        </p:txBody>
      </p:sp>
      <p:sp>
        <p:nvSpPr>
          <p:cNvPr id="176" name="Google Shape;176;p28"/>
          <p:cNvSpPr txBox="1"/>
          <p:nvPr/>
        </p:nvSpPr>
        <p:spPr>
          <a:xfrm>
            <a:off x="-50700" y="4850900"/>
            <a:ext cx="9144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CCCCCC"/>
                </a:solidFill>
                <a:latin typeface="Calibri"/>
                <a:ea typeface="Calibri"/>
                <a:cs typeface="Calibri"/>
                <a:sym typeface="Calibri"/>
              </a:rPr>
              <a:t>Retrieved from http://www.businessinsider.com/why-you-should-tailor-clothes-2014-6. Photo by Jaden Lam</a:t>
            </a:r>
            <a:endParaRPr sz="1100">
              <a:solidFill>
                <a:srgbClr val="CCCCCC"/>
              </a:solidFill>
              <a:latin typeface="Calibri"/>
              <a:ea typeface="Calibri"/>
              <a:cs typeface="Calibri"/>
              <a:sym typeface="Calibri"/>
            </a:endParaRPr>
          </a:p>
        </p:txBody>
      </p:sp>
      <p:sp>
        <p:nvSpPr>
          <p:cNvPr id="177" name="Google Shape;177;p28"/>
          <p:cNvSpPr txBox="1"/>
          <p:nvPr/>
        </p:nvSpPr>
        <p:spPr>
          <a:xfrm>
            <a:off x="7025750" y="1400050"/>
            <a:ext cx="1808400" cy="21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This tailored suit will fit one person perfectly, but it will fit poorly on others. A manufacturer who sold off-the-rack suits with these measurements </a:t>
            </a:r>
            <a:r>
              <a:rPr lang="en" sz="1300">
                <a:solidFill>
                  <a:srgbClr val="FFFFFF"/>
                </a:solidFill>
                <a:latin typeface="Roboto"/>
                <a:ea typeface="Roboto"/>
                <a:cs typeface="Roboto"/>
                <a:sym typeface="Roboto"/>
              </a:rPr>
              <a:t>wouldn't</a:t>
            </a:r>
            <a:r>
              <a:rPr lang="en" sz="1300">
                <a:solidFill>
                  <a:srgbClr val="FFFFFF"/>
                </a:solidFill>
                <a:latin typeface="Roboto"/>
                <a:ea typeface="Roboto"/>
                <a:cs typeface="Roboto"/>
                <a:sym typeface="Roboto"/>
              </a:rPr>
              <a:t> sell very many. </a:t>
            </a:r>
            <a:endParaRPr sz="1300">
              <a:solidFill>
                <a:srgbClr val="FFFFFF"/>
              </a:solidFill>
              <a:latin typeface="Roboto"/>
              <a:ea typeface="Roboto"/>
              <a:cs typeface="Roboto"/>
              <a:sym typeface="Roboto"/>
            </a:endParaRPr>
          </a:p>
          <a:p>
            <a:pPr indent="0" lvl="0" marL="0" rtl="0" algn="l">
              <a:spcBef>
                <a:spcPts val="0"/>
              </a:spcBef>
              <a:spcAft>
                <a:spcPts val="0"/>
              </a:spcAft>
              <a:buNone/>
            </a:pPr>
            <a:r>
              <a:t/>
            </a:r>
            <a:endParaRPr sz="1300">
              <a:solidFill>
                <a:srgbClr val="FFFFFF"/>
              </a:solidFill>
              <a:latin typeface="Roboto"/>
              <a:ea typeface="Roboto"/>
              <a:cs typeface="Roboto"/>
              <a:sym typeface="Roboto"/>
            </a:endParaRPr>
          </a:p>
          <a:p>
            <a:pPr indent="0" lvl="0" marL="0" rtl="0" algn="l">
              <a:spcBef>
                <a:spcPts val="0"/>
              </a:spcBef>
              <a:spcAft>
                <a:spcPts val="0"/>
              </a:spcAft>
              <a:buNone/>
            </a:pPr>
            <a:r>
              <a:rPr lang="en" sz="1300">
                <a:solidFill>
                  <a:srgbClr val="FFFFFF"/>
                </a:solidFill>
                <a:latin typeface="Roboto"/>
                <a:ea typeface="Roboto"/>
                <a:cs typeface="Roboto"/>
                <a:sym typeface="Roboto"/>
              </a:rPr>
              <a:t>The priority of tailors and bespoke clothing </a:t>
            </a:r>
            <a:r>
              <a:rPr lang="en" sz="1300">
                <a:solidFill>
                  <a:srgbClr val="FFFFFF"/>
                </a:solidFill>
                <a:latin typeface="Roboto"/>
                <a:ea typeface="Roboto"/>
                <a:cs typeface="Roboto"/>
                <a:sym typeface="Roboto"/>
              </a:rPr>
              <a:t>retailers</a:t>
            </a:r>
            <a:r>
              <a:rPr lang="en" sz="1300">
                <a:solidFill>
                  <a:srgbClr val="FFFFFF"/>
                </a:solidFill>
                <a:latin typeface="Roboto"/>
                <a:ea typeface="Roboto"/>
                <a:cs typeface="Roboto"/>
                <a:sym typeface="Roboto"/>
              </a:rPr>
              <a:t> is to overfit garments to particular people. </a:t>
            </a:r>
            <a:endParaRPr sz="13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Train-validate-test </a:t>
            </a:r>
            <a:r>
              <a:rPr lang="en"/>
              <a:t>paradigm</a:t>
            </a:r>
            <a:endParaRPr/>
          </a:p>
        </p:txBody>
      </p:sp>
      <p:sp>
        <p:nvSpPr>
          <p:cNvPr id="183" name="Google Shape;183;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way to increase the likelihood that your chosen model will generalize is to incorporate the ability of models to generalize into your selection procedure. </a:t>
            </a:r>
            <a:endParaRPr/>
          </a:p>
          <a:p>
            <a:pPr indent="0" lvl="0" marL="0" rtl="0" algn="l">
              <a:spcBef>
                <a:spcPts val="1600"/>
              </a:spcBef>
              <a:spcAft>
                <a:spcPts val="0"/>
              </a:spcAft>
              <a:buNone/>
            </a:pPr>
            <a:r>
              <a:rPr lang="en"/>
              <a:t>If you have an ample amount of data, one possibility is the train-validate-test procedure (or, in some cases, just train-test). </a:t>
            </a:r>
            <a:endParaRPr/>
          </a:p>
          <a:p>
            <a:pPr indent="0" lvl="0" marL="0" rtl="0" algn="l">
              <a:spcBef>
                <a:spcPts val="1600"/>
              </a:spcBef>
              <a:spcAft>
                <a:spcPts val="1600"/>
              </a:spcAft>
              <a:buNone/>
            </a:pPr>
            <a:r>
              <a:rPr lang="en"/>
              <a:t>Train-validate-test can be used instead of other model selection techniques (e.g., manual comparison of candidate models, automated model selection methods) or in conjunction with them.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Train-validate-test steps</a:t>
            </a:r>
            <a:endParaRPr/>
          </a:p>
        </p:txBody>
      </p:sp>
      <p:sp>
        <p:nvSpPr>
          <p:cNvPr id="189" name="Google Shape;189;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Randomly assign observations to be part of your training set, your validation set, or your test set. Each observation can only be in one group. </a:t>
            </a:r>
            <a:endParaRPr/>
          </a:p>
          <a:p>
            <a:pPr indent="0" lvl="0" marL="0" rtl="0" algn="l">
              <a:spcBef>
                <a:spcPts val="1600"/>
              </a:spcBef>
              <a:spcAft>
                <a:spcPts val="0"/>
              </a:spcAft>
              <a:buNone/>
            </a:pPr>
            <a:r>
              <a:rPr lang="en"/>
              <a:t>Proportions of this split vary, but the greatest proportion is used as your training set. The most common splits I’ve seen are 50%-25%-25%, 60%-20%-20%, 70%-15%-15%, and 80%-10%-10%. </a:t>
            </a:r>
            <a:endParaRPr/>
          </a:p>
          <a:p>
            <a:pPr indent="0" lvl="0" marL="0" rtl="0" algn="l">
              <a:spcBef>
                <a:spcPts val="1600"/>
              </a:spcBef>
              <a:spcAft>
                <a:spcPts val="1600"/>
              </a:spcAft>
              <a:buNone/>
            </a:pPr>
            <a:r>
              <a:rPr lang="en"/>
              <a:t>Note: In the case of train-test, for which the validation step is omitted, I’ve seen proportions like 60%-40%, 70%-30%, 75%-25%, 80%-20% and 90%-10%.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Train-validate-test steps</a:t>
            </a:r>
            <a:endParaRPr/>
          </a:p>
        </p:txBody>
      </p:sp>
      <p:sp>
        <p:nvSpPr>
          <p:cNvPr id="195" name="Google Shape;195;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Generate candidate models and estimate those models using the data in the training set. </a:t>
            </a:r>
            <a:endParaRPr/>
          </a:p>
          <a:p>
            <a:pPr indent="0" lvl="0" marL="0" rtl="0" algn="l">
              <a:spcBef>
                <a:spcPts val="1600"/>
              </a:spcBef>
              <a:spcAft>
                <a:spcPts val="1600"/>
              </a:spcAft>
              <a:buNone/>
            </a:pPr>
            <a:r>
              <a:rPr lang="en"/>
              <a:t>Step 3: Using the estimates from the models fitted in Step 2, plug your data from the validation set into each model to generate new predictions. The predict() function is handy for this. The first input is your model object (e.g., doughnuts.aov). The second input indicates the new data from which to generate new predicted values. </a:t>
            </a:r>
            <a:r>
              <a:rPr i="1" lang="en"/>
              <a:t>N</a:t>
            </a:r>
            <a:r>
              <a:rPr i="1" lang="en"/>
              <a:t>ote that the proper keyword for indicating your validation set is is newdata=, </a:t>
            </a:r>
            <a:r>
              <a:rPr i="1" lang="en" u="sng"/>
              <a:t>not</a:t>
            </a:r>
            <a:r>
              <a:rPr i="1" lang="en"/>
              <a:t> data=</a:t>
            </a:r>
            <a:r>
              <a:rPr lang="en"/>
              <a:t>. Previous experience in this class has shown that data= sometimes causes the predicted values to be incorrect.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Course logistics</a:t>
            </a:r>
            <a:endParaRPr/>
          </a:p>
          <a:p>
            <a:pPr indent="-342900" lvl="0" marL="457200" rtl="0" algn="l">
              <a:spcBef>
                <a:spcPts val="0"/>
              </a:spcBef>
              <a:spcAft>
                <a:spcPts val="0"/>
              </a:spcAft>
              <a:buSzPts val="1800"/>
              <a:buChar char="●"/>
            </a:pPr>
            <a:r>
              <a:rPr lang="en"/>
              <a:t>Midterm questions</a:t>
            </a:r>
            <a:endParaRPr/>
          </a:p>
          <a:p>
            <a:pPr indent="-342900" lvl="0" marL="457200" rtl="0" algn="l">
              <a:spcBef>
                <a:spcPts val="0"/>
              </a:spcBef>
              <a:spcAft>
                <a:spcPts val="0"/>
              </a:spcAft>
              <a:buSzPts val="1800"/>
              <a:buChar char="●"/>
            </a:pPr>
            <a:r>
              <a:rPr lang="en"/>
              <a:t>Problem Set 5 questions</a:t>
            </a:r>
            <a:endParaRPr/>
          </a:p>
          <a:p>
            <a:pPr indent="-342900" lvl="0" marL="457200" rtl="0" algn="l">
              <a:spcBef>
                <a:spcPts val="0"/>
              </a:spcBef>
              <a:spcAft>
                <a:spcPts val="0"/>
              </a:spcAft>
              <a:buSzPts val="1800"/>
              <a:buChar char="●"/>
            </a:pPr>
            <a:r>
              <a:rPr lang="en"/>
              <a:t>Project overview</a:t>
            </a:r>
            <a:endParaRPr/>
          </a:p>
          <a:p>
            <a:pPr indent="-342900" lvl="0" marL="457200" rtl="0" algn="l">
              <a:spcBef>
                <a:spcPts val="0"/>
              </a:spcBef>
              <a:spcAft>
                <a:spcPts val="0"/>
              </a:spcAft>
              <a:buSzPts val="1800"/>
              <a:buChar char="●"/>
            </a:pPr>
            <a:r>
              <a:rPr lang="en"/>
              <a:t>Review Week 5 Participation </a:t>
            </a:r>
            <a:endParaRPr/>
          </a:p>
          <a:p>
            <a:pPr indent="-342900" lvl="0" marL="457200" rtl="0" algn="l">
              <a:spcBef>
                <a:spcPts val="0"/>
              </a:spcBef>
              <a:spcAft>
                <a:spcPts val="0"/>
              </a:spcAft>
              <a:buSzPts val="1800"/>
              <a:buChar char="●"/>
            </a:pPr>
            <a:r>
              <a:rPr lang="en"/>
              <a:t>Train-validate-test paradigm</a:t>
            </a:r>
            <a:endParaRPr/>
          </a:p>
          <a:p>
            <a:pPr indent="-342900" lvl="0" marL="457200" rtl="0" algn="l">
              <a:spcBef>
                <a:spcPts val="0"/>
              </a:spcBef>
              <a:spcAft>
                <a:spcPts val="0"/>
              </a:spcAft>
              <a:buSzPts val="1800"/>
              <a:buChar char="●"/>
            </a:pPr>
            <a:r>
              <a:rPr lang="en"/>
              <a:t>Problem Set 6 review</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Train-validate-test steps</a:t>
            </a:r>
            <a:endParaRPr/>
          </a:p>
        </p:txBody>
      </p:sp>
      <p:sp>
        <p:nvSpPr>
          <p:cNvPr id="201" name="Google Shape;201;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 Once you have new predicted values, compare these models using a </a:t>
            </a:r>
            <a:r>
              <a:rPr lang="en"/>
              <a:t>predetermined</a:t>
            </a:r>
            <a:r>
              <a:rPr lang="en"/>
              <a:t> index of model fit appropriate for your outcome (e.g., mean squared prediction error for </a:t>
            </a:r>
            <a:r>
              <a:rPr lang="en"/>
              <a:t>continuous</a:t>
            </a:r>
            <a:r>
              <a:rPr lang="en"/>
              <a:t> outcomes, accuracy for categorical outcomes). Choose the model that is the best per your criterion. </a:t>
            </a:r>
            <a:endParaRPr/>
          </a:p>
          <a:p>
            <a:pPr indent="0" lvl="0" marL="0" rtl="0" algn="l">
              <a:spcBef>
                <a:spcPts val="1600"/>
              </a:spcBef>
              <a:spcAft>
                <a:spcPts val="1600"/>
              </a:spcAft>
              <a:buNone/>
            </a:pPr>
            <a:r>
              <a:rPr lang="en"/>
              <a:t>Step 5: Take the estimates from the model you chose in Step 4 and plug the data from your test set into it to get new predictions. Recompute your model fit criterion. It will almost certainly be less than your validation set, but if the chosen model generalizes well, the decrease won’t be severe.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Train-validate-test steps</a:t>
            </a:r>
            <a:endParaRPr/>
          </a:p>
        </p:txBody>
      </p:sp>
      <p:sp>
        <p:nvSpPr>
          <p:cNvPr id="207" name="Google Shape;207;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doing train-test instead of train-validate-test, there are fewer steps:</a:t>
            </a:r>
            <a:endParaRPr/>
          </a:p>
          <a:p>
            <a:pPr indent="0" lvl="0" marL="0" rtl="0" algn="l">
              <a:spcBef>
                <a:spcPts val="1600"/>
              </a:spcBef>
              <a:spcAft>
                <a:spcPts val="0"/>
              </a:spcAft>
              <a:buNone/>
            </a:pPr>
            <a:r>
              <a:rPr lang="en"/>
              <a:t>Step 1: Randomly assign observations to training and test sets</a:t>
            </a:r>
            <a:endParaRPr/>
          </a:p>
          <a:p>
            <a:pPr indent="0" lvl="0" marL="0" rtl="0" algn="l">
              <a:spcBef>
                <a:spcPts val="1600"/>
              </a:spcBef>
              <a:spcAft>
                <a:spcPts val="0"/>
              </a:spcAft>
              <a:buNone/>
            </a:pPr>
            <a:r>
              <a:rPr lang="en"/>
              <a:t>Step 2: </a:t>
            </a:r>
            <a:r>
              <a:rPr lang="en"/>
              <a:t>Generate candidate models and estimate those models using the data in the training set.</a:t>
            </a:r>
            <a:endParaRPr/>
          </a:p>
          <a:p>
            <a:pPr indent="0" lvl="0" marL="0" rtl="0" algn="l">
              <a:spcBef>
                <a:spcPts val="1600"/>
              </a:spcBef>
              <a:spcAft>
                <a:spcPts val="0"/>
              </a:spcAft>
              <a:buNone/>
            </a:pPr>
            <a:r>
              <a:rPr lang="en"/>
              <a:t>Step 3: Pick whichever model is the best per your predetermined criterion.</a:t>
            </a:r>
            <a:endParaRPr/>
          </a:p>
          <a:p>
            <a:pPr indent="0" lvl="0" marL="0" rtl="0" algn="l">
              <a:spcBef>
                <a:spcPts val="1600"/>
              </a:spcBef>
              <a:spcAft>
                <a:spcPts val="1600"/>
              </a:spcAft>
              <a:buNone/>
            </a:pPr>
            <a:r>
              <a:rPr lang="en"/>
              <a:t>Step 4: Generate new predictions by plugging in data from your test set into the model chosen in Step 3.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Upcoming deadlines (all 11:59 p.m. MDT)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5 Participation: Due Sunday, 5/2 (past due, please get these in)</a:t>
            </a:r>
            <a:endParaRPr/>
          </a:p>
          <a:p>
            <a:pPr indent="0" lvl="0" marL="0" rtl="0" algn="l">
              <a:spcBef>
                <a:spcPts val="1600"/>
              </a:spcBef>
              <a:spcAft>
                <a:spcPts val="0"/>
              </a:spcAft>
              <a:buNone/>
            </a:pPr>
            <a:r>
              <a:rPr lang="en"/>
              <a:t>Midterm Exam: Due this Friday, 5/7</a:t>
            </a:r>
            <a:endParaRPr/>
          </a:p>
          <a:p>
            <a:pPr indent="0" lvl="0" marL="0" rtl="0" algn="l">
              <a:spcBef>
                <a:spcPts val="1600"/>
              </a:spcBef>
              <a:spcAft>
                <a:spcPts val="0"/>
              </a:spcAft>
              <a:buNone/>
            </a:pPr>
            <a:r>
              <a:rPr lang="en"/>
              <a:t>Problem Set 5: Due next Friday, 5/14</a:t>
            </a:r>
            <a:endParaRPr/>
          </a:p>
          <a:p>
            <a:pPr indent="0" lvl="0" marL="0" rtl="0" algn="l">
              <a:spcBef>
                <a:spcPts val="1600"/>
              </a:spcBef>
              <a:spcAft>
                <a:spcPts val="0"/>
              </a:spcAft>
              <a:buNone/>
            </a:pPr>
            <a:r>
              <a:rPr lang="en"/>
              <a:t>Week 6 Participation: Due this Sunday, 5/9</a:t>
            </a:r>
            <a:endParaRPr/>
          </a:p>
          <a:p>
            <a:pPr indent="0" lvl="0" marL="0" rtl="0" algn="l">
              <a:spcBef>
                <a:spcPts val="1600"/>
              </a:spcBef>
              <a:spcAft>
                <a:spcPts val="0"/>
              </a:spcAft>
              <a:buNone/>
            </a:pPr>
            <a:r>
              <a:rPr lang="en"/>
              <a:t>Assigned today: Project Plan, due by next Wednesday, 5/12, before live session</a:t>
            </a:r>
            <a:endParaRPr/>
          </a:p>
          <a:p>
            <a:pPr indent="0" lvl="0" marL="0" rtl="0" algn="l">
              <a:spcBef>
                <a:spcPts val="1600"/>
              </a:spcBef>
              <a:spcAft>
                <a:spcPts val="0"/>
              </a:spcAft>
              <a:buNone/>
            </a:pPr>
            <a:r>
              <a:rPr lang="en"/>
              <a:t>                              </a:t>
            </a:r>
            <a:r>
              <a:rPr lang="en"/>
              <a:t>Problem Set 6, due next Friday, 5/14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Midterm 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Set 5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overview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 of the project</a:t>
            </a:r>
            <a:endParaRPr/>
          </a:p>
        </p:txBody>
      </p:sp>
      <p:sp>
        <p:nvSpPr>
          <p:cNvPr id="97" name="Google Shape;97;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1600"/>
              </a:spcBef>
              <a:spcAft>
                <a:spcPts val="0"/>
              </a:spcAft>
              <a:buNone/>
            </a:pPr>
            <a:r>
              <a:t/>
            </a:r>
            <a:endParaRPr sz="2000">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rPr lang="en" sz="1600">
                <a:solidFill>
                  <a:srgbClr val="FFFFFF"/>
                </a:solidFill>
                <a:latin typeface="Calibri"/>
                <a:ea typeface="Calibri"/>
                <a:cs typeface="Calibri"/>
                <a:sym typeface="Calibri"/>
              </a:rPr>
              <a:t>You may include analyses from class if useful, but they cannot be your primary method. </a:t>
            </a:r>
            <a:endParaRPr sz="1600">
              <a:solidFill>
                <a:srgbClr val="FFFFFF"/>
              </a:solidFill>
              <a:latin typeface="Calibri"/>
              <a:ea typeface="Calibri"/>
              <a:cs typeface="Calibri"/>
              <a:sym typeface="Calibri"/>
            </a:endParaRPr>
          </a:p>
          <a:p>
            <a:pPr indent="0" lvl="0" marL="0" rtl="0" algn="l">
              <a:spcBef>
                <a:spcPts val="1600"/>
              </a:spcBef>
              <a:spcAft>
                <a:spcPts val="0"/>
              </a:spcAft>
              <a:buNone/>
            </a:pPr>
            <a:r>
              <a:rPr lang="en" sz="1600">
                <a:solidFill>
                  <a:srgbClr val="FFFFFF"/>
                </a:solidFill>
                <a:latin typeface="Calibri"/>
                <a:ea typeface="Calibri"/>
                <a:cs typeface="Calibri"/>
                <a:sym typeface="Calibri"/>
              </a:rPr>
              <a:t>You can assume that your audience is familiar with descriptive statistics, t-tests, ANOVA, and regression (MLR and logistic); that is, you don’t have to explain these. Your goal is to </a:t>
            </a:r>
            <a:r>
              <a:rPr lang="en" sz="1600" u="sng">
                <a:solidFill>
                  <a:srgbClr val="FFFFFF"/>
                </a:solidFill>
                <a:latin typeface="Calibri"/>
                <a:ea typeface="Calibri"/>
                <a:cs typeface="Calibri"/>
                <a:sym typeface="Calibri"/>
              </a:rPr>
              <a:t>describe key details about your chosen method</a:t>
            </a:r>
            <a:r>
              <a:rPr lang="en" sz="1600">
                <a:solidFill>
                  <a:srgbClr val="FFFFFF"/>
                </a:solidFill>
                <a:latin typeface="Calibri"/>
                <a:ea typeface="Calibri"/>
                <a:cs typeface="Calibri"/>
                <a:sym typeface="Calibri"/>
              </a:rPr>
              <a:t> so your audience can </a:t>
            </a:r>
            <a:r>
              <a:rPr lang="en" sz="1600" u="sng">
                <a:solidFill>
                  <a:srgbClr val="FFFFFF"/>
                </a:solidFill>
                <a:latin typeface="Calibri"/>
                <a:ea typeface="Calibri"/>
                <a:cs typeface="Calibri"/>
                <a:sym typeface="Calibri"/>
              </a:rPr>
              <a:t>understand your answer to your research question and how you got that answer.</a:t>
            </a:r>
            <a:endParaRPr sz="1600" u="sng">
              <a:solidFill>
                <a:srgbClr val="FFFFFF"/>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endParaRPr>
          </a:p>
        </p:txBody>
      </p:sp>
      <p:pic>
        <p:nvPicPr>
          <p:cNvPr id="98" name="Google Shape;98;p19"/>
          <p:cNvPicPr preferRelativeResize="0"/>
          <p:nvPr/>
        </p:nvPicPr>
        <p:blipFill>
          <a:blip r:embed="rId3">
            <a:alphaModFix/>
          </a:blip>
          <a:stretch>
            <a:fillRect/>
          </a:stretch>
        </p:blipFill>
        <p:spPr>
          <a:xfrm>
            <a:off x="387900" y="1489825"/>
            <a:ext cx="7785111" cy="635700"/>
          </a:xfrm>
          <a:prstGeom prst="rect">
            <a:avLst/>
          </a:prstGeom>
          <a:noFill/>
          <a:ln>
            <a:noFill/>
          </a:ln>
        </p:spPr>
      </p:pic>
      <p:pic>
        <p:nvPicPr>
          <p:cNvPr id="99" name="Google Shape;99;p19"/>
          <p:cNvPicPr preferRelativeResize="0"/>
          <p:nvPr/>
        </p:nvPicPr>
        <p:blipFill>
          <a:blip r:embed="rId4">
            <a:alphaModFix/>
          </a:blip>
          <a:stretch>
            <a:fillRect/>
          </a:stretch>
        </p:blipFill>
        <p:spPr>
          <a:xfrm>
            <a:off x="387900" y="2232993"/>
            <a:ext cx="8368201" cy="933332"/>
          </a:xfrm>
          <a:prstGeom prst="rect">
            <a:avLst/>
          </a:prstGeom>
          <a:noFill/>
          <a:ln>
            <a:noFill/>
          </a:ln>
        </p:spPr>
      </p:pic>
      <p:cxnSp>
        <p:nvCxnSpPr>
          <p:cNvPr id="100" name="Google Shape;100;p19"/>
          <p:cNvCxnSpPr/>
          <p:nvPr/>
        </p:nvCxnSpPr>
        <p:spPr>
          <a:xfrm>
            <a:off x="2805542" y="3145254"/>
            <a:ext cx="6993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plan rubric</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20"/>
          <p:cNvPicPr preferRelativeResize="0"/>
          <p:nvPr/>
        </p:nvPicPr>
        <p:blipFill>
          <a:blip r:embed="rId3">
            <a:alphaModFix/>
          </a:blip>
          <a:stretch>
            <a:fillRect/>
          </a:stretch>
        </p:blipFill>
        <p:spPr>
          <a:xfrm>
            <a:off x="494713" y="1633575"/>
            <a:ext cx="8070076" cy="2668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plan rubric - slight changes</a:t>
            </a:r>
            <a:endParaRPr/>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I am making a slight change to this rubric: instead of just one method, you/your group group should submit </a:t>
            </a:r>
            <a:r>
              <a:rPr lang="en" u="sng">
                <a:solidFill>
                  <a:srgbClr val="FFFFFF"/>
                </a:solidFill>
                <a:latin typeface="Calibri"/>
                <a:ea typeface="Calibri"/>
                <a:cs typeface="Calibri"/>
                <a:sym typeface="Calibri"/>
              </a:rPr>
              <a:t>three</a:t>
            </a:r>
            <a:r>
              <a:rPr lang="en">
                <a:solidFill>
                  <a:srgbClr val="FFFFFF"/>
                </a:solidFill>
                <a:latin typeface="Calibri"/>
                <a:ea typeface="Calibri"/>
                <a:cs typeface="Calibri"/>
                <a:sym typeface="Calibri"/>
              </a:rPr>
              <a:t> </a:t>
            </a:r>
            <a:r>
              <a:rPr lang="en" u="sng">
                <a:solidFill>
                  <a:srgbClr val="FFFFFF"/>
                </a:solidFill>
                <a:latin typeface="Calibri"/>
                <a:ea typeface="Calibri"/>
                <a:cs typeface="Calibri"/>
                <a:sym typeface="Calibri"/>
              </a:rPr>
              <a:t>ranked</a:t>
            </a:r>
            <a:r>
              <a:rPr lang="en">
                <a:solidFill>
                  <a:srgbClr val="FFFFFF"/>
                </a:solidFill>
                <a:latin typeface="Calibri"/>
                <a:ea typeface="Calibri"/>
                <a:cs typeface="Calibri"/>
                <a:sym typeface="Calibri"/>
              </a:rPr>
              <a:t> choices. Your first choice is the method your group most wants to do, your second is the second-best choice, etc. Your group needs to agree on this ranking. Also, your group needs to agree on who is in your group - be sure to list your group members as part of your project plan. </a:t>
            </a:r>
            <a:endParaRPr>
              <a:solidFill>
                <a:srgbClr val="FFFFFF"/>
              </a:solidFill>
              <a:latin typeface="Calibri"/>
              <a:ea typeface="Calibri"/>
              <a:cs typeface="Calibri"/>
              <a:sym typeface="Calibri"/>
            </a:endParaRPr>
          </a:p>
          <a:p>
            <a:pPr indent="0" lvl="0" marL="0" rtl="0" algn="l">
              <a:spcBef>
                <a:spcPts val="1600"/>
              </a:spcBef>
              <a:spcAft>
                <a:spcPts val="0"/>
              </a:spcAft>
              <a:buNone/>
            </a:pPr>
            <a:r>
              <a:rPr lang="en">
                <a:solidFill>
                  <a:srgbClr val="FFFFFF"/>
                </a:solidFill>
                <a:latin typeface="Calibri"/>
                <a:ea typeface="Calibri"/>
                <a:cs typeface="Calibri"/>
                <a:sym typeface="Calibri"/>
              </a:rPr>
              <a:t>Popular methods will be randomly assigned to groups that want to do them, although whether this will be necessary depends on what you all choose. </a:t>
            </a:r>
            <a:endParaRPr>
              <a:solidFill>
                <a:srgbClr val="FFFFFF"/>
              </a:solidFill>
              <a:latin typeface="Calibri"/>
              <a:ea typeface="Calibri"/>
              <a:cs typeface="Calibri"/>
              <a:sym typeface="Calibri"/>
            </a:endParaRPr>
          </a:p>
          <a:p>
            <a:pPr indent="0" lvl="0" marL="0" rtl="0" algn="l">
              <a:spcBef>
                <a:spcPts val="1600"/>
              </a:spcBef>
              <a:spcAft>
                <a:spcPts val="0"/>
              </a:spcAft>
              <a:buNone/>
            </a:pPr>
            <a:r>
              <a:rPr lang="en">
                <a:solidFill>
                  <a:srgbClr val="FFFFFF"/>
                </a:solidFill>
                <a:latin typeface="Calibri"/>
                <a:ea typeface="Calibri"/>
                <a:cs typeface="Calibri"/>
                <a:sym typeface="Calibri"/>
              </a:rPr>
              <a:t>Bayesian methods are acceptable as topics because we will not cover these this quarter. Survival analysis and poisson regression are not because we will cover these. </a:t>
            </a:r>
            <a:endParaRPr>
              <a:solidFill>
                <a:srgbClr val="FFFFFF"/>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