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380613-60DB-424E-A387-7F6C95E2BFBB}">
  <a:tblStyle styleId="{47380613-60DB-424E-A387-7F6C95E2BF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daa27fab0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daa27fab0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22a6868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622a6868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622a6868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622a6868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22a6868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22a6868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22a6868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22a6868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RSS + shrink ray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22a6868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22a6868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RSS + shrink ray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622a6868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622a6868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daa27fab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daa27fab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daa27fa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daa27fa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daa27fab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daa27fab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622a686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622a686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622a6868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622a6868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622a6868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622a6868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622a6868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622a6868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daa27fab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daa27fa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aa27fab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daa27fab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daa27fab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daa27fab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daa27fab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daa27fab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7 Live Session</a:t>
            </a:r>
            <a:endParaRPr/>
          </a:p>
        </p:txBody>
      </p:sp>
      <p:sp>
        <p:nvSpPr>
          <p:cNvPr id="64" name="Google Shape;64;p13"/>
          <p:cNvSpPr txBox="1"/>
          <p:nvPr>
            <p:ph idx="1" type="subTitle"/>
          </p:nvPr>
        </p:nvSpPr>
        <p:spPr>
          <a:xfrm>
            <a:off x="1680300" y="3049450"/>
            <a:ext cx="58659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 - 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Conduct this process for models of each size (i.e., 1-predictor models, 2-predictor models, etc.). Select the model size that has the lowest mean SSE across the folds.</a:t>
            </a:r>
            <a:endParaRPr sz="1300"/>
          </a:p>
        </p:txBody>
      </p:sp>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Determining number of predictors</a:t>
            </a:r>
            <a:endParaRPr/>
          </a:p>
        </p:txBody>
      </p:sp>
      <p:graphicFrame>
        <p:nvGraphicFramePr>
          <p:cNvPr id="118" name="Google Shape;118;p22"/>
          <p:cNvGraphicFramePr/>
          <p:nvPr/>
        </p:nvGraphicFramePr>
        <p:xfrm>
          <a:off x="439000" y="2130500"/>
          <a:ext cx="3000000" cy="3000000"/>
        </p:xfrm>
        <a:graphic>
          <a:graphicData uri="http://schemas.openxmlformats.org/drawingml/2006/table">
            <a:tbl>
              <a:tblPr>
                <a:noFill/>
                <a:tableStyleId>{47380613-60DB-424E-A387-7F6C95E2BFBB}</a:tableStyleId>
              </a:tblPr>
              <a:tblGrid>
                <a:gridCol w="1128425"/>
                <a:gridCol w="1198525"/>
                <a:gridCol w="1132125"/>
                <a:gridCol w="1100450"/>
                <a:gridCol w="1113100"/>
                <a:gridCol w="1163200"/>
                <a:gridCol w="1430175"/>
              </a:tblGrid>
              <a:tr h="396200">
                <a:tc>
                  <a:txBody>
                    <a:bodyPr/>
                    <a:lstStyle/>
                    <a:p>
                      <a:pPr indent="0" lvl="0" marL="0" rtl="0" algn="l">
                        <a:spcBef>
                          <a:spcPts val="0"/>
                        </a:spcBef>
                        <a:spcAft>
                          <a:spcPts val="0"/>
                        </a:spcAft>
                        <a:buNone/>
                      </a:pPr>
                      <a:r>
                        <a:t/>
                      </a:r>
                      <a:endParaRPr b="1"/>
                    </a:p>
                  </a:txBody>
                  <a:tcPr marT="91425" marB="91425" marR="91425" marL="91425">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t>Fold 1</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t>Fold 2</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3</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4</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5</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ctr">
                        <a:spcBef>
                          <a:spcPts val="0"/>
                        </a:spcBef>
                        <a:spcAft>
                          <a:spcPts val="0"/>
                        </a:spcAft>
                        <a:buNone/>
                      </a:pPr>
                      <a:r>
                        <a:rPr b="1" lang="en"/>
                        <a:t>Model SSE</a:t>
                      </a:r>
                      <a:endParaRPr b="1"/>
                    </a:p>
                    <a:p>
                      <a:pPr indent="0" lvl="0" marL="0" rtl="0" algn="ctr">
                        <a:spcBef>
                          <a:spcPts val="0"/>
                        </a:spcBef>
                        <a:spcAft>
                          <a:spcPts val="0"/>
                        </a:spcAft>
                        <a:buNone/>
                      </a:pPr>
                      <a:r>
                        <a:rPr b="1" lang="en"/>
                        <a:t>for size = </a:t>
                      </a:r>
                      <a:r>
                        <a:rPr b="1" i="1" lang="en"/>
                        <a:t>p</a:t>
                      </a:r>
                      <a:r>
                        <a:rPr b="1" lang="en"/>
                        <a:t> </a:t>
                      </a:r>
                      <a:endParaRPr b="1"/>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1</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L cap="flat" cmpd="sng" w="9525">
                      <a:solidFill>
                        <a:srgbClr val="999999"/>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SSE(1)</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2</a:t>
                      </a:r>
                      <a:endParaRPr/>
                    </a:p>
                  </a:txBody>
                  <a:tcPr marT="91425" marB="91425" marR="91425" marL="91425">
                    <a:lnT cap="flat" cmpd="sng" w="9525">
                      <a:solidFill>
                        <a:srgbClr val="999999"/>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T cap="flat" cmpd="sng" w="9525">
                      <a:solidFill>
                        <a:srgbClr val="999999"/>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SSE(2)</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3</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SSE(3)</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SSE(4)</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5</a:t>
                      </a:r>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SSE(5)</a:t>
                      </a:r>
                      <a:endParaRPr/>
                    </a:p>
                  </a:txBody>
                  <a:tcPr marT="91425" marB="91425" marR="91425" marL="91425">
                    <a:lnB cap="flat" cmpd="sng" w="38100">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Shrinkage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 for shrinkage methods</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discuss shrinkage methods directly, let’s get a sense for why these methods were developed. </a:t>
            </a:r>
            <a:endParaRPr/>
          </a:p>
          <a:p>
            <a:pPr indent="0" lvl="0" marL="0" rtl="0" algn="l">
              <a:spcBef>
                <a:spcPts val="1600"/>
              </a:spcBef>
              <a:spcAft>
                <a:spcPts val="0"/>
              </a:spcAft>
              <a:buNone/>
            </a:pPr>
            <a:r>
              <a:rPr lang="en"/>
              <a:t>In your groups, review the document ridge_regression_motivation_7_1_1.pdf from the async material. You don’t necessarily have to parse the code, but definitely read the section summaries. Once you’ve done this, answer these two </a:t>
            </a:r>
            <a:r>
              <a:rPr lang="en"/>
              <a:t>discussion</a:t>
            </a:r>
            <a:r>
              <a:rPr lang="en"/>
              <a:t> questions:</a:t>
            </a:r>
            <a:endParaRPr/>
          </a:p>
          <a:p>
            <a:pPr indent="-342900" lvl="0" marL="457200" rtl="0" algn="l">
              <a:spcBef>
                <a:spcPts val="1600"/>
              </a:spcBef>
              <a:spcAft>
                <a:spcPts val="0"/>
              </a:spcAft>
              <a:buSzPts val="1800"/>
              <a:buChar char="●"/>
            </a:pPr>
            <a:r>
              <a:rPr lang="en"/>
              <a:t>What is shown on the graph in page 6? </a:t>
            </a:r>
            <a:endParaRPr/>
          </a:p>
          <a:p>
            <a:pPr indent="-342900" lvl="0" marL="457200" rtl="0" algn="l">
              <a:spcBef>
                <a:spcPts val="0"/>
              </a:spcBef>
              <a:spcAft>
                <a:spcPts val="0"/>
              </a:spcAft>
              <a:buSzPts val="1800"/>
              <a:buChar char="●"/>
            </a:pPr>
            <a:r>
              <a:rPr lang="en"/>
              <a:t>What does the graph on page 6 suggest about multiple regression?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 shrinkage</a:t>
            </a:r>
            <a:endParaRPr/>
          </a:p>
        </p:txBody>
      </p:sp>
      <p:sp>
        <p:nvSpPr>
          <p:cNvPr id="135" name="Google Shape;135;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Ridge regression and lasso are among the most </a:t>
            </a:r>
            <a:r>
              <a:rPr lang="en"/>
              <a:t>commonly-used</a:t>
            </a:r>
            <a:r>
              <a:rPr lang="en" sz="1800"/>
              <a:t> shrinkage methods (sometimes also called “regularization” or </a:t>
            </a:r>
            <a:r>
              <a:rPr lang="en"/>
              <a:t>“penalized regression”</a:t>
            </a:r>
            <a:r>
              <a:rPr lang="en" sz="1800"/>
              <a:t>). </a:t>
            </a:r>
            <a:endParaRPr sz="1800"/>
          </a:p>
          <a:p>
            <a:pPr indent="0" lvl="0" marL="0" rtl="0" algn="l">
              <a:spcBef>
                <a:spcPts val="1600"/>
              </a:spcBef>
              <a:spcAft>
                <a:spcPts val="1600"/>
              </a:spcAft>
              <a:buNone/>
            </a:pPr>
            <a:r>
              <a:rPr lang="en" sz="1800"/>
              <a:t>These are referred to as shrinkage methods because these methods “shrink” the coefficient estimates of predictors to be closer to zero. Doing so can introduce a small amount of bias into the model (i.e. the coefficient estimates won’t match their population values) in order to reduce a lot of variability in the </a:t>
            </a:r>
            <a:r>
              <a:rPr lang="en"/>
              <a:t>model (e.g., prevent “bouncing betas”)</a:t>
            </a:r>
            <a:r>
              <a:rPr lang="en" sz="1800"/>
              <a:t>. This improves the model fit across samples, thus enhanc</a:t>
            </a:r>
            <a:r>
              <a:rPr lang="en"/>
              <a:t>ing</a:t>
            </a:r>
            <a:r>
              <a:rPr lang="en" sz="1800"/>
              <a:t> generalizability.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regression</a:t>
            </a:r>
            <a:endParaRPr/>
          </a:p>
        </p:txBody>
      </p:sp>
      <p:sp>
        <p:nvSpPr>
          <p:cNvPr id="141" name="Google Shape;141;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Ridge regression produces coefficient estimates that minimize the following function (</a:t>
            </a:r>
            <a:r>
              <a:rPr lang="en"/>
              <a:t>Hastie text, eq 3.41)</a:t>
            </a:r>
            <a:r>
              <a:rPr lang="en" sz="1800"/>
              <a:t>: </a:t>
            </a:r>
            <a:endParaRPr sz="1800"/>
          </a:p>
        </p:txBody>
      </p:sp>
      <p:pic>
        <p:nvPicPr>
          <p:cNvPr id="142" name="Google Shape;142;p26"/>
          <p:cNvPicPr preferRelativeResize="0"/>
          <p:nvPr/>
        </p:nvPicPr>
        <p:blipFill>
          <a:blip r:embed="rId3">
            <a:alphaModFix/>
          </a:blip>
          <a:stretch>
            <a:fillRect/>
          </a:stretch>
        </p:blipFill>
        <p:spPr>
          <a:xfrm>
            <a:off x="2097350" y="2428725"/>
            <a:ext cx="5219700" cy="1200150"/>
          </a:xfrm>
          <a:prstGeom prst="rect">
            <a:avLst/>
          </a:prstGeom>
          <a:noFill/>
          <a:ln>
            <a:noFill/>
          </a:ln>
        </p:spPr>
      </p:pic>
      <p:cxnSp>
        <p:nvCxnSpPr>
          <p:cNvPr id="143" name="Google Shape;143;p26"/>
          <p:cNvCxnSpPr>
            <a:stCxn id="144" idx="3"/>
          </p:cNvCxnSpPr>
          <p:nvPr/>
        </p:nvCxnSpPr>
        <p:spPr>
          <a:xfrm flipH="1" rot="10800000">
            <a:off x="2173100" y="3620775"/>
            <a:ext cx="1625700" cy="568800"/>
          </a:xfrm>
          <a:prstGeom prst="straightConnector1">
            <a:avLst/>
          </a:prstGeom>
          <a:noFill/>
          <a:ln cap="flat" cmpd="sng" w="76200">
            <a:solidFill>
              <a:srgbClr val="FF0000"/>
            </a:solidFill>
            <a:prstDash val="solid"/>
            <a:round/>
            <a:headEnd len="med" w="med" type="none"/>
            <a:tailEnd len="med" w="med" type="triangle"/>
          </a:ln>
        </p:spPr>
      </p:cxnSp>
      <p:sp>
        <p:nvSpPr>
          <p:cNvPr id="144" name="Google Shape;144;p26"/>
          <p:cNvSpPr txBox="1"/>
          <p:nvPr/>
        </p:nvSpPr>
        <p:spPr>
          <a:xfrm>
            <a:off x="787100" y="3933675"/>
            <a:ext cx="1386000" cy="511800"/>
          </a:xfrm>
          <a:prstGeom prst="rect">
            <a:avLst/>
          </a:prstGeom>
          <a:solidFill>
            <a:srgbClr val="FFFFFF"/>
          </a:solid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Same as OLS</a:t>
            </a:r>
            <a:endParaRPr sz="1800">
              <a:latin typeface="Calibri"/>
              <a:ea typeface="Calibri"/>
              <a:cs typeface="Calibri"/>
              <a:sym typeface="Calibri"/>
            </a:endParaRPr>
          </a:p>
        </p:txBody>
      </p:sp>
      <p:cxnSp>
        <p:nvCxnSpPr>
          <p:cNvPr id="145" name="Google Shape;145;p26"/>
          <p:cNvCxnSpPr>
            <a:stCxn id="146" idx="0"/>
          </p:cNvCxnSpPr>
          <p:nvPr/>
        </p:nvCxnSpPr>
        <p:spPr>
          <a:xfrm rot="10800000">
            <a:off x="6741600" y="3583775"/>
            <a:ext cx="23400" cy="664500"/>
          </a:xfrm>
          <a:prstGeom prst="straightConnector1">
            <a:avLst/>
          </a:prstGeom>
          <a:noFill/>
          <a:ln cap="flat" cmpd="sng" w="76200">
            <a:solidFill>
              <a:srgbClr val="0000FF"/>
            </a:solidFill>
            <a:prstDash val="solid"/>
            <a:round/>
            <a:headEnd len="med" w="med" type="none"/>
            <a:tailEnd len="med" w="med" type="triangle"/>
          </a:ln>
        </p:spPr>
      </p:cxnSp>
      <p:sp>
        <p:nvSpPr>
          <p:cNvPr id="146" name="Google Shape;146;p26"/>
          <p:cNvSpPr txBox="1"/>
          <p:nvPr/>
        </p:nvSpPr>
        <p:spPr>
          <a:xfrm>
            <a:off x="5556450" y="4248275"/>
            <a:ext cx="2417100" cy="567900"/>
          </a:xfrm>
          <a:prstGeom prst="rect">
            <a:avLst/>
          </a:prstGeom>
          <a:solidFill>
            <a:srgbClr val="FFFFFF"/>
          </a:solid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“shrink ray”</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(a.k.a. the shrinkage penalty)</a:t>
            </a:r>
            <a:endParaRPr>
              <a:latin typeface="Calibri"/>
              <a:ea typeface="Calibri"/>
              <a:cs typeface="Calibri"/>
              <a:sym typeface="Calibri"/>
            </a:endParaRPr>
          </a:p>
        </p:txBody>
      </p:sp>
      <p:sp>
        <p:nvSpPr>
          <p:cNvPr id="147" name="Google Shape;147;p26"/>
          <p:cNvSpPr/>
          <p:nvPr/>
        </p:nvSpPr>
        <p:spPr>
          <a:xfrm>
            <a:off x="2173100" y="2477900"/>
            <a:ext cx="3708300" cy="1151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6101650" y="2477900"/>
            <a:ext cx="1159800" cy="1075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Lasso regression </a:t>
            </a:r>
            <a:endParaRPr/>
          </a:p>
        </p:txBody>
      </p:sp>
      <p:cxnSp>
        <p:nvCxnSpPr>
          <p:cNvPr id="154" name="Google Shape;154;p27"/>
          <p:cNvCxnSpPr/>
          <p:nvPr/>
        </p:nvCxnSpPr>
        <p:spPr>
          <a:xfrm flipH="1" rot="10800000">
            <a:off x="2295050" y="3440775"/>
            <a:ext cx="1081800" cy="507000"/>
          </a:xfrm>
          <a:prstGeom prst="straightConnector1">
            <a:avLst/>
          </a:prstGeom>
          <a:noFill/>
          <a:ln cap="flat" cmpd="sng" w="76200">
            <a:solidFill>
              <a:srgbClr val="FF0000"/>
            </a:solidFill>
            <a:prstDash val="solid"/>
            <a:round/>
            <a:headEnd len="med" w="med" type="none"/>
            <a:tailEnd len="med" w="med" type="triangle"/>
          </a:ln>
        </p:spPr>
      </p:cxnSp>
      <p:sp>
        <p:nvSpPr>
          <p:cNvPr id="155" name="Google Shape;155;p27"/>
          <p:cNvSpPr txBox="1"/>
          <p:nvPr/>
        </p:nvSpPr>
        <p:spPr>
          <a:xfrm>
            <a:off x="1332400" y="3933675"/>
            <a:ext cx="1386000" cy="511800"/>
          </a:xfrm>
          <a:prstGeom prst="rect">
            <a:avLst/>
          </a:prstGeom>
          <a:solidFill>
            <a:srgbClr val="F3F3F3"/>
          </a:solid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Same as OLS</a:t>
            </a:r>
            <a:endParaRPr sz="1800">
              <a:latin typeface="Calibri"/>
              <a:ea typeface="Calibri"/>
              <a:cs typeface="Calibri"/>
              <a:sym typeface="Calibri"/>
            </a:endParaRPr>
          </a:p>
        </p:txBody>
      </p:sp>
      <p:sp>
        <p:nvSpPr>
          <p:cNvPr id="156" name="Google Shape;156;p27"/>
          <p:cNvSpPr txBox="1"/>
          <p:nvPr/>
        </p:nvSpPr>
        <p:spPr>
          <a:xfrm>
            <a:off x="5881400" y="4062025"/>
            <a:ext cx="2417100" cy="567900"/>
          </a:xfrm>
          <a:prstGeom prst="rect">
            <a:avLst/>
          </a:prstGeom>
          <a:solidFill>
            <a:srgbClr val="FFFFFF"/>
          </a:solid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“shrink ray”</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(a.k.a. the shrinkage penalty)</a:t>
            </a:r>
            <a:endParaRPr>
              <a:latin typeface="Calibri"/>
              <a:ea typeface="Calibri"/>
              <a:cs typeface="Calibri"/>
              <a:sym typeface="Calibri"/>
            </a:endParaRPr>
          </a:p>
        </p:txBody>
      </p:sp>
      <p:pic>
        <p:nvPicPr>
          <p:cNvPr id="157" name="Google Shape;157;p27"/>
          <p:cNvPicPr preferRelativeResize="0"/>
          <p:nvPr/>
        </p:nvPicPr>
        <p:blipFill>
          <a:blip r:embed="rId3">
            <a:alphaModFix/>
          </a:blip>
          <a:stretch>
            <a:fillRect/>
          </a:stretch>
        </p:blipFill>
        <p:spPr>
          <a:xfrm>
            <a:off x="2107775" y="2324675"/>
            <a:ext cx="5353050" cy="1162050"/>
          </a:xfrm>
          <a:prstGeom prst="rect">
            <a:avLst/>
          </a:prstGeom>
          <a:noFill/>
          <a:ln>
            <a:noFill/>
          </a:ln>
        </p:spPr>
      </p:pic>
      <p:cxnSp>
        <p:nvCxnSpPr>
          <p:cNvPr id="158" name="Google Shape;158;p27"/>
          <p:cNvCxnSpPr/>
          <p:nvPr/>
        </p:nvCxnSpPr>
        <p:spPr>
          <a:xfrm rot="10800000">
            <a:off x="7460825" y="3440775"/>
            <a:ext cx="726900" cy="633900"/>
          </a:xfrm>
          <a:prstGeom prst="straightConnector1">
            <a:avLst/>
          </a:prstGeom>
          <a:noFill/>
          <a:ln cap="flat" cmpd="sng" w="76200">
            <a:solidFill>
              <a:srgbClr val="0000FF"/>
            </a:solidFill>
            <a:prstDash val="solid"/>
            <a:round/>
            <a:headEnd len="med" w="med" type="none"/>
            <a:tailEnd len="med" w="med" type="triangle"/>
          </a:ln>
        </p:spPr>
      </p:cxnSp>
      <p:sp>
        <p:nvSpPr>
          <p:cNvPr id="159" name="Google Shape;159;p27"/>
          <p:cNvSpPr txBox="1"/>
          <p:nvPr>
            <p:ph idx="1" type="body"/>
          </p:nvPr>
        </p:nvSpPr>
        <p:spPr>
          <a:xfrm>
            <a:off x="441500" y="1498300"/>
            <a:ext cx="8118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Lasso regression produces coefficient estimates that minimize the following function</a:t>
            </a:r>
            <a:r>
              <a:rPr lang="en"/>
              <a:t> (Hastie text, eq 3.52): </a:t>
            </a:r>
            <a:endParaRPr sz="1800"/>
          </a:p>
        </p:txBody>
      </p:sp>
      <p:sp>
        <p:nvSpPr>
          <p:cNvPr id="160" name="Google Shape;160;p27"/>
          <p:cNvSpPr/>
          <p:nvPr/>
        </p:nvSpPr>
        <p:spPr>
          <a:xfrm>
            <a:off x="2173100" y="2325500"/>
            <a:ext cx="3708300" cy="1151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6101650" y="2324675"/>
            <a:ext cx="1359300" cy="1161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Lambda in r</a:t>
            </a:r>
            <a:r>
              <a:rPr lang="en"/>
              <a:t>idge and lasso questions</a:t>
            </a:r>
            <a:endParaRPr/>
          </a:p>
        </p:txBody>
      </p:sp>
      <p:sp>
        <p:nvSpPr>
          <p:cNvPr id="167" name="Google Shape;16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groups, discuss the following about the lambda term in ridge vs lasso:</a:t>
            </a:r>
            <a:endParaRPr/>
          </a:p>
          <a:p>
            <a:pPr indent="-342900" lvl="0" marL="457200" rtl="0" algn="l">
              <a:spcBef>
                <a:spcPts val="1600"/>
              </a:spcBef>
              <a:spcAft>
                <a:spcPts val="0"/>
              </a:spcAft>
              <a:buSzPts val="1800"/>
              <a:buAutoNum type="arabicParenR"/>
            </a:pPr>
            <a:r>
              <a:rPr lang="en"/>
              <a:t>What is the potential range of lambda? </a:t>
            </a:r>
            <a:endParaRPr/>
          </a:p>
          <a:p>
            <a:pPr indent="-342900" lvl="0" marL="457200" rtl="0" algn="l">
              <a:spcBef>
                <a:spcPts val="0"/>
              </a:spcBef>
              <a:spcAft>
                <a:spcPts val="0"/>
              </a:spcAft>
              <a:buSzPts val="1800"/>
              <a:buAutoNum type="arabicParenR"/>
            </a:pPr>
            <a:r>
              <a:rPr lang="en"/>
              <a:t>What is true about ridge vs lasso regression when lambda = 0?</a:t>
            </a:r>
            <a:endParaRPr/>
          </a:p>
          <a:p>
            <a:pPr indent="-342900" lvl="0" marL="457200" rtl="0" algn="l">
              <a:spcBef>
                <a:spcPts val="0"/>
              </a:spcBef>
              <a:spcAft>
                <a:spcPts val="0"/>
              </a:spcAft>
              <a:buSzPts val="1800"/>
              <a:buAutoNum type="arabicParenR"/>
            </a:pPr>
            <a:r>
              <a:rPr lang="en"/>
              <a:t>As lambda gets bigger, what happens to the coefficients? How does this differ between ridge and lasso?</a:t>
            </a:r>
            <a:endParaRPr/>
          </a:p>
          <a:p>
            <a:pPr indent="-342900" lvl="0" marL="457200" rtl="0" algn="l">
              <a:spcBef>
                <a:spcPts val="0"/>
              </a:spcBef>
              <a:spcAft>
                <a:spcPts val="0"/>
              </a:spcAft>
              <a:buSzPts val="1800"/>
              <a:buAutoNum type="arabicParenR"/>
            </a:pPr>
            <a:r>
              <a:rPr lang="en"/>
              <a:t>What is meant by “sets of coefficients” associated with lambda?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glmnet package questions </a:t>
            </a:r>
            <a:endParaRPr/>
          </a:p>
        </p:txBody>
      </p:sp>
      <p:sp>
        <p:nvSpPr>
          <p:cNvPr id="173" name="Google Shape;173;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AutoNum type="arabicParenR"/>
            </a:pPr>
            <a:r>
              <a:rPr lang="en" sz="1600">
                <a:solidFill>
                  <a:srgbClr val="FFFFFF"/>
                </a:solidFill>
              </a:rPr>
              <a:t>The glmnet() function in the glmnet package can fit both lasso and ridge regression models. Which one does the function perform by default? What change do you need to make if you want to perform the non-default option?</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first argument in the function is ‘x’. What should you put here and what form does it need to be in?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second argument in the function is ‘y’. What should you put here and what form does it need to be in?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third argument in the function is ‘family’. What is the default of this? When would you need to change it?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By default, how many sets of coefficients will be evaluated? What change would you need to make if you wanted to evaluate 500 lambdas? </a:t>
            </a:r>
            <a:endParaRPr sz="2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vs Lasso: Question for the group</a:t>
            </a:r>
            <a:endParaRPr/>
          </a:p>
        </p:txBody>
      </p:sp>
      <p:sp>
        <p:nvSpPr>
          <p:cNvPr id="179" name="Google Shape;179;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When comparing ridge vs lasso, what sort of situation would ridge perform better than lasso? When would lasso perform better than ridge?</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vs Lasso: Question for the group</a:t>
            </a:r>
            <a:endParaRPr/>
          </a:p>
        </p:txBody>
      </p:sp>
      <p:sp>
        <p:nvSpPr>
          <p:cNvPr id="185" name="Google Shape;185;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When comparing ridge vs lasso, what sort of situation would ridge perform better than lasso? When would lasso perform better than ridge?</a:t>
            </a:r>
            <a:endParaRPr>
              <a:solidFill>
                <a:srgbClr val="FFFFFF"/>
              </a:solidFill>
            </a:endParaRPr>
          </a:p>
          <a:p>
            <a:pPr indent="0" lvl="0" marL="0" rtl="0" algn="l">
              <a:spcBef>
                <a:spcPts val="1600"/>
              </a:spcBef>
              <a:spcAft>
                <a:spcPts val="1600"/>
              </a:spcAft>
              <a:buNone/>
            </a:pPr>
            <a:r>
              <a:rPr lang="en">
                <a:solidFill>
                  <a:srgbClr val="FFFFFF"/>
                </a:solidFill>
              </a:rPr>
              <a:t>Per the Elements of Statistical Learning text, lasso generally performs better when there are a small number of predictors that have high true coefficient values (i.e., many predictors contribute little to accounting for variability in the outcome and could be reasonably dropped). Ridge performs better when there are many predictors with about the same true coefficient values (i.e, all or most predictors contribute similarly and multicollinearity is likely)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Sets 5 and 6 questions</a:t>
            </a:r>
            <a:endParaRPr/>
          </a:p>
          <a:p>
            <a:pPr indent="-342900" lvl="0" marL="457200" rtl="0" algn="l">
              <a:spcBef>
                <a:spcPts val="0"/>
              </a:spcBef>
              <a:spcAft>
                <a:spcPts val="0"/>
              </a:spcAft>
              <a:buSzPts val="1800"/>
              <a:buChar char="●"/>
            </a:pPr>
            <a:r>
              <a:rPr lang="en"/>
              <a:t>K-fold cross validation quick overview</a:t>
            </a:r>
            <a:endParaRPr/>
          </a:p>
          <a:p>
            <a:pPr indent="-342900" lvl="0" marL="457200" rtl="0" algn="l">
              <a:spcBef>
                <a:spcPts val="0"/>
              </a:spcBef>
              <a:spcAft>
                <a:spcPts val="0"/>
              </a:spcAft>
              <a:buSzPts val="1800"/>
              <a:buChar char="●"/>
            </a:pPr>
            <a:r>
              <a:rPr lang="en"/>
              <a:t>Motivation for shrinkage methods</a:t>
            </a:r>
            <a:endParaRPr/>
          </a:p>
          <a:p>
            <a:pPr indent="-342900" lvl="0" marL="457200" rtl="0" algn="l">
              <a:spcBef>
                <a:spcPts val="0"/>
              </a:spcBef>
              <a:spcAft>
                <a:spcPts val="0"/>
              </a:spcAft>
              <a:buSzPts val="1800"/>
              <a:buChar char="●"/>
            </a:pPr>
            <a:r>
              <a:rPr lang="en"/>
              <a:t>Ridge regression and lasso regression</a:t>
            </a:r>
            <a:endParaRPr/>
          </a:p>
          <a:p>
            <a:pPr indent="-342900" lvl="0" marL="457200" rtl="0" algn="l">
              <a:spcBef>
                <a:spcPts val="0"/>
              </a:spcBef>
              <a:spcAft>
                <a:spcPts val="0"/>
              </a:spcAft>
              <a:buSzPts val="1800"/>
              <a:buChar char="●"/>
            </a:pPr>
            <a:r>
              <a:rPr lang="en"/>
              <a:t>Problem Set 7</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6 Participation: Due Sunday, 5/9 (past due, please get these in)</a:t>
            </a:r>
            <a:endParaRPr/>
          </a:p>
          <a:p>
            <a:pPr indent="0" lvl="0" marL="0" rtl="0" algn="l">
              <a:spcBef>
                <a:spcPts val="1600"/>
              </a:spcBef>
              <a:spcAft>
                <a:spcPts val="0"/>
              </a:spcAft>
              <a:buNone/>
            </a:pPr>
            <a:r>
              <a:rPr lang="en"/>
              <a:t>Project Plan: Due today (5/12) at the beginning of the live session (due now)</a:t>
            </a:r>
            <a:endParaRPr/>
          </a:p>
          <a:p>
            <a:pPr indent="0" lvl="0" marL="0" rtl="0" algn="l">
              <a:spcBef>
                <a:spcPts val="1600"/>
              </a:spcBef>
              <a:spcAft>
                <a:spcPts val="0"/>
              </a:spcAft>
              <a:buNone/>
            </a:pPr>
            <a:r>
              <a:rPr lang="en"/>
              <a:t>Problem Sets 5 and 6: </a:t>
            </a:r>
            <a:r>
              <a:rPr lang="en"/>
              <a:t>Due this Friday, 5/14</a:t>
            </a:r>
            <a:endParaRPr/>
          </a:p>
          <a:p>
            <a:pPr indent="0" lvl="0" marL="0" rtl="0" algn="l">
              <a:spcBef>
                <a:spcPts val="1600"/>
              </a:spcBef>
              <a:spcAft>
                <a:spcPts val="0"/>
              </a:spcAft>
              <a:buNone/>
            </a:pPr>
            <a:r>
              <a:rPr lang="en"/>
              <a:t>Week 7 Participation: </a:t>
            </a:r>
            <a:r>
              <a:rPr lang="en"/>
              <a:t>Due this Sunday, 5/16</a:t>
            </a:r>
            <a:endParaRPr/>
          </a:p>
          <a:p>
            <a:pPr indent="0" lvl="0" marL="0" rtl="0" algn="l">
              <a:spcBef>
                <a:spcPts val="1600"/>
              </a:spcBef>
              <a:spcAft>
                <a:spcPts val="0"/>
              </a:spcAft>
              <a:buNone/>
            </a:pPr>
            <a:r>
              <a:rPr lang="en"/>
              <a:t>Assigned today: </a:t>
            </a:r>
            <a:r>
              <a:rPr lang="en"/>
              <a:t> Problem Set 7, due next Friday, 5/21</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for Week 10 Presentation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use the Google Form (link in the chat) to indicate when you are available to present during Week 10. Although changes can still be made over the next couple of weeks, please consider this a somewhat official statement of your availability. </a:t>
            </a:r>
            <a:endParaRPr/>
          </a:p>
          <a:p>
            <a:pPr indent="0" lvl="0" marL="0" rtl="0" algn="l">
              <a:spcBef>
                <a:spcPts val="1600"/>
              </a:spcBef>
              <a:spcAft>
                <a:spcPts val="1600"/>
              </a:spcAft>
              <a:buNone/>
            </a:pPr>
            <a:r>
              <a:rPr lang="en"/>
              <a:t>If you are in a group, the availability of all group members will be taken into account when assigning your group to a presentation session. You only have to provide your own </a:t>
            </a:r>
            <a:r>
              <a:rPr lang="en"/>
              <a:t>availability.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PS 5 &amp; 6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K-fold Cross Validation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 validation</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validation allows you to use a similar procedure as train-validate-test without needing as big of a sample. </a:t>
            </a:r>
            <a:endParaRPr/>
          </a:p>
          <a:p>
            <a:pPr indent="0" lvl="0" marL="0" rtl="0" algn="l">
              <a:spcBef>
                <a:spcPts val="1600"/>
              </a:spcBef>
              <a:spcAft>
                <a:spcPts val="0"/>
              </a:spcAft>
              <a:buNone/>
            </a:pPr>
            <a:r>
              <a:rPr lang="en"/>
              <a:t>The key difference is that every observation will belong to the training set in some steps and in the test set in other steps. </a:t>
            </a:r>
            <a:endParaRPr/>
          </a:p>
          <a:p>
            <a:pPr indent="0" lvl="0" marL="0" rtl="0" algn="l">
              <a:spcBef>
                <a:spcPts val="1600"/>
              </a:spcBef>
              <a:spcAft>
                <a:spcPts val="1600"/>
              </a:spcAft>
              <a:buNone/>
            </a:pPr>
            <a:r>
              <a:rPr lang="en"/>
              <a:t>The async covers k-fold cross validation, but there are other kinds of cross validation that you may encounter in practice (e.g., leave-one-out cross validation).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K-fold cross validation</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cross validation gets its name from the first step in the process: divide your data set into </a:t>
            </a:r>
            <a:r>
              <a:rPr i="1" lang="en"/>
              <a:t>k</a:t>
            </a:r>
            <a:r>
              <a:rPr lang="en"/>
              <a:t> groups (“folds”), making sure that those groups are the same size or close to the same size. The </a:t>
            </a:r>
            <a:r>
              <a:rPr i="1" lang="en"/>
              <a:t>k</a:t>
            </a:r>
            <a:r>
              <a:rPr lang="en"/>
              <a:t> used is usually between 5 and 10.</a:t>
            </a:r>
            <a:endParaRPr/>
          </a:p>
          <a:p>
            <a:pPr indent="0" lvl="0" marL="0" rtl="0" algn="l">
              <a:spcBef>
                <a:spcPts val="1600"/>
              </a:spcBef>
              <a:spcAft>
                <a:spcPts val="0"/>
              </a:spcAft>
              <a:buNone/>
            </a:pPr>
            <a:r>
              <a:rPr lang="en"/>
              <a:t>Each fold serves as the test set once, and the remaining k-1 folds serve as the training sets. There are as many stages/rounds as there are folds. </a:t>
            </a:r>
            <a:endParaRPr/>
          </a:p>
          <a:p>
            <a:pPr indent="0" lvl="0" marL="0" rtl="0" algn="l">
              <a:spcBef>
                <a:spcPts val="1600"/>
              </a:spcBef>
              <a:spcAft>
                <a:spcPts val="0"/>
              </a:spcAft>
              <a:buNone/>
            </a:pPr>
            <a:r>
              <a:rPr lang="en"/>
              <a:t>K-fold cross validation can be used to accomplish different goals related to generalizability, two of which are demonstrated in the async (5.3.2): evaluate the generalizability of a particular model and select a model size (i.e., number of predictors) that generalizes across folds.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one model</a:t>
            </a:r>
            <a:endParaRPr/>
          </a:p>
        </p:txBody>
      </p:sp>
      <p:graphicFrame>
        <p:nvGraphicFramePr>
          <p:cNvPr id="110" name="Google Shape;110;p21"/>
          <p:cNvGraphicFramePr/>
          <p:nvPr/>
        </p:nvGraphicFramePr>
        <p:xfrm>
          <a:off x="439000" y="2130500"/>
          <a:ext cx="3000000" cy="3000000"/>
        </p:xfrm>
        <a:graphic>
          <a:graphicData uri="http://schemas.openxmlformats.org/drawingml/2006/table">
            <a:tbl>
              <a:tblPr>
                <a:noFill/>
                <a:tableStyleId>{47380613-60DB-424E-A387-7F6C95E2BFBB}</a:tableStyleId>
              </a:tblPr>
              <a:tblGrid>
                <a:gridCol w="1128425"/>
                <a:gridCol w="1198525"/>
                <a:gridCol w="1132125"/>
                <a:gridCol w="1100450"/>
                <a:gridCol w="1113100"/>
                <a:gridCol w="1163200"/>
                <a:gridCol w="1430175"/>
              </a:tblGrid>
              <a:tr h="396200">
                <a:tc>
                  <a:txBody>
                    <a:bodyPr/>
                    <a:lstStyle/>
                    <a:p>
                      <a:pPr indent="0" lvl="0" marL="0" rtl="0" algn="l">
                        <a:spcBef>
                          <a:spcPts val="0"/>
                        </a:spcBef>
                        <a:spcAft>
                          <a:spcPts val="0"/>
                        </a:spcAft>
                        <a:buNone/>
                      </a:pPr>
                      <a:r>
                        <a:t/>
                      </a:r>
                      <a:endParaRPr b="1"/>
                    </a:p>
                  </a:txBody>
                  <a:tcPr marT="91425" marB="91425" marR="91425" marL="91425">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t>Fold 1</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t>Fold 2</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3</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4</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Fold 5</a:t>
                      </a:r>
                      <a:endParaRPr b="1"/>
                    </a:p>
                    <a:p>
                      <a:pPr indent="0" lvl="0" marL="0" rtl="0" algn="l">
                        <a:spcBef>
                          <a:spcPts val="0"/>
                        </a:spcBef>
                        <a:spcAft>
                          <a:spcPts val="0"/>
                        </a:spcAft>
                        <a:buNone/>
                      </a:pPr>
                      <a:r>
                        <a:rPr b="1" lang="en"/>
                        <a:t>(size = </a:t>
                      </a:r>
                      <a:r>
                        <a:rPr b="1" i="1" lang="en"/>
                        <a:t>n</a:t>
                      </a:r>
                      <a:r>
                        <a:rPr b="1" lang="en"/>
                        <a:t>)</a:t>
                      </a:r>
                      <a:endParaRPr b="1"/>
                    </a:p>
                  </a:txBody>
                  <a:tcPr marT="91425" marB="91425" marR="91425" marL="91425">
                    <a:solidFill>
                      <a:srgbClr val="FFFFFF"/>
                    </a:solidFill>
                  </a:tcPr>
                </a:tc>
                <a:tc>
                  <a:txBody>
                    <a:bodyPr/>
                    <a:lstStyle/>
                    <a:p>
                      <a:pPr indent="0" lvl="0" marL="0" rtl="0" algn="ctr">
                        <a:spcBef>
                          <a:spcPts val="0"/>
                        </a:spcBef>
                        <a:spcAft>
                          <a:spcPts val="0"/>
                        </a:spcAft>
                        <a:buNone/>
                      </a:pPr>
                      <a:r>
                        <a:rPr b="1" lang="en"/>
                        <a:t>Model SSE</a:t>
                      </a:r>
                      <a:endParaRPr b="1"/>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1</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L cap="flat" cmpd="sng" w="9525">
                      <a:solidFill>
                        <a:srgbClr val="999999"/>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SSE(1)</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2</a:t>
                      </a:r>
                      <a:endParaRPr/>
                    </a:p>
                  </a:txBody>
                  <a:tcPr marT="91425" marB="91425" marR="91425" marL="91425">
                    <a:lnT cap="flat" cmpd="sng" w="9525">
                      <a:solidFill>
                        <a:srgbClr val="999999"/>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T cap="flat" cmpd="sng" w="9525">
                      <a:solidFill>
                        <a:srgbClr val="999999"/>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SSE(2)</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3</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SSE(3)</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solidFill>
                      <a:srgbClr val="FFFFFF"/>
                    </a:solidFill>
                  </a:tcPr>
                </a:tc>
                <a:tc>
                  <a:txBody>
                    <a:bodyPr/>
                    <a:lstStyle/>
                    <a:p>
                      <a:pPr indent="0" lvl="0" marL="0" rtl="0" algn="ctr">
                        <a:spcBef>
                          <a:spcPts val="0"/>
                        </a:spcBef>
                        <a:spcAft>
                          <a:spcPts val="0"/>
                        </a:spcAft>
                        <a:buNone/>
                      </a:pPr>
                      <a:r>
                        <a:rPr lang="en"/>
                        <a:t>SSE(4)</a:t>
                      </a:r>
                      <a:endParaRPr/>
                    </a:p>
                  </a:txBody>
                  <a:tcPr marT="91425" marB="91425" marR="91425" marL="91425">
                    <a:solidFill>
                      <a:srgbClr val="FFFFFF"/>
                    </a:solidFill>
                  </a:tcPr>
                </a:tc>
              </a:tr>
              <a:tr h="396200">
                <a:tc>
                  <a:txBody>
                    <a:bodyPr/>
                    <a:lstStyle/>
                    <a:p>
                      <a:pPr indent="0" lvl="0" marL="0" rtl="0" algn="l">
                        <a:spcBef>
                          <a:spcPts val="0"/>
                        </a:spcBef>
                        <a:spcAft>
                          <a:spcPts val="0"/>
                        </a:spcAft>
                        <a:buNone/>
                      </a:pPr>
                      <a:r>
                        <a:rPr lang="en"/>
                        <a:t>Stage 5</a:t>
                      </a:r>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FF"/>
                          </a:solidFill>
                        </a:rPr>
                        <a:t>Training</a:t>
                      </a:r>
                      <a:endParaRPr>
                        <a:solidFill>
                          <a:srgbClr val="0000FF"/>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FF0000"/>
                          </a:solidFill>
                        </a:rPr>
                        <a:t>Validation</a:t>
                      </a:r>
                      <a:endParaRPr>
                        <a:solidFill>
                          <a:srgbClr val="FF0000"/>
                        </a:solidFill>
                      </a:endParaRPr>
                    </a:p>
                  </a:txBody>
                  <a:tcPr marT="91425" marB="91425" marR="91425" marL="91425">
                    <a:lnB cap="flat" cmpd="sng" w="38100">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SSE(5)</a:t>
                      </a:r>
                      <a:endParaRPr/>
                    </a:p>
                  </a:txBody>
                  <a:tcPr marT="91425" marB="91425" marR="91425" marL="91425">
                    <a:lnB cap="flat" cmpd="sng" w="38100">
                      <a:solidFill>
                        <a:srgbClr val="9E9E9E"/>
                      </a:solidFill>
                      <a:prstDash val="solid"/>
                      <a:round/>
                      <a:headEnd len="sm" w="sm" type="none"/>
                      <a:tailEnd len="sm" w="sm" type="none"/>
                    </a:lnB>
                    <a:solidFill>
                      <a:srgbClr val="FFFFFF"/>
                    </a:solidFill>
                  </a:tcPr>
                </a:tc>
              </a:tr>
            </a:tbl>
          </a:graphicData>
        </a:graphic>
      </p:graphicFrame>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Compare the mean of the stage SSEs to that of the original model. If the original SSE is similar to the mean SSE obtained from K-fold cross validation, that’s evidence of the generalizability of the model.</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