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74256abe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74256abe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094c0dee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094c0dee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094c0de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094c0de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094c0de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094c0de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094c0de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094c0de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094c0dee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094c0dee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094c0dee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094c0dee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094c0dee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094c0dee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094c0dee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094c0dee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094c0dee7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094c0dee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74256abe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74256abe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094c0dee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094c0dee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094c0dee7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094c0dee7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094c0dee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094c0dee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74256ab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74256ab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094c0dee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094c0dee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094c0dee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094c0dee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094c0dee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094c0dee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094c0dee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094c0dee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094c0dee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094c0dee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094c0dee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094c0dee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8 Live Session</a:t>
            </a:r>
            <a:endParaRPr/>
          </a:p>
        </p:txBody>
      </p:sp>
      <p:sp>
        <p:nvSpPr>
          <p:cNvPr id="64" name="Google Shape;64;p13"/>
          <p:cNvSpPr txBox="1"/>
          <p:nvPr>
            <p:ph idx="1" type="subTitle"/>
          </p:nvPr>
        </p:nvSpPr>
        <p:spPr>
          <a:xfrm>
            <a:off x="1581525" y="3049450"/>
            <a:ext cx="60345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Wendy Christensen, Ph.D. - COMP 4442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Set 7 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Ridge and Lasso discussion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Lambda in ridge and lasso questions</a:t>
            </a:r>
            <a:endParaRPr/>
          </a:p>
        </p:txBody>
      </p:sp>
      <p:sp>
        <p:nvSpPr>
          <p:cNvPr id="131" name="Google Shape;131;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your groups, discuss the following about the lambda term in ridge vs lasso:</a:t>
            </a:r>
            <a:endParaRPr/>
          </a:p>
          <a:p>
            <a:pPr indent="-342900" lvl="0" marL="457200" rtl="0" algn="l">
              <a:spcBef>
                <a:spcPts val="1600"/>
              </a:spcBef>
              <a:spcAft>
                <a:spcPts val="0"/>
              </a:spcAft>
              <a:buSzPts val="1800"/>
              <a:buAutoNum type="arabicParenR"/>
            </a:pPr>
            <a:r>
              <a:rPr lang="en"/>
              <a:t>What is the potential range of lambda? </a:t>
            </a:r>
            <a:endParaRPr/>
          </a:p>
          <a:p>
            <a:pPr indent="-342900" lvl="0" marL="457200" rtl="0" algn="l">
              <a:spcBef>
                <a:spcPts val="0"/>
              </a:spcBef>
              <a:spcAft>
                <a:spcPts val="0"/>
              </a:spcAft>
              <a:buSzPts val="1800"/>
              <a:buAutoNum type="arabicParenR"/>
            </a:pPr>
            <a:r>
              <a:rPr lang="en"/>
              <a:t>What is true about ridge vs lasso regression when lambda = 0?</a:t>
            </a:r>
            <a:endParaRPr/>
          </a:p>
          <a:p>
            <a:pPr indent="-342900" lvl="0" marL="457200" rtl="0" algn="l">
              <a:spcBef>
                <a:spcPts val="0"/>
              </a:spcBef>
              <a:spcAft>
                <a:spcPts val="0"/>
              </a:spcAft>
              <a:buSzPts val="1800"/>
              <a:buAutoNum type="arabicParenR"/>
            </a:pPr>
            <a:r>
              <a:rPr lang="en"/>
              <a:t>As lambda gets bigger, what happens to the coefficients? How does this differ between ridge and lasso?</a:t>
            </a:r>
            <a:endParaRPr/>
          </a:p>
          <a:p>
            <a:pPr indent="-342900" lvl="0" marL="457200" rtl="0" algn="l">
              <a:spcBef>
                <a:spcPts val="0"/>
              </a:spcBef>
              <a:spcAft>
                <a:spcPts val="0"/>
              </a:spcAft>
              <a:buSzPts val="1800"/>
              <a:buAutoNum type="arabicParenR"/>
            </a:pPr>
            <a:r>
              <a:rPr lang="en"/>
              <a:t>What is meant by “sets of coefficients” associated with lambda?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glmnet package questions </a:t>
            </a:r>
            <a:endParaRPr/>
          </a:p>
        </p:txBody>
      </p:sp>
      <p:sp>
        <p:nvSpPr>
          <p:cNvPr id="137" name="Google Shape;137;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AutoNum type="arabicParenR"/>
            </a:pPr>
            <a:r>
              <a:rPr lang="en" sz="1600">
                <a:solidFill>
                  <a:srgbClr val="FFFFFF"/>
                </a:solidFill>
              </a:rPr>
              <a:t>The glmnet() function in the glmnet package can fit both lasso and ridge regression models. Which one does the function perform by default? What change do you need to make if you want to perform the non-default option?</a:t>
            </a:r>
            <a:endParaRPr sz="1600">
              <a:solidFill>
                <a:srgbClr val="FFFFFF"/>
              </a:solidFill>
            </a:endParaRPr>
          </a:p>
          <a:p>
            <a:pPr indent="-330200" lvl="0" marL="457200" rtl="0" algn="l">
              <a:spcBef>
                <a:spcPts val="0"/>
              </a:spcBef>
              <a:spcAft>
                <a:spcPts val="0"/>
              </a:spcAft>
              <a:buClr>
                <a:srgbClr val="FFFFFF"/>
              </a:buClr>
              <a:buSzPts val="1600"/>
              <a:buAutoNum type="arabicParenR"/>
            </a:pPr>
            <a:r>
              <a:rPr lang="en" sz="1600">
                <a:solidFill>
                  <a:srgbClr val="FFFFFF"/>
                </a:solidFill>
              </a:rPr>
              <a:t>The first argument in the function is ‘x’. What should you put here and what form does it need to be in? </a:t>
            </a:r>
            <a:endParaRPr sz="1600">
              <a:solidFill>
                <a:srgbClr val="FFFFFF"/>
              </a:solidFill>
            </a:endParaRPr>
          </a:p>
          <a:p>
            <a:pPr indent="-330200" lvl="0" marL="457200" rtl="0" algn="l">
              <a:spcBef>
                <a:spcPts val="0"/>
              </a:spcBef>
              <a:spcAft>
                <a:spcPts val="0"/>
              </a:spcAft>
              <a:buClr>
                <a:srgbClr val="FFFFFF"/>
              </a:buClr>
              <a:buSzPts val="1600"/>
              <a:buAutoNum type="arabicParenR"/>
            </a:pPr>
            <a:r>
              <a:rPr lang="en" sz="1600">
                <a:solidFill>
                  <a:srgbClr val="FFFFFF"/>
                </a:solidFill>
              </a:rPr>
              <a:t>The second argument in the function is ‘y’. What should you put here and what form does it need to be in? </a:t>
            </a:r>
            <a:endParaRPr sz="1600">
              <a:solidFill>
                <a:srgbClr val="FFFFFF"/>
              </a:solidFill>
            </a:endParaRPr>
          </a:p>
          <a:p>
            <a:pPr indent="-330200" lvl="0" marL="457200" rtl="0" algn="l">
              <a:spcBef>
                <a:spcPts val="0"/>
              </a:spcBef>
              <a:spcAft>
                <a:spcPts val="0"/>
              </a:spcAft>
              <a:buClr>
                <a:srgbClr val="FFFFFF"/>
              </a:buClr>
              <a:buSzPts val="1600"/>
              <a:buAutoNum type="arabicParenR"/>
            </a:pPr>
            <a:r>
              <a:rPr lang="en" sz="1600">
                <a:solidFill>
                  <a:srgbClr val="FFFFFF"/>
                </a:solidFill>
              </a:rPr>
              <a:t>The third argument in the function is ‘family’. What is the default of this? When would you need to change it? </a:t>
            </a:r>
            <a:endParaRPr sz="1600">
              <a:solidFill>
                <a:srgbClr val="FFFFFF"/>
              </a:solidFill>
            </a:endParaRPr>
          </a:p>
          <a:p>
            <a:pPr indent="-330200" lvl="0" marL="457200" rtl="0" algn="l">
              <a:spcBef>
                <a:spcPts val="0"/>
              </a:spcBef>
              <a:spcAft>
                <a:spcPts val="0"/>
              </a:spcAft>
              <a:buClr>
                <a:srgbClr val="FFFFFF"/>
              </a:buClr>
              <a:buSzPts val="1600"/>
              <a:buAutoNum type="arabicParenR"/>
            </a:pPr>
            <a:r>
              <a:rPr lang="en" sz="1600">
                <a:solidFill>
                  <a:srgbClr val="FFFFFF"/>
                </a:solidFill>
              </a:rPr>
              <a:t>By default, how many sets of coefficients will be evaluated? What change would you need to make if you wanted to evaluate 500 lambdas? </a:t>
            </a:r>
            <a:endParaRPr sz="20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Ridge vs Lasso: Question for the group</a:t>
            </a:r>
            <a:endParaRPr/>
          </a:p>
        </p:txBody>
      </p:sp>
      <p:sp>
        <p:nvSpPr>
          <p:cNvPr id="143" name="Google Shape;143;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When comparing ridge vs lasso, what sort of situation would ridge perform better than lasso? When would lasso perform better than ridge?</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Ridge vs Lasso: Question for the group</a:t>
            </a:r>
            <a:endParaRPr/>
          </a:p>
        </p:txBody>
      </p:sp>
      <p:sp>
        <p:nvSpPr>
          <p:cNvPr id="149" name="Google Shape;149;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When comparing ridge vs lasso, what sort of situation would ridge perform better than lasso? When would lasso perform better than ridge?</a:t>
            </a:r>
            <a:endParaRPr>
              <a:solidFill>
                <a:srgbClr val="FFFFFF"/>
              </a:solidFill>
            </a:endParaRPr>
          </a:p>
          <a:p>
            <a:pPr indent="0" lvl="0" marL="0" rtl="0" algn="l">
              <a:spcBef>
                <a:spcPts val="1600"/>
              </a:spcBef>
              <a:spcAft>
                <a:spcPts val="1600"/>
              </a:spcAft>
              <a:buNone/>
            </a:pPr>
            <a:r>
              <a:rPr lang="en">
                <a:solidFill>
                  <a:srgbClr val="FFFFFF"/>
                </a:solidFill>
              </a:rPr>
              <a:t>Per the Elements of Statistical Learning text, lasso generally performs better when there are a small number of predictors that have high true coefficient values (i.e., many predictors contribute little to accounting for variability in the outcome and could be reasonably dropped). Ridge performs better when there are many predictors with about the same true coefficient values (i.e, all or most predictors contribute similarly and multicollinearity is likely) .</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Poisson regression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counts as outcomes</a:t>
            </a:r>
            <a:endParaRPr/>
          </a:p>
        </p:txBody>
      </p:sp>
      <p:sp>
        <p:nvSpPr>
          <p:cNvPr id="160" name="Google Shape;160;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motivation for logistic regression is that binary outcomes aren’t modeled well by multiple linear regression because the data inherently violate the assumptions of regression (e.g., distribution of the residuals cannot be normally distributed for a binary outcome). Instead, we use logistic regression, which is in the family of generalized linear models, to model data with binary outcomes. </a:t>
            </a:r>
            <a:endParaRPr sz="1800"/>
          </a:p>
          <a:p>
            <a:pPr indent="0" lvl="0" marL="0" rtl="0" algn="l">
              <a:spcBef>
                <a:spcPts val="1600"/>
              </a:spcBef>
              <a:spcAft>
                <a:spcPts val="1600"/>
              </a:spcAft>
              <a:buNone/>
            </a:pPr>
            <a:r>
              <a:rPr lang="en" sz="1800"/>
              <a:t>The motivation for Poisson regression is similar, but instead of modeling binary outcomes, the outcomes are </a:t>
            </a:r>
            <a:r>
              <a:rPr i="1" lang="en" sz="1800"/>
              <a:t>counts</a:t>
            </a:r>
            <a:r>
              <a:rPr lang="en" sz="1800"/>
              <a:t>.</a:t>
            </a:r>
            <a:r>
              <a:rPr lang="en"/>
              <a:t> Counts are things like number of cigarettes smoked during a party, number of aggressive acts by children during a particular recess, number of calls received by a retail store on a certain day, etc.</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Properties of counts that are bad for MLR</a:t>
            </a:r>
            <a:endParaRPr/>
          </a:p>
        </p:txBody>
      </p:sp>
      <p:sp>
        <p:nvSpPr>
          <p:cNvPr id="166" name="Google Shape;166;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Counts have several properties that often make them bad candidates for MLR:</a:t>
            </a:r>
            <a:endParaRPr sz="1800"/>
          </a:p>
          <a:p>
            <a:pPr indent="-342900" lvl="0" marL="457200" rtl="0" algn="l">
              <a:spcBef>
                <a:spcPts val="1600"/>
              </a:spcBef>
              <a:spcAft>
                <a:spcPts val="0"/>
              </a:spcAft>
              <a:buSzPts val="1800"/>
              <a:buAutoNum type="arabicParenR"/>
            </a:pPr>
            <a:r>
              <a:rPr lang="en" sz="1800"/>
              <a:t>There are likely to be a lot of zeros - no cigarettes smoked, no </a:t>
            </a:r>
            <a:r>
              <a:rPr lang="en"/>
              <a:t>aggressive</a:t>
            </a:r>
            <a:r>
              <a:rPr lang="en" sz="1800"/>
              <a:t> acts, no calls to the store</a:t>
            </a:r>
            <a:r>
              <a:rPr lang="en"/>
              <a:t>.</a:t>
            </a:r>
            <a:endParaRPr sz="1800"/>
          </a:p>
          <a:p>
            <a:pPr indent="-342900" lvl="0" marL="457200" rtl="0" algn="l">
              <a:spcBef>
                <a:spcPts val="0"/>
              </a:spcBef>
              <a:spcAft>
                <a:spcPts val="0"/>
              </a:spcAft>
              <a:buSzPts val="1800"/>
              <a:buAutoNum type="arabicParenR"/>
            </a:pPr>
            <a:r>
              <a:rPr lang="en" sz="1800"/>
              <a:t>Counts are non-negative integers, but regression can return negative predicted values (which will always be bad predictions of counts).</a:t>
            </a:r>
            <a:endParaRPr sz="1800"/>
          </a:p>
          <a:p>
            <a:pPr indent="-342900" lvl="0" marL="457200" rtl="0" algn="l">
              <a:spcBef>
                <a:spcPts val="0"/>
              </a:spcBef>
              <a:spcAft>
                <a:spcPts val="0"/>
              </a:spcAft>
              <a:buSzPts val="1800"/>
              <a:buAutoNum type="arabicParenR"/>
            </a:pPr>
            <a:r>
              <a:rPr lang="en" sz="1800"/>
              <a:t>Variance of counts often increases as the mean increases (e.g., when the mean is 3, the variance might be 1-6; when the mean is 20, the variance might be 10-30)</a:t>
            </a:r>
            <a:r>
              <a:rPr lang="en"/>
              <a:t>. Thus, </a:t>
            </a:r>
            <a:r>
              <a:rPr lang="en" sz="1800"/>
              <a:t>meeting the equality of </a:t>
            </a:r>
            <a:r>
              <a:rPr lang="en"/>
              <a:t>residual variance </a:t>
            </a:r>
            <a:r>
              <a:rPr lang="en" sz="1800"/>
              <a:t>assumption is unlikely.</a:t>
            </a:r>
            <a:endParaRPr sz="1800"/>
          </a:p>
          <a:p>
            <a:pPr indent="0" lvl="0" marL="4572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Poisson regression</a:t>
            </a:r>
            <a:endParaRPr/>
          </a:p>
        </p:txBody>
      </p:sp>
      <p:sp>
        <p:nvSpPr>
          <p:cNvPr id="172" name="Google Shape;172;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of this, modeling count outcomes using MLR can result in Type 1 error inflation; the estimates of the coefficient standard errors are smaller than they actually are, making an incorrect rejection of the null hypotheses more likely than we would expect. </a:t>
            </a:r>
            <a:endParaRPr/>
          </a:p>
          <a:p>
            <a:pPr indent="0" lvl="0" marL="0" rtl="0" algn="l">
              <a:spcBef>
                <a:spcPts val="1600"/>
              </a:spcBef>
              <a:spcAft>
                <a:spcPts val="1600"/>
              </a:spcAft>
              <a:buNone/>
            </a:pPr>
            <a:r>
              <a:rPr lang="en"/>
              <a:t>The Poisson distribution is useful for modeling count outcomes. The mean of the distribution (i.e., the expected count, sometimes also referred to as the rate parameter) is equal to the variance, meaning that the variance increases as the mean does. This property of the Poisson distribution reflects the third property of counts discussed earlier (variance increases as count increases).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Course logistics</a:t>
            </a:r>
            <a:endParaRPr/>
          </a:p>
          <a:p>
            <a:pPr indent="-342900" lvl="0" marL="457200" rtl="0" algn="l">
              <a:spcBef>
                <a:spcPts val="0"/>
              </a:spcBef>
              <a:spcAft>
                <a:spcPts val="0"/>
              </a:spcAft>
              <a:buSzPts val="1800"/>
              <a:buChar char="●"/>
            </a:pPr>
            <a:r>
              <a:rPr lang="en"/>
              <a:t>Problem Set 7 questions</a:t>
            </a:r>
            <a:endParaRPr/>
          </a:p>
          <a:p>
            <a:pPr indent="-342900" lvl="0" marL="457200" rtl="0" algn="l">
              <a:spcBef>
                <a:spcPts val="0"/>
              </a:spcBef>
              <a:spcAft>
                <a:spcPts val="0"/>
              </a:spcAft>
              <a:buSzPts val="1800"/>
              <a:buChar char="●"/>
            </a:pPr>
            <a:r>
              <a:rPr lang="en"/>
              <a:t>Ridge and Lasso review (finish)</a:t>
            </a:r>
            <a:endParaRPr/>
          </a:p>
          <a:p>
            <a:pPr indent="-342900" lvl="0" marL="457200" rtl="0" algn="l">
              <a:spcBef>
                <a:spcPts val="0"/>
              </a:spcBef>
              <a:spcAft>
                <a:spcPts val="0"/>
              </a:spcAft>
              <a:buSzPts val="1800"/>
              <a:buChar char="●"/>
            </a:pPr>
            <a:r>
              <a:rPr lang="en"/>
              <a:t>Poisson regression</a:t>
            </a:r>
            <a:endParaRPr/>
          </a:p>
          <a:p>
            <a:pPr indent="-342900" lvl="0" marL="457200" rtl="0" algn="l">
              <a:spcBef>
                <a:spcPts val="0"/>
              </a:spcBef>
              <a:spcAft>
                <a:spcPts val="0"/>
              </a:spcAft>
              <a:buSzPts val="1800"/>
              <a:buChar char="●"/>
            </a:pPr>
            <a:r>
              <a:rPr lang="en"/>
              <a:t>Problem Set 8 review</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Interpreting the Poisson regression model</a:t>
            </a:r>
            <a:endParaRPr/>
          </a:p>
        </p:txBody>
      </p:sp>
      <p:sp>
        <p:nvSpPr>
          <p:cNvPr id="178" name="Google Shape;178;p32"/>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9" name="Google Shape;179;p32"/>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output is from the async material. The outcome is the number of diagnosed cancer cases in a region. </a:t>
            </a:r>
            <a:endParaRPr/>
          </a:p>
          <a:p>
            <a:pPr indent="0" lvl="0" marL="0" rtl="0" algn="l">
              <a:spcBef>
                <a:spcPts val="1600"/>
              </a:spcBef>
              <a:spcAft>
                <a:spcPts val="0"/>
              </a:spcAft>
              <a:buNone/>
            </a:pPr>
            <a:r>
              <a:rPr lang="en"/>
              <a:t>The “gist” interpretation used for logistic regression also works here: As distance increases, the predicted number of cancer cases decreases.</a:t>
            </a:r>
            <a:endParaRPr/>
          </a:p>
          <a:p>
            <a:pPr indent="0" lvl="0" marL="0" rtl="0" algn="l">
              <a:spcBef>
                <a:spcPts val="1600"/>
              </a:spcBef>
              <a:spcAft>
                <a:spcPts val="1600"/>
              </a:spcAft>
              <a:buNone/>
            </a:pPr>
            <a:r>
              <a:rPr lang="en"/>
              <a:t>The p-value for the distance predictor is not significant.</a:t>
            </a:r>
            <a:endParaRPr/>
          </a:p>
        </p:txBody>
      </p:sp>
      <p:pic>
        <p:nvPicPr>
          <p:cNvPr id="180" name="Google Shape;180;p32"/>
          <p:cNvPicPr preferRelativeResize="0"/>
          <p:nvPr/>
        </p:nvPicPr>
        <p:blipFill>
          <a:blip r:embed="rId3">
            <a:alphaModFix/>
          </a:blip>
          <a:stretch>
            <a:fillRect/>
          </a:stretch>
        </p:blipFill>
        <p:spPr>
          <a:xfrm>
            <a:off x="136800" y="1461563"/>
            <a:ext cx="4387800" cy="3135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Overdispersion</a:t>
            </a:r>
            <a:endParaRPr/>
          </a:p>
        </p:txBody>
      </p:sp>
      <p:sp>
        <p:nvSpPr>
          <p:cNvPr id="186" name="Google Shape;186;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there is more variation in the residuals across predicted rates (i.e. expected counts) than allowed by the Poisson distribution, a condition called “overdispersion” has occurred. Once again, the result is Type 1 error rate inflation (via too-small standard error estimates).</a:t>
            </a:r>
            <a:endParaRPr/>
          </a:p>
          <a:p>
            <a:pPr indent="0" lvl="0" marL="0" rtl="0" algn="l">
              <a:spcBef>
                <a:spcPts val="1600"/>
              </a:spcBef>
              <a:spcAft>
                <a:spcPts val="1600"/>
              </a:spcAft>
              <a:buNone/>
            </a:pPr>
            <a:r>
              <a:rPr lang="en"/>
              <a:t>You can loosen the restrictions of the Poisson model to reduce overdispersion. Two are covered in the async: the quasipoisson model and the negative binomial model.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92" name="Google Shape;192;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Review the async material 8.2.1 and answer the following questions:</a:t>
            </a:r>
            <a:endParaRPr>
              <a:solidFill>
                <a:srgbClr val="FFFFFF"/>
              </a:solidFill>
            </a:endParaRPr>
          </a:p>
          <a:p>
            <a:pPr indent="-330200" lvl="0" marL="457200" rtl="0" algn="l">
              <a:spcBef>
                <a:spcPts val="1600"/>
              </a:spcBef>
              <a:spcAft>
                <a:spcPts val="0"/>
              </a:spcAft>
              <a:buClr>
                <a:srgbClr val="FFFFFF"/>
              </a:buClr>
              <a:buSzPts val="1600"/>
              <a:buAutoNum type="arabicParenR"/>
            </a:pPr>
            <a:r>
              <a:rPr lang="en" sz="1600">
                <a:solidFill>
                  <a:srgbClr val="FFFFFF"/>
                </a:solidFill>
              </a:rPr>
              <a:t>How does quasipoisson regression loosen the distributional assumption of the model residuals in the Poisson model? How does the negative binomial model do so?</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330200" lvl="0" marL="457200" rtl="0" algn="l">
              <a:spcBef>
                <a:spcPts val="0"/>
              </a:spcBef>
              <a:spcAft>
                <a:spcPts val="0"/>
              </a:spcAft>
              <a:buClr>
                <a:srgbClr val="FFFFFF"/>
              </a:buClr>
              <a:buSzPts val="1600"/>
              <a:buAutoNum type="arabicParenR"/>
            </a:pPr>
            <a:r>
              <a:rPr lang="en" sz="1600">
                <a:solidFill>
                  <a:srgbClr val="FFFFFF"/>
                </a:solidFill>
              </a:rPr>
              <a:t>Comparing the Poisson regression model with the quasipoisson regression model, are the coefficient estimates noticeably different? What about the standard errors?</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330200" lvl="0" marL="457200" rtl="0" algn="l">
              <a:spcBef>
                <a:spcPts val="0"/>
              </a:spcBef>
              <a:spcAft>
                <a:spcPts val="0"/>
              </a:spcAft>
              <a:buClr>
                <a:srgbClr val="FFFFFF"/>
              </a:buClr>
              <a:buSzPts val="1600"/>
              <a:buAutoNum type="arabicParenR"/>
            </a:pPr>
            <a:r>
              <a:rPr lang="en" sz="1600">
                <a:solidFill>
                  <a:srgbClr val="FFFFFF"/>
                </a:solidFill>
              </a:rPr>
              <a:t>Where in the output would you look to see if there is evidence of overdispersion in the Poisson regression model? How could you evaluate if the quasipossion model or the negative binomial model improve it? </a:t>
            </a:r>
            <a:endParaRPr sz="2300">
              <a:solidFill>
                <a:srgbClr val="FFFFFF"/>
              </a:solidFill>
            </a:endParaRPr>
          </a:p>
          <a:p>
            <a:pPr indent="0" lvl="0" marL="0" rtl="0" algn="l">
              <a:spcBef>
                <a:spcPts val="0"/>
              </a:spcBef>
              <a:spcAft>
                <a:spcPts val="1600"/>
              </a:spcAft>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Upcoming deadlines (all 11:59 p.m. MDT)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7 Participation: Due Sunday, 5/216 (past due)</a:t>
            </a:r>
            <a:endParaRPr/>
          </a:p>
          <a:p>
            <a:pPr indent="0" lvl="0" marL="0" rtl="0" algn="l">
              <a:spcBef>
                <a:spcPts val="1600"/>
              </a:spcBef>
              <a:spcAft>
                <a:spcPts val="0"/>
              </a:spcAft>
              <a:buNone/>
            </a:pPr>
            <a:r>
              <a:rPr lang="en"/>
              <a:t>Problem Set 7: Due 5/21 (this Friday)</a:t>
            </a:r>
            <a:endParaRPr/>
          </a:p>
          <a:p>
            <a:pPr indent="0" lvl="0" marL="0" rtl="0" algn="l">
              <a:spcBef>
                <a:spcPts val="1600"/>
              </a:spcBef>
              <a:spcAft>
                <a:spcPts val="0"/>
              </a:spcAft>
              <a:buNone/>
            </a:pPr>
            <a:r>
              <a:rPr lang="en"/>
              <a:t>Assigned today: Problem Set 8, due 5/28 (next Friday) - last one!</a:t>
            </a:r>
            <a:endParaRPr/>
          </a:p>
          <a:p>
            <a:pPr indent="457200" lvl="0" marL="457200" rtl="0" algn="l">
              <a:spcBef>
                <a:spcPts val="1600"/>
              </a:spcBef>
              <a:spcAft>
                <a:spcPts val="0"/>
              </a:spcAft>
              <a:buNone/>
            </a:pPr>
            <a:r>
              <a:rPr lang="en"/>
              <a:t>              Participation Week 8: Due 5/23 (this Sunday)</a:t>
            </a:r>
            <a:endParaRPr/>
          </a:p>
          <a:p>
            <a:pPr indent="0" lvl="0" marL="0" rtl="0" algn="l">
              <a:spcBef>
                <a:spcPts val="1600"/>
              </a:spcBef>
              <a:spcAft>
                <a:spcPts val="0"/>
              </a:spcAft>
              <a:buNone/>
            </a:pPr>
            <a:r>
              <a:rPr lang="en"/>
              <a:t>I’m still working on Problem Sets 5 and 6, but those will be done soon.</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Extra credit opportunity update</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mentioned earlier in the term that you can complete Methods Moments to earn up to +5 points to either your midterm or final exam, whichever score was lower. </a:t>
            </a:r>
            <a:endParaRPr/>
          </a:p>
          <a:p>
            <a:pPr indent="0" lvl="0" marL="0" rtl="0" algn="l">
              <a:spcBef>
                <a:spcPts val="1600"/>
              </a:spcBef>
              <a:spcAft>
                <a:spcPts val="0"/>
              </a:spcAft>
              <a:buNone/>
            </a:pPr>
            <a:r>
              <a:rPr lang="en"/>
              <a:t>There are be three opportunities to earn the +5 extra credit:</a:t>
            </a:r>
            <a:endParaRPr/>
          </a:p>
          <a:p>
            <a:pPr indent="-342900" lvl="0" marL="457200" rtl="0" algn="l">
              <a:spcBef>
                <a:spcPts val="1600"/>
              </a:spcBef>
              <a:spcAft>
                <a:spcPts val="0"/>
              </a:spcAft>
              <a:buSzPts val="1800"/>
              <a:buChar char="-"/>
            </a:pPr>
            <a:r>
              <a:rPr lang="en"/>
              <a:t>Methods Moment 1 - The Basics of Power </a:t>
            </a:r>
            <a:endParaRPr/>
          </a:p>
          <a:p>
            <a:pPr indent="-342900" lvl="0" marL="457200" rtl="0" algn="l">
              <a:spcBef>
                <a:spcPts val="0"/>
              </a:spcBef>
              <a:spcAft>
                <a:spcPts val="0"/>
              </a:spcAft>
              <a:buSzPts val="1800"/>
              <a:buChar char="-"/>
            </a:pPr>
            <a:r>
              <a:rPr lang="en"/>
              <a:t>Methods Moment 2 - The Basics of Sampling </a:t>
            </a:r>
            <a:endParaRPr/>
          </a:p>
          <a:p>
            <a:pPr indent="-342900" lvl="0" marL="457200" rtl="0" algn="l">
              <a:spcBef>
                <a:spcPts val="0"/>
              </a:spcBef>
              <a:spcAft>
                <a:spcPts val="0"/>
              </a:spcAft>
              <a:buSzPts val="1800"/>
              <a:buChar char="-"/>
            </a:pPr>
            <a:r>
              <a:rPr lang="en"/>
              <a:t>Methods Moment 3 - Ethics in Data Science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Extra credit opportunity amendment</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a:t>
            </a:r>
            <a:r>
              <a:rPr lang="en"/>
              <a:t>satisfactorily</a:t>
            </a:r>
            <a:r>
              <a:rPr lang="en"/>
              <a:t> complete any one of these, you will earn +2 points of extra credit.</a:t>
            </a:r>
            <a:endParaRPr/>
          </a:p>
          <a:p>
            <a:pPr indent="0" lvl="0" marL="0" rtl="0" algn="l">
              <a:spcBef>
                <a:spcPts val="1600"/>
              </a:spcBef>
              <a:spcAft>
                <a:spcPts val="0"/>
              </a:spcAft>
              <a:buNone/>
            </a:pPr>
            <a:r>
              <a:rPr lang="en"/>
              <a:t>If you </a:t>
            </a:r>
            <a:r>
              <a:rPr lang="en"/>
              <a:t>satisfactorily </a:t>
            </a:r>
            <a:r>
              <a:rPr lang="en"/>
              <a:t>complete any two of these, you will earn the full +5 points.</a:t>
            </a:r>
            <a:endParaRPr/>
          </a:p>
          <a:p>
            <a:pPr indent="0" lvl="0" marL="0" rtl="0" algn="l">
              <a:spcBef>
                <a:spcPts val="1600"/>
              </a:spcBef>
              <a:spcAft>
                <a:spcPts val="0"/>
              </a:spcAft>
              <a:buNone/>
            </a:pPr>
            <a:r>
              <a:rPr lang="en"/>
              <a:t>For the Power and Sampling Methods Moments, you will need to review the reading/s and then attempt to answer the questions. The questions are a mix of short answer and multiple choice, all of which have answers that come from the reading (although many answers could be obtained from other sources on the same subject).</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 Moments: Power and Sampling</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Download the zip file from the Files tab. </a:t>
            </a:r>
            <a:r>
              <a:rPr b="1" lang="en" u="sng"/>
              <a:t>Read the instructions first! </a:t>
            </a:r>
            <a:r>
              <a:rPr b="1" i="1" lang="en"/>
              <a:t> </a:t>
            </a:r>
            <a:r>
              <a:rPr lang="en"/>
              <a:t>It may be helpful to have the Google Form open as you complete the reading/s. </a:t>
            </a:r>
            <a:endParaRPr/>
          </a:p>
        </p:txBody>
      </p:sp>
      <p:pic>
        <p:nvPicPr>
          <p:cNvPr id="95" name="Google Shape;95;p18"/>
          <p:cNvPicPr preferRelativeResize="0"/>
          <p:nvPr/>
        </p:nvPicPr>
        <p:blipFill>
          <a:blip r:embed="rId3">
            <a:alphaModFix/>
          </a:blip>
          <a:stretch>
            <a:fillRect/>
          </a:stretch>
        </p:blipFill>
        <p:spPr>
          <a:xfrm>
            <a:off x="1166425" y="2198425"/>
            <a:ext cx="6545801" cy="256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Unlike the other two Methods Moments, this one will entail writing a short paper</a:t>
            </a:r>
            <a:endParaRPr/>
          </a:p>
        </p:txBody>
      </p:sp>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 Moment: Ethics in Data Science</a:t>
            </a:r>
            <a:endParaRPr/>
          </a:p>
        </p:txBody>
      </p:sp>
      <p:pic>
        <p:nvPicPr>
          <p:cNvPr id="102" name="Google Shape;102;p19"/>
          <p:cNvPicPr preferRelativeResize="0"/>
          <p:nvPr/>
        </p:nvPicPr>
        <p:blipFill>
          <a:blip r:embed="rId3">
            <a:alphaModFix/>
          </a:blip>
          <a:stretch>
            <a:fillRect/>
          </a:stretch>
        </p:blipFill>
        <p:spPr>
          <a:xfrm>
            <a:off x="2380825" y="2298175"/>
            <a:ext cx="4057650" cy="179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 Moment: Ethics in Data Science</a:t>
            </a:r>
            <a:endParaRPr/>
          </a:p>
        </p:txBody>
      </p:sp>
      <p:pic>
        <p:nvPicPr>
          <p:cNvPr id="108" name="Google Shape;108;p20"/>
          <p:cNvPicPr preferRelativeResize="0"/>
          <p:nvPr/>
        </p:nvPicPr>
        <p:blipFill rotWithShape="1">
          <a:blip r:embed="rId3">
            <a:alphaModFix/>
          </a:blip>
          <a:srcRect b="1931" l="806" r="20915" t="11074"/>
          <a:stretch/>
        </p:blipFill>
        <p:spPr>
          <a:xfrm>
            <a:off x="1202875" y="1854475"/>
            <a:ext cx="6484099" cy="236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 Moment: Ethics in Data Science</a:t>
            </a:r>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are many possible topics for the ethics response paper. Here were some that immediately came to my mind while writing the rubric:</a:t>
            </a:r>
            <a:endParaRPr/>
          </a:p>
        </p:txBody>
      </p:sp>
      <p:pic>
        <p:nvPicPr>
          <p:cNvPr id="115" name="Google Shape;115;p21"/>
          <p:cNvPicPr preferRelativeResize="0"/>
          <p:nvPr/>
        </p:nvPicPr>
        <p:blipFill rotWithShape="1">
          <a:blip r:embed="rId3">
            <a:alphaModFix/>
          </a:blip>
          <a:srcRect b="0" l="0" r="0" t="20817"/>
          <a:stretch/>
        </p:blipFill>
        <p:spPr>
          <a:xfrm>
            <a:off x="387900" y="2376325"/>
            <a:ext cx="8368200" cy="208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