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1442e5a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1442e5a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1442e5a6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1442e5a6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1442e5a6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1442e5a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4b6b6b6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4b6b6b6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4b6b6b6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4b6b6b6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442e5a6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442e5a6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442e5a6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442e5a6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4b6b6b6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4b6b6b6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1442e5a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1442e5a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4b6b6b6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4b6b6b6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1442e5a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1442e5a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4b6b6b6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4b6b6b6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00e3e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00e3e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00e3e7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00e3e7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00e3e7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00e3e7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00e3e7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00e3e7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00e3e7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00e3e7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00e3e7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00e3e7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00e3e7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00e3e7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00e3e71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00e3e7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00e3e71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d00e3e71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1442e5a6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1442e5a6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1442e5a6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1442e5a6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1442e5a6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1442e5a6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1442e5a6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1442e5a6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1442e5a6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1442e5a6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442e5a6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1442e5a6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4b6b6b6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4b6b6b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1442e5a6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1442e5a6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youtu.be/YEnPHmV_e5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9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 </a:t>
            </a:r>
            <a:endParaRPr/>
          </a:p>
          <a:p>
            <a:pPr indent="0" lvl="0" marL="0" rtl="0" algn="ctr">
              <a:spcBef>
                <a:spcPts val="0"/>
              </a:spcBef>
              <a:spcAft>
                <a:spcPts val="0"/>
              </a:spcAft>
              <a:buNone/>
            </a:pPr>
            <a:r>
              <a:rPr lang="en"/>
              <a:t>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Time-to-event</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are instances when the outcome of interest is the time to the occurrence of some kind of event (“time-to-event”). Some of the </a:t>
            </a:r>
            <a:r>
              <a:rPr lang="en"/>
              <a:t>earliest</a:t>
            </a:r>
            <a:r>
              <a:rPr lang="en" sz="1800"/>
              <a:t> examples of such outcomes relate to mortality (“time-to-death”), but there are many potential examples. </a:t>
            </a:r>
            <a:endParaRPr sz="1800"/>
          </a:p>
          <a:p>
            <a:pPr indent="0" lvl="0" marL="0" rtl="0" algn="l">
              <a:spcBef>
                <a:spcPts val="1600"/>
              </a:spcBef>
              <a:spcAft>
                <a:spcPts val="0"/>
              </a:spcAft>
              <a:buNone/>
            </a:pPr>
            <a:r>
              <a:rPr lang="en" sz="1800"/>
              <a:t>In the chat, share a</a:t>
            </a:r>
            <a:r>
              <a:rPr lang="en"/>
              <a:t> non-death</a:t>
            </a:r>
            <a:r>
              <a:rPr lang="en" sz="1800"/>
              <a:t> example of a time-to-event outcome.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Time-to-event</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are instances when the outcome of interest is the time to the occurrence of some kind of event (“time-to-event”). Some of the most common examples of such outcomes relate to mortality (“time-to-death”), but there are many potential examples. </a:t>
            </a:r>
            <a:endParaRPr sz="1800"/>
          </a:p>
          <a:p>
            <a:pPr indent="0" lvl="0" marL="0" rtl="0" algn="l">
              <a:spcBef>
                <a:spcPts val="1600"/>
              </a:spcBef>
              <a:spcAft>
                <a:spcPts val="0"/>
              </a:spcAft>
              <a:buNone/>
            </a:pPr>
            <a:r>
              <a:rPr lang="en" sz="1800"/>
              <a:t>Ones I’ve seen that don</a:t>
            </a:r>
            <a:r>
              <a:rPr lang="en"/>
              <a:t>’t involve death</a:t>
            </a:r>
            <a:r>
              <a:rPr lang="en" sz="1800"/>
              <a:t> include:</a:t>
            </a:r>
            <a:endParaRPr sz="1800"/>
          </a:p>
          <a:p>
            <a:pPr indent="-342900" lvl="0" marL="457200" rtl="0" algn="l">
              <a:spcBef>
                <a:spcPts val="1600"/>
              </a:spcBef>
              <a:spcAft>
                <a:spcPts val="0"/>
              </a:spcAft>
              <a:buSzPts val="1800"/>
              <a:buChar char="●"/>
            </a:pPr>
            <a:r>
              <a:rPr lang="en" sz="1800"/>
              <a:t>Time to cessation of therapy for adolescents with eating disorders</a:t>
            </a:r>
            <a:endParaRPr sz="1800"/>
          </a:p>
          <a:p>
            <a:pPr indent="-342900" lvl="0" marL="457200" rtl="0" algn="l">
              <a:spcBef>
                <a:spcPts val="0"/>
              </a:spcBef>
              <a:spcAft>
                <a:spcPts val="0"/>
              </a:spcAft>
              <a:buSzPts val="1800"/>
              <a:buChar char="●"/>
            </a:pPr>
            <a:r>
              <a:rPr lang="en" sz="1800"/>
              <a:t>Time to the initiation of sexual behavior in adolescents </a:t>
            </a:r>
            <a:endParaRPr sz="1800"/>
          </a:p>
          <a:p>
            <a:pPr indent="-342900" lvl="0" marL="457200" rtl="0" algn="l">
              <a:spcBef>
                <a:spcPts val="0"/>
              </a:spcBef>
              <a:spcAft>
                <a:spcPts val="0"/>
              </a:spcAft>
              <a:buSzPts val="1800"/>
              <a:buChar char="●"/>
            </a:pPr>
            <a:r>
              <a:rPr lang="en" sz="1800"/>
              <a:t>Time to relapse of alcohol use after an in-patient treatment stay</a:t>
            </a:r>
            <a:endParaRPr sz="1800"/>
          </a:p>
          <a:p>
            <a:pPr indent="-342900" lvl="0" marL="457200" rtl="0" algn="l">
              <a:spcBef>
                <a:spcPts val="0"/>
              </a:spcBef>
              <a:spcAft>
                <a:spcPts val="0"/>
              </a:spcAft>
              <a:buSzPts val="1800"/>
              <a:buChar char="●"/>
            </a:pPr>
            <a:r>
              <a:rPr lang="en"/>
              <a:t>Time to graduation among first-generation college students</a:t>
            </a:r>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time-to-event outcomes</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Much like count data, time-to-event data isn’t well-suited for multiple regression for several reasons. </a:t>
            </a:r>
            <a:endParaRPr sz="1800"/>
          </a:p>
          <a:p>
            <a:pPr indent="-342900" lvl="0" marL="457200" rtl="0" algn="l">
              <a:spcBef>
                <a:spcPts val="1600"/>
              </a:spcBef>
              <a:spcAft>
                <a:spcPts val="0"/>
              </a:spcAft>
              <a:buSzPts val="1800"/>
              <a:buAutoNum type="arabicParenR"/>
            </a:pPr>
            <a:r>
              <a:rPr lang="en" sz="1800"/>
              <a:t>These outcomes are often very non-normal, even in homogenous groups (e.g., the “bathtub” function; </a:t>
            </a:r>
            <a:r>
              <a:rPr lang="en"/>
              <a:t>event occurrence </a:t>
            </a:r>
            <a:r>
              <a:rPr lang="en" sz="1800"/>
              <a:t>is high at first, drops and stays low for awhile, then rapidly increases again).</a:t>
            </a:r>
            <a:endParaRPr sz="1800"/>
          </a:p>
          <a:p>
            <a:pPr indent="-342900" lvl="0" marL="457200" rtl="0" algn="l">
              <a:spcBef>
                <a:spcPts val="0"/>
              </a:spcBef>
              <a:spcAft>
                <a:spcPts val="0"/>
              </a:spcAft>
              <a:buSzPts val="1800"/>
              <a:buAutoNum type="arabicParenR"/>
            </a:pPr>
            <a:r>
              <a:rPr lang="en" sz="1800"/>
              <a:t>Time-to-event will always be positive, but regression can result in negative predicted values (similar to the problem with counts)</a:t>
            </a:r>
            <a:endParaRPr/>
          </a:p>
          <a:p>
            <a:pPr indent="-342900" lvl="0" marL="457200" rtl="0" algn="l">
              <a:spcBef>
                <a:spcPts val="0"/>
              </a:spcBef>
              <a:spcAft>
                <a:spcPts val="0"/>
              </a:spcAft>
              <a:buSzPts val="1800"/>
              <a:buAutoNum type="arabicParenR"/>
            </a:pPr>
            <a:r>
              <a:rPr lang="en"/>
              <a:t>Time-to-event data is prone to “censoring”, which we’ll discuss shortly.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Survival analysis is well-suited for time-to-event data and is used to answer questions about </a:t>
            </a:r>
            <a:r>
              <a:rPr lang="en" u="sng"/>
              <a:t>whether</a:t>
            </a:r>
            <a:r>
              <a:rPr lang="en"/>
              <a:t> events occur and/or </a:t>
            </a:r>
            <a:r>
              <a:rPr lang="en" u="sng"/>
              <a:t>when</a:t>
            </a:r>
            <a:r>
              <a:rPr lang="en"/>
              <a:t> events occur. </a:t>
            </a:r>
            <a:endParaRPr/>
          </a:p>
          <a:p>
            <a:pPr indent="0" lvl="0" marL="0" rtl="0" algn="l">
              <a:spcBef>
                <a:spcPts val="1600"/>
              </a:spcBef>
              <a:spcAft>
                <a:spcPts val="0"/>
              </a:spcAft>
              <a:buNone/>
            </a:pPr>
            <a:r>
              <a:rPr lang="en"/>
              <a:t>Using survival analysis to model event </a:t>
            </a:r>
            <a:r>
              <a:rPr lang="en"/>
              <a:t>occurrence</a:t>
            </a:r>
            <a:r>
              <a:rPr lang="en"/>
              <a:t> requires clearly defining three things:</a:t>
            </a:r>
            <a:endParaRPr/>
          </a:p>
          <a:p>
            <a:pPr indent="-342900" lvl="0" marL="457200" rtl="0" algn="l">
              <a:spcBef>
                <a:spcPts val="1600"/>
              </a:spcBef>
              <a:spcAft>
                <a:spcPts val="0"/>
              </a:spcAft>
              <a:buSzPts val="1800"/>
              <a:buAutoNum type="arabicParenR"/>
            </a:pPr>
            <a:r>
              <a:rPr lang="en"/>
              <a:t>What constitutes an event occurrence</a:t>
            </a:r>
            <a:endParaRPr/>
          </a:p>
          <a:p>
            <a:pPr indent="-342900" lvl="0" marL="457200" rtl="0" algn="l">
              <a:spcBef>
                <a:spcPts val="0"/>
              </a:spcBef>
              <a:spcAft>
                <a:spcPts val="0"/>
              </a:spcAft>
              <a:buSzPts val="1800"/>
              <a:buAutoNum type="arabicParenR"/>
            </a:pPr>
            <a:r>
              <a:rPr lang="en"/>
              <a:t>When time begins (i.e., when the observation window starts, before which the event cannot have already occurred)</a:t>
            </a:r>
            <a:endParaRPr/>
          </a:p>
          <a:p>
            <a:pPr indent="-342900" lvl="0" marL="457200" rtl="0" algn="l">
              <a:spcBef>
                <a:spcPts val="0"/>
              </a:spcBef>
              <a:spcAft>
                <a:spcPts val="0"/>
              </a:spcAft>
              <a:buSzPts val="1800"/>
              <a:buAutoNum type="arabicParenR"/>
            </a:pPr>
            <a:r>
              <a:rPr lang="en"/>
              <a:t>A meaningful metric of time (which can be discrete or continuous)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a:t>
            </a:r>
            <a:endParaRPr/>
          </a:p>
        </p:txBody>
      </p:sp>
      <p:sp>
        <p:nvSpPr>
          <p:cNvPr id="140" name="Google Shape;14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these three things for the time-to-event outcome you put into the chat earlier and write your answers to these in the chat.</a:t>
            </a:r>
            <a:endParaRPr/>
          </a:p>
          <a:p>
            <a:pPr indent="-342900" lvl="0" marL="457200" rtl="0" algn="l">
              <a:spcBef>
                <a:spcPts val="1600"/>
              </a:spcBef>
              <a:spcAft>
                <a:spcPts val="0"/>
              </a:spcAft>
              <a:buSzPts val="1800"/>
              <a:buAutoNum type="arabicParenR"/>
            </a:pPr>
            <a:r>
              <a:rPr lang="en"/>
              <a:t>What constitutes an event occurrence</a:t>
            </a:r>
            <a:endParaRPr/>
          </a:p>
          <a:p>
            <a:pPr indent="-342900" lvl="0" marL="457200" rtl="0" algn="l">
              <a:spcBef>
                <a:spcPts val="0"/>
              </a:spcBef>
              <a:spcAft>
                <a:spcPts val="0"/>
              </a:spcAft>
              <a:buSzPts val="1800"/>
              <a:buAutoNum type="arabicParenR"/>
            </a:pPr>
            <a:r>
              <a:rPr lang="en"/>
              <a:t>When time begins (i.e., when the observation window starts, before which the event cannot have already </a:t>
            </a:r>
            <a:r>
              <a:rPr lang="en"/>
              <a:t>occurred</a:t>
            </a:r>
            <a:r>
              <a:rPr lang="en"/>
              <a:t>)</a:t>
            </a:r>
            <a:endParaRPr/>
          </a:p>
          <a:p>
            <a:pPr indent="-342900" lvl="0" marL="457200" rtl="0" algn="l">
              <a:spcBef>
                <a:spcPts val="0"/>
              </a:spcBef>
              <a:spcAft>
                <a:spcPts val="0"/>
              </a:spcAft>
              <a:buSzPts val="1800"/>
              <a:buAutoNum type="arabicParenR"/>
            </a:pPr>
            <a:r>
              <a:rPr lang="en"/>
              <a:t>A meaningful metric of passing time (which can be discrete or continuous)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 - censoring</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Censoring </a:t>
            </a:r>
            <a:r>
              <a:rPr lang="en"/>
              <a:t>refers</a:t>
            </a:r>
            <a:r>
              <a:rPr lang="en"/>
              <a:t> to a situation where the event is not observed for an individual during the observation window. It has two potential </a:t>
            </a:r>
            <a:r>
              <a:rPr lang="en"/>
              <a:t>causes</a:t>
            </a:r>
            <a:r>
              <a:rPr lang="en"/>
              <a:t>:</a:t>
            </a:r>
            <a:endParaRPr/>
          </a:p>
          <a:p>
            <a:pPr indent="-342900" lvl="0" marL="457200" rtl="0" algn="l">
              <a:spcBef>
                <a:spcPts val="1600"/>
              </a:spcBef>
              <a:spcAft>
                <a:spcPts val="0"/>
              </a:spcAft>
              <a:buSzPts val="1800"/>
              <a:buAutoNum type="arabicParenR"/>
            </a:pPr>
            <a:r>
              <a:rPr lang="en"/>
              <a:t>The event will never happen to some individuals, so no length of observation window would capture the event </a:t>
            </a:r>
            <a:r>
              <a:rPr lang="en"/>
              <a:t>occurrence</a:t>
            </a:r>
            <a:r>
              <a:rPr lang="en"/>
              <a:t>. </a:t>
            </a:r>
            <a:endParaRPr/>
          </a:p>
          <a:p>
            <a:pPr indent="-342900" lvl="0" marL="457200" rtl="0" algn="l">
              <a:spcBef>
                <a:spcPts val="0"/>
              </a:spcBef>
              <a:spcAft>
                <a:spcPts val="0"/>
              </a:spcAft>
              <a:buSzPts val="1800"/>
              <a:buAutoNum type="arabicParenR"/>
            </a:pPr>
            <a:r>
              <a:rPr lang="en"/>
              <a:t>The event will happen to some individuals sometime after the observation window, so the </a:t>
            </a:r>
            <a:r>
              <a:rPr lang="en"/>
              <a:t>observation</a:t>
            </a:r>
            <a:r>
              <a:rPr lang="en"/>
              <a:t> window was inadequate to capture the event. </a:t>
            </a:r>
            <a:endParaRPr/>
          </a:p>
          <a:p>
            <a:pPr indent="0" lvl="0" marL="0" rtl="0" algn="l">
              <a:spcBef>
                <a:spcPts val="1600"/>
              </a:spcBef>
              <a:spcAft>
                <a:spcPts val="0"/>
              </a:spcAft>
              <a:buNone/>
            </a:pPr>
            <a:r>
              <a:rPr lang="en"/>
              <a:t>Censoring can be further divided into </a:t>
            </a:r>
            <a:r>
              <a:rPr lang="en" u="sng"/>
              <a:t>right</a:t>
            </a:r>
            <a:r>
              <a:rPr lang="en"/>
              <a:t> censoring and </a:t>
            </a:r>
            <a:r>
              <a:rPr lang="en" u="sng"/>
              <a:t>left</a:t>
            </a:r>
            <a:r>
              <a:rPr lang="en"/>
              <a:t> censoring, which refers to which “side” of the observation window the censoring occurs.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 - right and left</a:t>
            </a:r>
            <a:endParaRPr/>
          </a:p>
        </p:txBody>
      </p:sp>
      <p:sp>
        <p:nvSpPr>
          <p:cNvPr id="152" name="Google Shape;15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“Right” censoring occurs when the time-to-event is unknown because the event wasn’t observed during the observation period. This is by far the most common type of censoring</a:t>
            </a:r>
            <a:r>
              <a:rPr lang="en"/>
              <a:t> and is almost always what is meant when the term is used. </a:t>
            </a:r>
            <a:endParaRPr/>
          </a:p>
          <a:p>
            <a:pPr indent="0" lvl="0" marL="0" rtl="0" algn="l">
              <a:spcBef>
                <a:spcPts val="1600"/>
              </a:spcBef>
              <a:spcAft>
                <a:spcPts val="1600"/>
              </a:spcAft>
              <a:buNone/>
            </a:pPr>
            <a:r>
              <a:rPr lang="en" sz="1800"/>
              <a:t>“Left” censoring occurs when an the time-to-event is unknown because the event already happened before the beginning of the observation period. This is very difficult to handle </a:t>
            </a:r>
            <a:r>
              <a:rPr lang="en"/>
              <a:t>through the model</a:t>
            </a:r>
            <a:r>
              <a:rPr lang="en" sz="1800"/>
              <a:t>, so the most common solutions </a:t>
            </a:r>
            <a:r>
              <a:rPr lang="en"/>
              <a:t>are</a:t>
            </a:r>
            <a:r>
              <a:rPr lang="en" sz="1800"/>
              <a:t> to either exclude these observations or more carefully define the beginning of the observation period (e.g., with repeating outcomes, start after the last occurance)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 - censoring as information</a:t>
            </a:r>
            <a:endParaRPr/>
          </a:p>
        </p:txBody>
      </p:sp>
      <p:sp>
        <p:nvSpPr>
          <p:cNvPr id="158" name="Google Shape;15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Censoring can be further divided into two types: </a:t>
            </a:r>
            <a:r>
              <a:rPr lang="en" u="sng"/>
              <a:t>non-informative</a:t>
            </a:r>
            <a:r>
              <a:rPr lang="en"/>
              <a:t> censoring and </a:t>
            </a:r>
            <a:r>
              <a:rPr lang="en" u="sng"/>
              <a:t>informative</a:t>
            </a:r>
            <a:r>
              <a:rPr lang="en"/>
              <a:t> censoring. This division is especially salient </a:t>
            </a:r>
            <a:r>
              <a:rPr lang="en"/>
              <a:t>when the censoring happens because of attrition (i.e., participants prematurely drop-out of the study) or because the end of the event window has been reached.</a:t>
            </a:r>
            <a:endParaRPr/>
          </a:p>
          <a:p>
            <a:pPr indent="0" lvl="0" marL="0" rtl="0" algn="l">
              <a:spcBef>
                <a:spcPts val="1600"/>
              </a:spcBef>
              <a:spcAft>
                <a:spcPts val="0"/>
              </a:spcAft>
              <a:buNone/>
            </a:pPr>
            <a:r>
              <a:rPr lang="en"/>
              <a:t>Non-informative censoring refers to censoring caused by factors </a:t>
            </a:r>
            <a:r>
              <a:rPr lang="en" u="sng"/>
              <a:t>not related to the risk of event occurrence</a:t>
            </a:r>
            <a:r>
              <a:rPr lang="en"/>
              <a:t>. This is important because, </a:t>
            </a:r>
            <a:r>
              <a:rPr i="1" lang="en"/>
              <a:t>if this is true</a:t>
            </a:r>
            <a:r>
              <a:rPr lang="en"/>
              <a:t>, that means that those subjects would have otherwise remained in the study, so the remaining subjects are representative of the whole sample.</a:t>
            </a:r>
            <a:endParaRPr/>
          </a:p>
          <a:p>
            <a:pPr indent="0" lvl="0" marL="0" rtl="0" algn="l">
              <a:spcBef>
                <a:spcPts val="1600"/>
              </a:spcBef>
              <a:spcAft>
                <a:spcPts val="0"/>
              </a:spcAft>
              <a:buNone/>
            </a:pPr>
            <a:r>
              <a:rPr lang="en"/>
              <a:t>This is similar to the idea of “missing at random” from missing data literature.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 - censoring as information</a:t>
            </a:r>
            <a:endParaRPr/>
          </a:p>
        </p:txBody>
      </p:sp>
      <p:sp>
        <p:nvSpPr>
          <p:cNvPr id="164" name="Google Shape;164;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Censoring caused by factors </a:t>
            </a:r>
            <a:r>
              <a:rPr lang="en" sz="1800" u="sng"/>
              <a:t>related to the risk of event occurrence</a:t>
            </a:r>
            <a:r>
              <a:rPr lang="en" sz="1800"/>
              <a:t> is considered informative censoring. That is, there </a:t>
            </a:r>
            <a:r>
              <a:rPr lang="en"/>
              <a:t>exist systematic differences between those whose outcomes are censored and those whose outcomes are not censored. </a:t>
            </a:r>
            <a:r>
              <a:rPr lang="en" sz="1800"/>
              <a:t>Thus, the remaining subjects are not representative of the whole sample</a:t>
            </a:r>
            <a:r>
              <a:rPr lang="en"/>
              <a:t>.</a:t>
            </a:r>
            <a:endParaRPr sz="1800"/>
          </a:p>
          <a:p>
            <a:pPr indent="0" lvl="0" marL="0" rtl="0" algn="l">
              <a:spcBef>
                <a:spcPts val="1600"/>
              </a:spcBef>
              <a:spcAft>
                <a:spcPts val="0"/>
              </a:spcAft>
              <a:buNone/>
            </a:pPr>
            <a:r>
              <a:rPr lang="en"/>
              <a:t>This is similar to the idea of “missing not at random” in missing data methods. </a:t>
            </a:r>
            <a:endParaRPr/>
          </a:p>
          <a:p>
            <a:pPr indent="0" lvl="0" marL="0" rtl="0" algn="l">
              <a:spcBef>
                <a:spcPts val="1600"/>
              </a:spcBef>
              <a:spcAft>
                <a:spcPts val="1600"/>
              </a:spcAft>
              <a:buNone/>
            </a:pPr>
            <a:r>
              <a:rPr lang="en"/>
              <a:t>Example: If a person who relapses into alcohol abuse is more likely to stop responding, the censoring is related to the risk of event occurrence.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hazard function</a:t>
            </a:r>
            <a:endParaRPr/>
          </a:p>
        </p:txBody>
      </p:sp>
      <p:sp>
        <p:nvSpPr>
          <p:cNvPr id="170" name="Google Shape;170;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hazard function is the conditional probability that a given individual will experience the event in a given time period, </a:t>
            </a:r>
            <a:r>
              <a:rPr i="1" lang="en"/>
              <a:t>given that the individual did not experience the event in any earlier time period</a:t>
            </a:r>
            <a:r>
              <a:rPr lang="en"/>
              <a:t>. For example</a:t>
            </a:r>
            <a:r>
              <a:rPr lang="en"/>
              <a:t>, the probability of a a 60-year old person dying is conditional on that person having not died as an infant.  </a:t>
            </a:r>
            <a:endParaRPr/>
          </a:p>
          <a:p>
            <a:pPr indent="0" lvl="0" marL="0" rtl="0" algn="l">
              <a:spcBef>
                <a:spcPts val="1600"/>
              </a:spcBef>
              <a:spcAft>
                <a:spcPts val="1600"/>
              </a:spcAft>
              <a:buNone/>
            </a:pPr>
            <a:r>
              <a:rPr lang="en"/>
              <a:t>Hazard functions can increase or decrease across the observation window. For example, the “bathtub” hazard function is high at the beginning, low in the middle, and returns to being high at the end. This corresponds to the probability of the event </a:t>
            </a:r>
            <a:r>
              <a:rPr lang="en"/>
              <a:t>occurring for individuals at a given time who have not yet experienced the event.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 + project review</a:t>
            </a:r>
            <a:endParaRPr/>
          </a:p>
          <a:p>
            <a:pPr indent="-342900" lvl="0" marL="457200" rtl="0" algn="l">
              <a:spcBef>
                <a:spcPts val="0"/>
              </a:spcBef>
              <a:spcAft>
                <a:spcPts val="0"/>
              </a:spcAft>
              <a:buSzPts val="1800"/>
              <a:buChar char="●"/>
            </a:pPr>
            <a:r>
              <a:rPr lang="en"/>
              <a:t>Tips for preparing a short presentation</a:t>
            </a:r>
            <a:endParaRPr/>
          </a:p>
          <a:p>
            <a:pPr indent="-342900" lvl="0" marL="457200" rtl="0" algn="l">
              <a:spcBef>
                <a:spcPts val="0"/>
              </a:spcBef>
              <a:spcAft>
                <a:spcPts val="0"/>
              </a:spcAft>
              <a:buSzPts val="1800"/>
              <a:buChar char="●"/>
            </a:pPr>
            <a:r>
              <a:rPr lang="en"/>
              <a:t>Problem Set 8 questions</a:t>
            </a:r>
            <a:endParaRPr/>
          </a:p>
          <a:p>
            <a:pPr indent="-342900" lvl="0" marL="457200" rtl="0" algn="l">
              <a:spcBef>
                <a:spcPts val="0"/>
              </a:spcBef>
              <a:spcAft>
                <a:spcPts val="0"/>
              </a:spcAft>
              <a:buSzPts val="1800"/>
              <a:buChar char="●"/>
            </a:pPr>
            <a:r>
              <a:rPr lang="en"/>
              <a:t>Survival analysis overview</a:t>
            </a:r>
            <a:endParaRPr/>
          </a:p>
          <a:p>
            <a:pPr indent="-342900" lvl="0" marL="457200" rtl="0" algn="l">
              <a:spcBef>
                <a:spcPts val="0"/>
              </a:spcBef>
              <a:spcAft>
                <a:spcPts val="0"/>
              </a:spcAft>
              <a:buSzPts val="1800"/>
              <a:buChar char="●"/>
            </a:pPr>
            <a:r>
              <a:rPr lang="en"/>
              <a:t>Final exam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survival/survivor function</a:t>
            </a:r>
            <a:endParaRPr/>
          </a:p>
        </p:txBody>
      </p:sp>
      <p:sp>
        <p:nvSpPr>
          <p:cNvPr id="176" name="Google Shape;176;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survival function is the cumulative probability that an individual will </a:t>
            </a:r>
            <a:r>
              <a:rPr lang="en" u="sng"/>
              <a:t>not </a:t>
            </a:r>
            <a:r>
              <a:rPr lang="en"/>
              <a:t>experience the event up to given time period. Thus, at the beginning of the observation window, the value of this function is equal to 1 because no one has experienced the event yet. If it reaches zero before the end of the </a:t>
            </a:r>
            <a:r>
              <a:rPr lang="en"/>
              <a:t>observation</a:t>
            </a:r>
            <a:r>
              <a:rPr lang="en"/>
              <a:t> window, then everyone will have experienced the event. </a:t>
            </a:r>
            <a:endParaRPr/>
          </a:p>
          <a:p>
            <a:pPr indent="0" lvl="0" marL="0" rtl="0" algn="l">
              <a:spcBef>
                <a:spcPts val="1600"/>
              </a:spcBef>
              <a:spcAft>
                <a:spcPts val="0"/>
              </a:spcAft>
              <a:buNone/>
            </a:pPr>
            <a:r>
              <a:rPr lang="en"/>
              <a:t>Unlike the hazard function, this function can only remain flat or decrease across the observation window; it cannot increase. What would an increase imply? </a:t>
            </a:r>
            <a:endParaRPr/>
          </a:p>
          <a:p>
            <a:pPr indent="0" lvl="0" marL="0" rtl="0" algn="l">
              <a:spcBef>
                <a:spcPts val="1600"/>
              </a:spcBef>
              <a:spcAft>
                <a:spcPts val="1600"/>
              </a:spcAft>
              <a:buNone/>
            </a:pPr>
            <a:r>
              <a:rPr lang="en"/>
              <a:t>The slope of the survival function is related to the hazard function. When hazard is high, survival decreases quickly; when hazard is low, survival decreases slowly.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 type="body"/>
          </p:nvPr>
        </p:nvSpPr>
        <p:spPr>
          <a:xfrm>
            <a:off x="319500" y="4309925"/>
            <a:ext cx="86457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An example of a life table, </a:t>
            </a:r>
            <a:r>
              <a:rPr lang="en" sz="1600"/>
              <a:t>which</a:t>
            </a:r>
            <a:r>
              <a:rPr lang="en" sz="1600"/>
              <a:t> summarizes the sample </a:t>
            </a:r>
            <a:r>
              <a:rPr lang="en" sz="1600"/>
              <a:t>distribution</a:t>
            </a:r>
            <a:r>
              <a:rPr lang="en" sz="1600"/>
              <a:t> of event data, from Singer &amp; Willett (2010) Table 10.1. The event of interest is quitting a teaching job</a:t>
            </a:r>
            <a:endParaRPr sz="1600"/>
          </a:p>
        </p:txBody>
      </p:sp>
      <p:pic>
        <p:nvPicPr>
          <p:cNvPr id="182" name="Google Shape;182;p33"/>
          <p:cNvPicPr preferRelativeResize="0"/>
          <p:nvPr/>
        </p:nvPicPr>
        <p:blipFill>
          <a:blip r:embed="rId3">
            <a:alphaModFix/>
          </a:blip>
          <a:stretch>
            <a:fillRect/>
          </a:stretch>
        </p:blipFill>
        <p:spPr>
          <a:xfrm>
            <a:off x="556263" y="215751"/>
            <a:ext cx="8031475" cy="407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1" type="body"/>
          </p:nvPr>
        </p:nvSpPr>
        <p:spPr>
          <a:xfrm>
            <a:off x="319500" y="4309925"/>
            <a:ext cx="82683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Teachers hired between 1972 and 1978 were observed until 1985 (12 year window, by year). </a:t>
            </a:r>
            <a:endParaRPr/>
          </a:p>
        </p:txBody>
      </p:sp>
      <p:pic>
        <p:nvPicPr>
          <p:cNvPr id="188" name="Google Shape;188;p34"/>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189" name="Google Shape;189;p34"/>
          <p:cNvCxnSpPr/>
          <p:nvPr/>
        </p:nvCxnSpPr>
        <p:spPr>
          <a:xfrm rot="10800000">
            <a:off x="856900"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9500" y="43099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Years that a teacher was employed, where 0 = year of hire. Max number of observable years is 12, which was only obtainable by those hired in 1972.</a:t>
            </a:r>
            <a:endParaRPr/>
          </a:p>
        </p:txBody>
      </p:sp>
      <p:pic>
        <p:nvPicPr>
          <p:cNvPr id="195" name="Google Shape;195;p35"/>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196" name="Google Shape;196;p35"/>
          <p:cNvCxnSpPr/>
          <p:nvPr/>
        </p:nvCxnSpPr>
        <p:spPr>
          <a:xfrm rot="10800000">
            <a:off x="1605200" y="1319850"/>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idx="1" type="body"/>
          </p:nvPr>
        </p:nvSpPr>
        <p:spPr>
          <a:xfrm>
            <a:off x="319500" y="42337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Number of teachers </a:t>
            </a:r>
            <a:r>
              <a:rPr lang="en"/>
              <a:t>employed</a:t>
            </a:r>
            <a:r>
              <a:rPr lang="en"/>
              <a:t> at the beginning of a given year</a:t>
            </a:r>
            <a:endParaRPr/>
          </a:p>
        </p:txBody>
      </p:sp>
      <p:pic>
        <p:nvPicPr>
          <p:cNvPr id="202" name="Google Shape;202;p36"/>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03" name="Google Shape;203;p36"/>
          <p:cNvCxnSpPr/>
          <p:nvPr/>
        </p:nvCxnSpPr>
        <p:spPr>
          <a:xfrm rot="10800000">
            <a:off x="2618750"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319500" y="42337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Number of teachers who quit during a given year</a:t>
            </a:r>
            <a:endParaRPr/>
          </a:p>
        </p:txBody>
      </p:sp>
      <p:pic>
        <p:nvPicPr>
          <p:cNvPr id="209" name="Google Shape;209;p37"/>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10" name="Google Shape;210;p37"/>
          <p:cNvCxnSpPr/>
          <p:nvPr/>
        </p:nvCxnSpPr>
        <p:spPr>
          <a:xfrm rot="10800000">
            <a:off x="3518625"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idx="1" type="body"/>
          </p:nvPr>
        </p:nvSpPr>
        <p:spPr>
          <a:xfrm>
            <a:off x="319500" y="43099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Number of teachers whose data were censored. This starts at the 7th year of the study (1978), which is when those hired in 1978 began.</a:t>
            </a:r>
            <a:endParaRPr/>
          </a:p>
        </p:txBody>
      </p:sp>
      <p:pic>
        <p:nvPicPr>
          <p:cNvPr id="216" name="Google Shape;216;p38"/>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17" name="Google Shape;217;p38"/>
          <p:cNvCxnSpPr/>
          <p:nvPr/>
        </p:nvCxnSpPr>
        <p:spPr>
          <a:xfrm rot="10800000">
            <a:off x="4420500"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body"/>
          </p:nvPr>
        </p:nvSpPr>
        <p:spPr>
          <a:xfrm>
            <a:off x="319500" y="43099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proportion of teachers who left during a given year, which is the basis of the hazard function. Highest risk of quitting is in the first few years.</a:t>
            </a:r>
            <a:endParaRPr/>
          </a:p>
        </p:txBody>
      </p:sp>
      <p:pic>
        <p:nvPicPr>
          <p:cNvPr id="223" name="Google Shape;223;p39"/>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24" name="Google Shape;224;p39"/>
          <p:cNvCxnSpPr/>
          <p:nvPr/>
        </p:nvCxnSpPr>
        <p:spPr>
          <a:xfrm rot="10800000">
            <a:off x="5699275"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319500" y="43099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proportion of teachers who were still teaching by a certain year, which is the basis of the survival function. Drops quickly in the first few years.</a:t>
            </a:r>
            <a:endParaRPr/>
          </a:p>
        </p:txBody>
      </p:sp>
      <p:pic>
        <p:nvPicPr>
          <p:cNvPr id="230" name="Google Shape;230;p40"/>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31" name="Google Shape;231;p40"/>
          <p:cNvCxnSpPr/>
          <p:nvPr/>
        </p:nvCxnSpPr>
        <p:spPr>
          <a:xfrm rot="10800000">
            <a:off x="6949625" y="1297175"/>
            <a:ext cx="303000" cy="2993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1" type="body"/>
          </p:nvPr>
        </p:nvSpPr>
        <p:spPr>
          <a:xfrm>
            <a:off x="319500" y="4309925"/>
            <a:ext cx="83424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“Median lifetime” is a measure of central tendency in survival analysis. It’s the point at which the estimated survival function equals 50%. </a:t>
            </a:r>
            <a:endParaRPr/>
          </a:p>
        </p:txBody>
      </p:sp>
      <p:pic>
        <p:nvPicPr>
          <p:cNvPr id="237" name="Google Shape;237;p41"/>
          <p:cNvPicPr preferRelativeResize="0"/>
          <p:nvPr/>
        </p:nvPicPr>
        <p:blipFill>
          <a:blip r:embed="rId3">
            <a:alphaModFix/>
          </a:blip>
          <a:stretch>
            <a:fillRect/>
          </a:stretch>
        </p:blipFill>
        <p:spPr>
          <a:xfrm>
            <a:off x="556263" y="215751"/>
            <a:ext cx="8031475" cy="4074825"/>
          </a:xfrm>
          <a:prstGeom prst="rect">
            <a:avLst/>
          </a:prstGeom>
          <a:noFill/>
          <a:ln>
            <a:noFill/>
          </a:ln>
        </p:spPr>
      </p:pic>
      <p:cxnSp>
        <p:nvCxnSpPr>
          <p:cNvPr id="238" name="Google Shape;238;p41"/>
          <p:cNvCxnSpPr/>
          <p:nvPr/>
        </p:nvCxnSpPr>
        <p:spPr>
          <a:xfrm rot="10800000">
            <a:off x="7932725" y="2598625"/>
            <a:ext cx="144000" cy="1644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 8 (last one!): Friday, 5</a:t>
            </a:r>
            <a:r>
              <a:rPr lang="en"/>
              <a:t>/28</a:t>
            </a:r>
            <a:endParaRPr/>
          </a:p>
          <a:p>
            <a:pPr indent="0" lvl="0" marL="0" rtl="0" algn="l">
              <a:spcBef>
                <a:spcPts val="1600"/>
              </a:spcBef>
              <a:spcAft>
                <a:spcPts val="0"/>
              </a:spcAft>
              <a:buNone/>
            </a:pPr>
            <a:r>
              <a:rPr lang="en"/>
              <a:t>Participation 9: Sunday, 5/30</a:t>
            </a:r>
            <a:endParaRPr/>
          </a:p>
          <a:p>
            <a:pPr indent="0" lvl="0" marL="0" rtl="0" algn="l">
              <a:spcBef>
                <a:spcPts val="1600"/>
              </a:spcBef>
              <a:spcAft>
                <a:spcPts val="0"/>
              </a:spcAft>
              <a:buNone/>
            </a:pPr>
            <a:r>
              <a:rPr lang="en"/>
              <a:t>Presentation materials: Immediately after you/your group’s presentation. Each person should upload their materials to Final Project - Presentation. </a:t>
            </a:r>
            <a:endParaRPr/>
          </a:p>
          <a:p>
            <a:pPr indent="0" lvl="0" marL="0" rtl="0" algn="l">
              <a:spcBef>
                <a:spcPts val="1600"/>
              </a:spcBef>
              <a:spcAft>
                <a:spcPts val="0"/>
              </a:spcAft>
              <a:buNone/>
            </a:pPr>
            <a:r>
              <a:rPr lang="en"/>
              <a:t>Project paper: Sunday, 6/6</a:t>
            </a:r>
            <a:endParaRPr/>
          </a:p>
          <a:p>
            <a:pPr indent="0" lvl="0" marL="0" rtl="0" algn="l">
              <a:spcBef>
                <a:spcPts val="1600"/>
              </a:spcBef>
              <a:spcAft>
                <a:spcPts val="0"/>
              </a:spcAft>
              <a:buNone/>
            </a:pPr>
            <a:r>
              <a:rPr lang="en"/>
              <a:t>Final exam: Wednesday, 6/9</a:t>
            </a:r>
            <a:endParaRPr/>
          </a:p>
          <a:p>
            <a:pPr indent="0" lvl="0" marL="0" rtl="0" algn="l">
              <a:spcBef>
                <a:spcPts val="1600"/>
              </a:spcBef>
              <a:spcAft>
                <a:spcPts val="1600"/>
              </a:spcAft>
              <a:buNone/>
            </a:pPr>
            <a:r>
              <a:rPr lang="en"/>
              <a:t>Extra credit submissions (100% optional): </a:t>
            </a:r>
            <a:r>
              <a:rPr lang="en"/>
              <a:t>Wednesday, 6/9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Survival analysis - exercise</a:t>
            </a:r>
            <a:endParaRPr/>
          </a:p>
        </p:txBody>
      </p:sp>
      <p:sp>
        <p:nvSpPr>
          <p:cNvPr id="244" name="Google Shape;244;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your groups, review Question 5 in</a:t>
            </a:r>
            <a:r>
              <a:rPr lang="en"/>
              <a:t> P</a:t>
            </a:r>
            <a:r>
              <a:rPr lang="en" sz="1800"/>
              <a:t>roblem </a:t>
            </a:r>
            <a:r>
              <a:rPr lang="en"/>
              <a:t>S</a:t>
            </a:r>
            <a:r>
              <a:rPr lang="en" sz="1800"/>
              <a:t>et 8.</a:t>
            </a:r>
            <a:endParaRPr sz="1800"/>
          </a:p>
          <a:p>
            <a:pPr indent="0" lvl="0" marL="0" rtl="0" algn="l">
              <a:spcBef>
                <a:spcPts val="1600"/>
              </a:spcBef>
              <a:spcAft>
                <a:spcPts val="0"/>
              </a:spcAft>
              <a:buNone/>
            </a:pPr>
            <a:r>
              <a:rPr lang="en" sz="1800"/>
              <a:t>Make sure to execute all of the code first, then answer the questions that follow.</a:t>
            </a:r>
            <a:endParaRPr sz="1800"/>
          </a:p>
          <a:p>
            <a:pPr indent="0" lvl="0" marL="0" rtl="0" algn="l">
              <a:spcBef>
                <a:spcPts val="1600"/>
              </a:spcBef>
              <a:spcAft>
                <a:spcPts val="1600"/>
              </a:spcAft>
              <a:buNone/>
            </a:pPr>
            <a:r>
              <a:rPr lang="en" sz="1800"/>
              <a:t>Bonus question</a:t>
            </a:r>
            <a:r>
              <a:rPr lang="en"/>
              <a:t>!</a:t>
            </a:r>
            <a:r>
              <a:rPr lang="en" sz="1800"/>
              <a:t> Given the plot you see in the third code chunk, do you think the fitted model adequately models the time-to-event?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presentation guidelines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 presenter...</a:t>
            </a:r>
            <a:endParaRPr sz="1800"/>
          </a:p>
          <a:p>
            <a:pPr indent="-317500" lvl="1" marL="914400" rtl="0" algn="l">
              <a:spcBef>
                <a:spcPts val="0"/>
              </a:spcBef>
              <a:spcAft>
                <a:spcPts val="0"/>
              </a:spcAft>
              <a:buSzPts val="1400"/>
              <a:buChar char="○"/>
            </a:pPr>
            <a:r>
              <a:rPr lang="en" sz="1800"/>
              <a:t>The project presentation is expected to scale per person presenting: 5-7 minutes per person</a:t>
            </a:r>
            <a:endParaRPr/>
          </a:p>
          <a:p>
            <a:pPr indent="-342900" lvl="1" marL="914400" rtl="0" algn="l">
              <a:spcBef>
                <a:spcPts val="0"/>
              </a:spcBef>
              <a:spcAft>
                <a:spcPts val="0"/>
              </a:spcAft>
              <a:buSzPts val="1800"/>
              <a:buChar char="○"/>
            </a:pPr>
            <a:r>
              <a:rPr lang="en" sz="1800"/>
              <a:t>All groups will need to cover each aspect of the rubric, but the amount of detail expected will be scaled according to the number of people in the group.</a:t>
            </a:r>
            <a:endParaRPr sz="1800"/>
          </a:p>
          <a:p>
            <a:pPr indent="-342900" lvl="1" marL="914400" rtl="0" algn="l">
              <a:spcBef>
                <a:spcPts val="0"/>
              </a:spcBef>
              <a:spcAft>
                <a:spcPts val="0"/>
              </a:spcAft>
              <a:buSzPts val="1800"/>
              <a:buChar char="○"/>
            </a:pPr>
            <a:r>
              <a:rPr lang="en" sz="1800"/>
              <a:t>Whether giving an individual or a group presentation, timed rehearsal of your talk will almost certainly be necessary to meet the rubric requirements.</a:t>
            </a:r>
            <a:endParaRPr sz="1800"/>
          </a:p>
          <a:p>
            <a:pPr indent="-342900" lvl="1" marL="914400" rtl="0" algn="l">
              <a:spcBef>
                <a:spcPts val="0"/>
              </a:spcBef>
              <a:spcAft>
                <a:spcPts val="0"/>
              </a:spcAft>
              <a:buSzPts val="1800"/>
              <a:buChar char="○"/>
            </a:pPr>
            <a:r>
              <a:rPr lang="en" sz="1800"/>
              <a:t>You/your group will field at least one question, probably 2-3.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presentation guidelines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an audience member…</a:t>
            </a:r>
            <a:endParaRPr/>
          </a:p>
          <a:p>
            <a:pPr indent="-342900" lvl="1" marL="914400" rtl="0" algn="l">
              <a:spcBef>
                <a:spcPts val="0"/>
              </a:spcBef>
              <a:spcAft>
                <a:spcPts val="0"/>
              </a:spcAft>
              <a:buSzPts val="1800"/>
              <a:buChar char="○"/>
            </a:pPr>
            <a:r>
              <a:rPr lang="en" sz="1800"/>
              <a:t>You will need to formulate questions to presenters. Unless important information is omitted by the presenters, the questions you formulate should be specific to the talk (i.e., not questions you could ask to any group, such as “what was your sample size?”).</a:t>
            </a:r>
            <a:endParaRPr sz="1800"/>
          </a:p>
          <a:p>
            <a:pPr indent="-342900" lvl="1" marL="914400" rtl="0" algn="l">
              <a:spcBef>
                <a:spcPts val="0"/>
              </a:spcBef>
              <a:spcAft>
                <a:spcPts val="0"/>
              </a:spcAft>
              <a:buSzPts val="1800"/>
              <a:buChar char="○"/>
            </a:pPr>
            <a:r>
              <a:rPr lang="en" sz="1800"/>
              <a:t>You will complete a short writing exercise after each presentation.</a:t>
            </a:r>
            <a:endParaRPr sz="1800"/>
          </a:p>
          <a:p>
            <a:pPr indent="-342900" lvl="1" marL="914400" rtl="0" algn="l">
              <a:spcBef>
                <a:spcPts val="0"/>
              </a:spcBef>
              <a:spcAft>
                <a:spcPts val="0"/>
              </a:spcAft>
              <a:buSzPts val="1800"/>
              <a:buChar char="○"/>
            </a:pPr>
            <a:r>
              <a:rPr lang="en" sz="1800"/>
              <a:t>You will submit these writing exercises to me after the session is complete. This will be your Week 10 participation exercise, so please submit the document to the Week 10 participation folder</a:t>
            </a:r>
            <a:endParaRPr sz="1800"/>
          </a:p>
          <a:p>
            <a:pPr indent="0" lvl="0" marL="91440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Aside: How I put together a 5-minute talk</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For my lightning talk at SatRDay LA 2019 (</a:t>
            </a:r>
            <a:r>
              <a:rPr lang="en" sz="1800" u="sng">
                <a:solidFill>
                  <a:schemeClr val="hlink"/>
                </a:solidFill>
                <a:hlinkClick r:id="rId3"/>
              </a:rPr>
              <a:t>https://youtu.be/YEnPHmV_e5o</a:t>
            </a:r>
            <a:r>
              <a:rPr lang="en" sz="1800"/>
              <a:t>):</a:t>
            </a:r>
            <a:endParaRPr sz="1800"/>
          </a:p>
          <a:p>
            <a:pPr indent="-323850" lvl="0" marL="457200" rtl="0" algn="l">
              <a:spcBef>
                <a:spcPts val="1600"/>
              </a:spcBef>
              <a:spcAft>
                <a:spcPts val="0"/>
              </a:spcAft>
              <a:buSzPts val="1500"/>
              <a:buChar char="●"/>
            </a:pPr>
            <a:r>
              <a:rPr lang="en" sz="1500"/>
              <a:t>I decided what my key message was and any vital supporting information needed the audience needed to know to understand.</a:t>
            </a:r>
            <a:endParaRPr sz="1500"/>
          </a:p>
          <a:p>
            <a:pPr indent="-323850" lvl="0" marL="457200" rtl="0" algn="l">
              <a:spcBef>
                <a:spcPts val="0"/>
              </a:spcBef>
              <a:spcAft>
                <a:spcPts val="0"/>
              </a:spcAft>
              <a:buSzPts val="1500"/>
              <a:buChar char="●"/>
            </a:pPr>
            <a:r>
              <a:rPr lang="en" sz="1500"/>
              <a:t>Wrote a point-by-point outline of my talk </a:t>
            </a:r>
            <a:r>
              <a:rPr i="1" lang="en" sz="1500"/>
              <a:t>and how long I wanted to spend on each point.</a:t>
            </a:r>
            <a:endParaRPr i="1" sz="1500"/>
          </a:p>
          <a:p>
            <a:pPr indent="-330200" lvl="0" marL="457200" rtl="0" algn="l">
              <a:spcBef>
                <a:spcPts val="0"/>
              </a:spcBef>
              <a:spcAft>
                <a:spcPts val="0"/>
              </a:spcAft>
              <a:buSzPts val="1600"/>
              <a:buChar char="●"/>
            </a:pPr>
            <a:r>
              <a:rPr lang="en" sz="1600"/>
              <a:t>Created slides/visual aids to support each point.</a:t>
            </a:r>
            <a:endParaRPr sz="1600"/>
          </a:p>
          <a:p>
            <a:pPr indent="-323850" lvl="0" marL="457200" rtl="0" algn="l">
              <a:spcBef>
                <a:spcPts val="0"/>
              </a:spcBef>
              <a:spcAft>
                <a:spcPts val="0"/>
              </a:spcAft>
              <a:buSzPts val="1500"/>
              <a:buChar char="●"/>
            </a:pPr>
            <a:r>
              <a:rPr lang="en" sz="1500"/>
              <a:t>Gave the talk seated and at my desk about 5 times to identify places where I needed to work on how I said things AND how I wanted to start every slide.</a:t>
            </a:r>
            <a:endParaRPr sz="1500"/>
          </a:p>
          <a:p>
            <a:pPr indent="-323850" lvl="0" marL="457200" rtl="0" algn="l">
              <a:spcBef>
                <a:spcPts val="0"/>
              </a:spcBef>
              <a:spcAft>
                <a:spcPts val="0"/>
              </a:spcAft>
              <a:buSzPts val="1500"/>
              <a:buChar char="●"/>
            </a:pPr>
            <a:r>
              <a:rPr lang="en" sz="1500"/>
              <a:t>Gave the talk (standing next to my computer in an empty room with timer running) 10-20 more times to improve the flow of the talk.</a:t>
            </a:r>
            <a:endParaRPr sz="1500"/>
          </a:p>
          <a:p>
            <a:pPr indent="0" lvl="0" marL="0" rtl="0" algn="l">
              <a:spcBef>
                <a:spcPts val="1600"/>
              </a:spcBef>
              <a:spcAft>
                <a:spcPts val="1600"/>
              </a:spcAft>
              <a:buNone/>
            </a:pPr>
            <a:r>
              <a:rPr lang="en" sz="1500" u="sng"/>
              <a:t>The moral: Do not give your presentation for the first time in front of the class - practice is key!</a:t>
            </a:r>
            <a:endParaRPr sz="15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paper guidelines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The max length for the paper is 6 pages and should be written as a </a:t>
            </a:r>
            <a:r>
              <a:rPr lang="en" sz="1500" u="sng"/>
              <a:t>manuscript</a:t>
            </a:r>
            <a:r>
              <a:rPr lang="en" sz="1500"/>
              <a:t>; no outlines or notebook-style documents (i.e., little, if any, code shown in your manuscript).</a:t>
            </a:r>
            <a:endParaRPr sz="1500"/>
          </a:p>
          <a:p>
            <a:pPr indent="-323850" lvl="0" marL="457200" rtl="0" algn="l">
              <a:spcBef>
                <a:spcPts val="0"/>
              </a:spcBef>
              <a:spcAft>
                <a:spcPts val="0"/>
              </a:spcAft>
              <a:buSzPts val="1500"/>
              <a:buChar char="●"/>
            </a:pPr>
            <a:r>
              <a:rPr lang="en" sz="1500"/>
              <a:t>The font should be readable (no less than 10 pt), and the lines may be single- or double-spaced. </a:t>
            </a:r>
            <a:endParaRPr sz="1500"/>
          </a:p>
          <a:p>
            <a:pPr indent="-323850" lvl="0" marL="457200" rtl="0" algn="l">
              <a:spcBef>
                <a:spcPts val="0"/>
              </a:spcBef>
              <a:spcAft>
                <a:spcPts val="0"/>
              </a:spcAft>
              <a:buSzPts val="1500"/>
              <a:buChar char="●"/>
            </a:pPr>
            <a:r>
              <a:rPr lang="en" sz="1500"/>
              <a:t>The executive summary/a</a:t>
            </a:r>
            <a:r>
              <a:rPr lang="en" sz="1500"/>
              <a:t>bstract</a:t>
            </a:r>
            <a:r>
              <a:rPr lang="en" sz="1500"/>
              <a:t> should probably be no more than 300 words and should contain a summary of the </a:t>
            </a:r>
            <a:r>
              <a:rPr lang="en" sz="1500" u="sng"/>
              <a:t>research question</a:t>
            </a:r>
            <a:r>
              <a:rPr lang="en" sz="1500"/>
              <a:t>, r</a:t>
            </a:r>
            <a:r>
              <a:rPr lang="en" sz="1500" u="sng"/>
              <a:t>eferen</a:t>
            </a:r>
            <a:r>
              <a:rPr lang="en" sz="1500" u="sng"/>
              <a:t>ces the method used</a:t>
            </a:r>
            <a:r>
              <a:rPr lang="en" sz="1500"/>
              <a:t>,</a:t>
            </a:r>
            <a:r>
              <a:rPr lang="en" sz="1500"/>
              <a:t> and </a:t>
            </a:r>
            <a:r>
              <a:rPr lang="en" sz="1500" u="sng"/>
              <a:t>your conclusions about the research question</a:t>
            </a:r>
            <a:r>
              <a:rPr lang="en" sz="1500"/>
              <a:t>.</a:t>
            </a:r>
            <a:endParaRPr sz="1500"/>
          </a:p>
          <a:p>
            <a:pPr indent="-323850" lvl="0" marL="457200" rtl="0" algn="l">
              <a:spcBef>
                <a:spcPts val="0"/>
              </a:spcBef>
              <a:spcAft>
                <a:spcPts val="0"/>
              </a:spcAft>
              <a:buSzPts val="1500"/>
              <a:buChar char="●"/>
            </a:pPr>
            <a:r>
              <a:rPr lang="en" sz="1500"/>
              <a:t>How to split up sections is up to you, but I expect your choices of headings/subheadings/paragraphs to improve the organizational structure of your paper. </a:t>
            </a:r>
            <a:endParaRPr sz="1500"/>
          </a:p>
          <a:p>
            <a:pPr indent="-323850" lvl="0" marL="457200" rtl="0" algn="l">
              <a:spcBef>
                <a:spcPts val="0"/>
              </a:spcBef>
              <a:spcAft>
                <a:spcPts val="0"/>
              </a:spcAft>
              <a:buSzPts val="1500"/>
              <a:buChar char="●"/>
            </a:pPr>
            <a:r>
              <a:rPr lang="en" sz="1500"/>
              <a:t>Figures and </a:t>
            </a:r>
            <a:r>
              <a:rPr lang="en" sz="1500"/>
              <a:t>tables</a:t>
            </a:r>
            <a:r>
              <a:rPr lang="en" sz="1500"/>
              <a:t> don’t count toward the page limit, and you may put them at the end of the </a:t>
            </a:r>
            <a:r>
              <a:rPr lang="en" sz="1500"/>
              <a:t>manuscript or in-text (but make sure you’re under the page limit with these omitted).</a:t>
            </a:r>
            <a:endParaRPr sz="1500"/>
          </a:p>
          <a:p>
            <a:pPr indent="-323850" lvl="0" marL="457200" rtl="0" algn="l">
              <a:spcBef>
                <a:spcPts val="0"/>
              </a:spcBef>
              <a:spcAft>
                <a:spcPts val="0"/>
              </a:spcAft>
              <a:buSzPts val="1500"/>
              <a:buChar char="●"/>
            </a:pPr>
            <a:r>
              <a:rPr lang="en" sz="1500"/>
              <a:t>Please submit your code in a separate .rmd file and your data set (if possible). </a:t>
            </a:r>
            <a:endParaRPr sz="1500"/>
          </a:p>
          <a:p>
            <a:pPr indent="0" lvl="0" marL="457200" rtl="0" algn="l">
              <a:spcBef>
                <a:spcPts val="1600"/>
              </a:spcBef>
              <a:spcAft>
                <a:spcPts val="16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8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Foundational Ideas for Survival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