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2E037-550D-4C24-A105-3F316AA8F444}" v="1392" dt="2021-05-30T16:59:59.574"/>
    <p1510:client id="{25CE200B-C74A-133A-7991-C7788A31252B}" v="605" dt="2021-05-31T14:46:00.008"/>
    <p1510:client id="{33FAC17B-F295-DFB2-8304-64C66692F113}" v="405" dt="2021-05-31T16:07:19.866"/>
    <p1510:client id="{62F589AC-08CE-6AD1-7D4C-DDA3BD4985AE}" v="193" dt="2021-06-02T15:10:06.746"/>
    <p1510:client id="{6512549A-ED8A-8389-2893-9E4FC1115BA3}" v="60" dt="2021-06-03T16:17:52.077"/>
    <p1510:client id="{C722F602-8CFB-D97D-308B-9A6FCB15E8AE}" v="261" dt="2021-05-31T16:52:50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erse.harvard.ed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agilestatesindex.org/global-data/" TargetMode="External"/><Relationship Id="rId7" Type="http://schemas.openxmlformats.org/officeDocument/2006/relationships/hyperlink" Target="http://www.fao.org/faostat/en/#data/E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hyperlink" Target="http://data.un.org/Data.aspx?q=GdP&amp;d=SNAAMA&amp;f=grID%3A101%3BcurrID%3AUSD%3BpcFlag%3A1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Response surface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STAT 4442  Spring 2021</a:t>
            </a:r>
          </a:p>
          <a:p>
            <a:r>
              <a:rPr lang="en-US" dirty="0"/>
              <a:t> Ethan Engel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0E5F4-FE3F-4C03-B5C3-55C0E680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2500">
                <a:solidFill>
                  <a:schemeClr val="bg1"/>
                </a:solidFill>
              </a:rPr>
              <a:t>Graphing Response Surfaces – contour &amp; Perspective Plots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B2A69123-8781-48A6-80DD-D35842252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2854" y="3068189"/>
            <a:ext cx="4358855" cy="2396705"/>
          </a:xfr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46AA2B46-23D0-44B6-8466-C49BC64C1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004" y="918336"/>
            <a:ext cx="7390491" cy="45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98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A32E0B-E80C-459C-8CC2-2B4362CE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300">
                <a:solidFill>
                  <a:schemeClr val="bg1"/>
                </a:solidFill>
              </a:rPr>
              <a:t>Response surface – Second Order Model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3DD8CC62-73BB-4B0B-8FA9-3A97ADCD2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494" y="1033356"/>
            <a:ext cx="7419246" cy="459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07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6427A7-24C5-4FE2-98C4-3B1E6D27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3100" dirty="0" err="1"/>
              <a:t>OUtcome</a:t>
            </a:r>
            <a:r>
              <a:rPr lang="en-US" sz="3100" dirty="0"/>
              <a:t> Variable: Global Hunger </a:t>
            </a:r>
            <a:r>
              <a:rPr lang="en-US" sz="3100" dirty="0" err="1"/>
              <a:t>IndeX</a:t>
            </a:r>
            <a:r>
              <a:rPr lang="en-US" sz="3100" dirty="0"/>
              <a:t>-  continuous</a:t>
            </a:r>
            <a:br>
              <a:rPr lang="en-US" sz="3100" dirty="0"/>
            </a:br>
            <a:r>
              <a:rPr lang="en-US" sz="3100" dirty="0"/>
              <a:t>(GHI_SCORE)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A4087-3DE3-4A57-B9C9-9E8F32896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2194560"/>
            <a:ext cx="4753466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data comes from </a:t>
            </a:r>
            <a:r>
              <a:rPr lang="en-US" dirty="0">
                <a:ea typeface="+mn-lt"/>
                <a:cs typeface="+mn-lt"/>
                <a:hlinkClick r:id="rId3"/>
              </a:rPr>
              <a:t>https://dataverse.harvard.edu/</a:t>
            </a:r>
            <a:endParaRPr lang="en-US">
              <a:ea typeface="+mn-lt"/>
              <a:cs typeface="+mn-lt"/>
            </a:endParaRPr>
          </a:p>
          <a:p>
            <a:r>
              <a:rPr lang="en-US" dirty="0"/>
              <a:t>GHI has four components:</a:t>
            </a:r>
          </a:p>
          <a:p>
            <a:pPr marL="342900" indent="-342900">
              <a:buAutoNum type="arabicPeriod"/>
            </a:pPr>
            <a:r>
              <a:rPr lang="en-US" dirty="0"/>
              <a:t>Portion of population that is undernourished</a:t>
            </a:r>
          </a:p>
          <a:p>
            <a:pPr marL="342900" indent="-342900">
              <a:buAutoNum type="arabicPeriod"/>
            </a:pPr>
            <a:r>
              <a:rPr lang="en-US" dirty="0"/>
              <a:t>Portion of child population that is experiencing "wasting" – underweight for the height</a:t>
            </a:r>
          </a:p>
          <a:p>
            <a:pPr marL="342900" indent="-342900">
              <a:buAutoNum type="arabicPeriod"/>
            </a:pPr>
            <a:r>
              <a:rPr lang="en-US" dirty="0"/>
              <a:t>Portion of child population that is experiencing "stunting" - low height for the age</a:t>
            </a:r>
          </a:p>
          <a:p>
            <a:pPr marL="342900" indent="-342900">
              <a:buAutoNum type="arabicPeriod"/>
            </a:pPr>
            <a:r>
              <a:rPr lang="en-US" dirty="0"/>
              <a:t>Child mortality rate</a:t>
            </a:r>
          </a:p>
        </p:txBody>
      </p:sp>
      <p:sp>
        <p:nvSpPr>
          <p:cNvPr id="27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outdoor&#10;&#10;Description automatically generated">
            <a:extLst>
              <a:ext uri="{FF2B5EF4-FFF2-40B4-BE49-F238E27FC236}">
                <a16:creationId xmlns:a16="http://schemas.microsoft.com/office/drawing/2014/main" id="{3DB3323D-A645-4034-AE7A-23EBE5998A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6421" r="25931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8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D1D8-1471-4556-89F9-C1D3BCBD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1" y="762000"/>
            <a:ext cx="10680938" cy="1295400"/>
          </a:xfrm>
        </p:spPr>
        <p:txBody>
          <a:bodyPr/>
          <a:lstStyle/>
          <a:p>
            <a:r>
              <a:rPr lang="en-US" dirty="0"/>
              <a:t>Predictor Variables(All continuous)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68063-19F5-4E8D-9E8A-500015428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Fragile State Index</a:t>
            </a:r>
          </a:p>
          <a:p>
            <a:r>
              <a:rPr lang="en-US" dirty="0"/>
              <a:t>(</a:t>
            </a:r>
            <a:r>
              <a:rPr lang="en-US" dirty="0" err="1"/>
              <a:t>FSI_score</a:t>
            </a:r>
            <a:r>
              <a:rPr lang="en-US" dirty="0"/>
              <a:t>)</a:t>
            </a:r>
          </a:p>
        </p:txBody>
      </p:sp>
      <p:pic>
        <p:nvPicPr>
          <p:cNvPr id="14" name="Picture 14" descr="A picture containing text, nature, sunset&#10;&#10;Description automatically generated">
            <a:extLst>
              <a:ext uri="{FF2B5EF4-FFF2-40B4-BE49-F238E27FC236}">
                <a16:creationId xmlns:a16="http://schemas.microsoft.com/office/drawing/2014/main" id="{9622EAF3-3D73-4267-95FE-97FB9B027E0F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/>
          <a:srcRect t="7614" b="7614"/>
          <a:stretch/>
        </p:blipFill>
        <p:spPr>
          <a:xfrm>
            <a:off x="951557" y="2362200"/>
            <a:ext cx="2925704" cy="1524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BA202-9C06-4F03-84FF-DE10D2FBE9FC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 From: </a:t>
            </a:r>
            <a:r>
              <a:rPr lang="en-US" dirty="0">
                <a:ea typeface="+mn-lt"/>
                <a:cs typeface="+mn-lt"/>
                <a:hlinkClick r:id="rId3"/>
              </a:rPr>
              <a:t>https://fragilestatesindex.org/global-data/</a:t>
            </a:r>
            <a:endParaRPr lang="en-US"/>
          </a:p>
          <a:p>
            <a:r>
              <a:rPr lang="en-US" dirty="0"/>
              <a:t>An FSI score for a nation is a measure of its degree of conflict, corruption and ongoing human rights violations.</a:t>
            </a:r>
            <a:endParaRPr lang="en-US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CD24D5-151D-4C2C-BDA2-0A8A53460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GDP per Capita</a:t>
            </a:r>
          </a:p>
          <a:p>
            <a:r>
              <a:rPr lang="en-US" dirty="0"/>
              <a:t>(</a:t>
            </a:r>
            <a:r>
              <a:rPr lang="en-US" dirty="0" err="1"/>
              <a:t>GDP_capita</a:t>
            </a:r>
            <a:r>
              <a:rPr lang="en-US" dirty="0"/>
              <a:t>)</a:t>
            </a:r>
          </a:p>
        </p:txBody>
      </p:sp>
      <p:pic>
        <p:nvPicPr>
          <p:cNvPr id="12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BFECECE-8F3C-490C-9D3F-449347CB295A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4"/>
          <a:srcRect t="24999" b="24999"/>
          <a:stretch/>
        </p:blipFill>
        <p:spPr>
          <a:xfrm>
            <a:off x="4919979" y="1916502"/>
            <a:ext cx="2357503" cy="204158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5632D5-D039-4F3D-A57C-89B366ADDA81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From:</a:t>
            </a:r>
          </a:p>
          <a:p>
            <a:r>
              <a:rPr lang="en-US" dirty="0">
                <a:ea typeface="+mn-lt"/>
                <a:cs typeface="+mn-lt"/>
                <a:hlinkClick r:id="rId5"/>
              </a:rPr>
              <a:t>http://data.un.org/Data.aspx?q=GdP&amp;d=SNAAMA&amp;f=grID%3A101%3BcurrID%3AUSD%3BpcFlag%3A1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23905D-F919-4183-8ED1-8EB093A6EF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Temperature Change</a:t>
            </a:r>
          </a:p>
          <a:p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curr_temp_change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</p:txBody>
      </p:sp>
      <p:pic>
        <p:nvPicPr>
          <p:cNvPr id="13" name="Picture 13" descr="Diagram&#10;&#10;Description automatically generated">
            <a:extLst>
              <a:ext uri="{FF2B5EF4-FFF2-40B4-BE49-F238E27FC236}">
                <a16:creationId xmlns:a16="http://schemas.microsoft.com/office/drawing/2014/main" id="{09BF81D1-4CE0-4078-A394-A611B82F1A93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6"/>
          <a:srcRect t="19101" b="19101"/>
          <a:stretch/>
        </p:blipFill>
        <p:spPr>
          <a:xfrm>
            <a:off x="8205176" y="2002767"/>
            <a:ext cx="2806556" cy="2041583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0018D5-4CD4-49B9-880A-282C683EC657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From: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  <a:hlinkClick r:id="rId7"/>
              </a:rPr>
              <a:t>http://www.fao.org/faostat/en/#data/ET</a:t>
            </a:r>
            <a:endParaRPr lang="en-US"/>
          </a:p>
          <a:p>
            <a:r>
              <a:rPr lang="en-US" dirty="0"/>
              <a:t>This is the most current average temperature data compared to baseline climatology years of 1950-1980.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0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A61B-41AC-44E0-AFCC-3DF9E2C5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374" y="749996"/>
            <a:ext cx="8610600" cy="1293028"/>
          </a:xfrm>
        </p:spPr>
        <p:txBody>
          <a:bodyPr/>
          <a:lstStyle/>
          <a:p>
            <a:pPr algn="ctr"/>
            <a:r>
              <a:rPr lang="en-US"/>
              <a:t>EXPLoratory Analysis of Outcome variable</a:t>
            </a:r>
            <a:r>
              <a:rPr lang="en-US" dirty="0"/>
              <a:t>  </a:t>
            </a:r>
            <a:endParaRPr lang="en-US"/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811959DC-4600-4447-A9A1-61A1F849F1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560701"/>
            <a:ext cx="4471359" cy="2731122"/>
          </a:xfr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6EA7402A-CEC8-4416-B37B-01FFA79BC9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42805" y="2517570"/>
            <a:ext cx="4471358" cy="277425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52E216-05AA-4346-9B66-1A6F582419C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61585-3698-4F29-AD9E-D7BDB849E137}"/>
              </a:ext>
            </a:extLst>
          </p:cNvPr>
          <p:cNvSpPr txBox="1"/>
          <p:nvPr/>
        </p:nvSpPr>
        <p:spPr>
          <a:xfrm>
            <a:off x="1173193" y="5515155"/>
            <a:ext cx="351957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Although there are no outliers, the 117 GHI scores are skewed  right.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476EF9-29FD-4F06-A3A7-C1B0595FF892}"/>
              </a:ext>
            </a:extLst>
          </p:cNvPr>
          <p:cNvSpPr txBox="1"/>
          <p:nvPr/>
        </p:nvSpPr>
        <p:spPr>
          <a:xfrm>
            <a:off x="6046220" y="5384860"/>
            <a:ext cx="528799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GHI scores are showing evidence of non-normality.  Luckily, response surface regression is more robust to violations of normality than Multiple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350477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A38F-43F3-4FA7-8944-FA18524B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Can an Informative model to predict optimal conditions for Famine be developed from this data?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D8F30-2E07-4E33-91FD-D6E6A9B96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Can a model developed from RSM, in this instance, be more informative than a model developed from MLR alone?</a:t>
            </a:r>
          </a:p>
        </p:txBody>
      </p:sp>
    </p:spTree>
    <p:extLst>
      <p:ext uri="{BB962C8B-B14F-4D97-AF65-F5344CB8AC3E}">
        <p14:creationId xmlns:p14="http://schemas.microsoft.com/office/powerpoint/2010/main" val="290779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884D2-9469-4936-A311-1241510E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Response Surface Methodology</a:t>
            </a:r>
            <a:br>
              <a:rPr lang="en-US" dirty="0"/>
            </a:br>
            <a:r>
              <a:rPr lang="en-US" dirty="0"/>
              <a:t>(Regression)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04A9E-6C48-4EF5-AE63-EAAECB8FF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364573"/>
            <a:ext cx="4135789" cy="36240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/>
              <a:t>1) Fits data to a series of polynomial models.  Perhaps the curvature of quadratic terms results in a better fit.</a:t>
            </a:r>
          </a:p>
          <a:p>
            <a:r>
              <a:rPr lang="en-US" sz="1800" dirty="0">
                <a:ea typeface="+mn-lt"/>
                <a:cs typeface="+mn-lt"/>
              </a:rPr>
              <a:t>2) Beyond second order in the progression immediately increases risk of overfitting.*</a:t>
            </a:r>
            <a:endParaRPr lang="en-US" sz="1800" dirty="0"/>
          </a:p>
          <a:p>
            <a:r>
              <a:rPr lang="en-US" sz="1800" dirty="0"/>
              <a:t>3) Goal is often optimization; Gradient &amp; steepest ascent are used.</a:t>
            </a:r>
          </a:p>
          <a:p>
            <a:r>
              <a:rPr lang="en-US" sz="1800" dirty="0"/>
              <a:t>4) Like with MLR, factor variables can be used as predictors.</a:t>
            </a:r>
          </a:p>
          <a:p>
            <a:r>
              <a:rPr lang="en-US" sz="1800" dirty="0"/>
              <a:t>5) Model comparison methods are employed.</a:t>
            </a:r>
          </a:p>
          <a:p>
            <a:endParaRPr lang="en-US" sz="1800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0EC13E6-3564-4D76-97F2-FF33E86E277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1" b="1928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8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5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0820F2-85F3-49F5-826D-A746EC62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167" y="764373"/>
            <a:ext cx="10494033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/>
              <a:t>Rsm</a:t>
            </a:r>
            <a:r>
              <a:rPr lang="en-US" sz="4000" dirty="0"/>
              <a:t> library and function call</a:t>
            </a:r>
            <a:endParaRPr lang="en-US" sz="4000" kern="1200" cap="all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8FE91-86E6-44E2-A6ED-49D45652F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2194560"/>
            <a:ext cx="2682337" cy="4024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Primary arguments:</a:t>
            </a:r>
          </a:p>
          <a:p>
            <a:r>
              <a:rPr lang="en-US" dirty="0"/>
              <a:t>1) FO – First Order</a:t>
            </a:r>
          </a:p>
          <a:p>
            <a:endParaRPr lang="en-US" dirty="0"/>
          </a:p>
          <a:p>
            <a:r>
              <a:rPr lang="en-US" dirty="0"/>
              <a:t>2) TWI – Two-way interactions</a:t>
            </a:r>
          </a:p>
          <a:p>
            <a:endParaRPr lang="en-US" dirty="0"/>
          </a:p>
          <a:p>
            <a:r>
              <a:rPr lang="en-US" dirty="0"/>
              <a:t>3) PQ – Pure Quadratic</a:t>
            </a:r>
          </a:p>
          <a:p>
            <a:endParaRPr lang="en-US" dirty="0"/>
          </a:p>
          <a:p>
            <a:r>
              <a:rPr lang="en-US" dirty="0"/>
              <a:t>4) SO – Second Order; equivalent to FO + TWI + PQ</a:t>
            </a:r>
          </a:p>
          <a:p>
            <a:endParaRPr lang="en-US" dirty="0"/>
          </a:p>
          <a:p>
            <a:r>
              <a:rPr lang="en-US" dirty="0"/>
              <a:t>(No 3rd order)</a:t>
            </a:r>
          </a:p>
        </p:txBody>
      </p:sp>
      <p:pic>
        <p:nvPicPr>
          <p:cNvPr id="35" name="Picture 36" descr="Text&#10;&#10;Description automatically generated">
            <a:extLst>
              <a:ext uri="{FF2B5EF4-FFF2-40B4-BE49-F238E27FC236}">
                <a16:creationId xmlns:a16="http://schemas.microsoft.com/office/drawing/2014/main" id="{0FC781EA-C9E9-4A60-9828-BB812ECA5E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332" r="1332"/>
          <a:stretch/>
        </p:blipFill>
        <p:spPr>
          <a:xfrm>
            <a:off x="3511879" y="1981810"/>
            <a:ext cx="8461794" cy="4242757"/>
          </a:xfrm>
        </p:spPr>
      </p:pic>
    </p:spTree>
    <p:extLst>
      <p:ext uri="{BB962C8B-B14F-4D97-AF65-F5344CB8AC3E}">
        <p14:creationId xmlns:p14="http://schemas.microsoft.com/office/powerpoint/2010/main" val="348346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6860-10BD-4334-97FE-B9F615D7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525" y="764373"/>
            <a:ext cx="10594675" cy="1293028"/>
          </a:xfrm>
        </p:spPr>
        <p:txBody>
          <a:bodyPr/>
          <a:lstStyle/>
          <a:p>
            <a:pPr algn="ctr"/>
            <a:r>
              <a:rPr lang="en-US" dirty="0"/>
              <a:t>RSM 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C87-E250-4DEC-B019-56D322DA6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78257"/>
            <a:ext cx="53340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Old news: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49A22A5-C31C-4C01-96B0-D28C9AC6A9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4351" y="2541370"/>
            <a:ext cx="5736564" cy="341676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097810-49CD-4B2C-AFC8-B96F51A13458}"/>
              </a:ext>
            </a:extLst>
          </p:cNvPr>
          <p:cNvSpPr txBox="1"/>
          <p:nvPr/>
        </p:nvSpPr>
        <p:spPr>
          <a:xfrm>
            <a:off x="5829659" y="1875886"/>
            <a:ext cx="47416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Extended Summary metrics:</a:t>
            </a: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2F2F5BA6-CBAD-4D39-9F10-35E06F271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533" y="2245496"/>
            <a:ext cx="5345500" cy="40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9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4004-0659-4B32-BBA3-211E1A64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56" y="762000"/>
            <a:ext cx="10867844" cy="1295400"/>
          </a:xfrm>
        </p:spPr>
        <p:txBody>
          <a:bodyPr/>
          <a:lstStyle/>
          <a:p>
            <a:pPr algn="ctr"/>
            <a:r>
              <a:rPr lang="en-US" dirty="0"/>
              <a:t>Model Comparisons</a:t>
            </a:r>
            <a:br>
              <a:rPr lang="en-US" dirty="0"/>
            </a:br>
            <a:r>
              <a:rPr lang="en-US" dirty="0"/>
              <a:t>Informative? FIT?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F8A1-CA6F-43DD-884D-83DC432B0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1st Order vs. </a:t>
            </a:r>
          </a:p>
          <a:p>
            <a:r>
              <a:rPr lang="en-US" dirty="0"/>
              <a:t>1st Order + Quadratic Terms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85B831D6-E7A5-426E-9EAC-860EE91568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6970" y="3195614"/>
            <a:ext cx="5714341" cy="238502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1715D-2002-4C9D-906F-96942D132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8876" y="2111916"/>
            <a:ext cx="5824267" cy="8957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1st Order + Quadratic Terms vs.</a:t>
            </a:r>
          </a:p>
          <a:p>
            <a:r>
              <a:rPr lang="en-US" dirty="0"/>
              <a:t>Full 2nd Order Model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EF6C54A8-2138-4004-9A7F-8F1F38D1AA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192271"/>
            <a:ext cx="5334000" cy="24492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B67FF8-E602-44C7-B599-AD364F48F272}"/>
              </a:ext>
            </a:extLst>
          </p:cNvPr>
          <p:cNvSpPr txBox="1"/>
          <p:nvPr/>
        </p:nvSpPr>
        <p:spPr>
          <a:xfrm>
            <a:off x="641230" y="5860211"/>
            <a:ext cx="395089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Adding the quadratic terms significantly improved the model.</a:t>
            </a:r>
          </a:p>
          <a:p>
            <a:r>
              <a:rPr lang="en-US" dirty="0"/>
              <a:t>AIC dropped from 804 to 763.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33CAA1-BBEF-4425-954F-F27976ECFADB}"/>
              </a:ext>
            </a:extLst>
          </p:cNvPr>
          <p:cNvSpPr txBox="1"/>
          <p:nvPr/>
        </p:nvSpPr>
        <p:spPr>
          <a:xfrm>
            <a:off x="6449684" y="5817079"/>
            <a:ext cx="459787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Adding the two-way interaction terms did not significantly improve the model.</a:t>
            </a:r>
          </a:p>
          <a:p>
            <a:r>
              <a:rPr lang="en-US" dirty="0"/>
              <a:t>AIC did not significantly drop.</a:t>
            </a:r>
          </a:p>
        </p:txBody>
      </p:sp>
    </p:spTree>
    <p:extLst>
      <p:ext uri="{BB962C8B-B14F-4D97-AF65-F5344CB8AC3E}">
        <p14:creationId xmlns:p14="http://schemas.microsoft.com/office/powerpoint/2010/main" val="38430708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Vapor Trail</vt:lpstr>
      <vt:lpstr>Response surface methodology</vt:lpstr>
      <vt:lpstr>OUtcome Variable: Global Hunger IndeX-  continuous (GHI_SCORE)</vt:lpstr>
      <vt:lpstr>Predictor Variables(All continuous)</vt:lpstr>
      <vt:lpstr>EXPLoratory Analysis of Outcome variable  </vt:lpstr>
      <vt:lpstr>Can an Informative model to predict optimal conditions for Famine be developed from this data?</vt:lpstr>
      <vt:lpstr>Response Surface Methodology (Regression)</vt:lpstr>
      <vt:lpstr>Rsm library and function call</vt:lpstr>
      <vt:lpstr>RSM Model Summary</vt:lpstr>
      <vt:lpstr>Model Comparisons Informative? FIT?</vt:lpstr>
      <vt:lpstr>Graphing Response Surfaces – contour &amp; Perspective Plots</vt:lpstr>
      <vt:lpstr>Response surface – Second Order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</dc:title>
  <dc:creator/>
  <cp:lastModifiedBy/>
  <cp:revision>476</cp:revision>
  <dcterms:created xsi:type="dcterms:W3CDTF">2021-05-30T14:44:23Z</dcterms:created>
  <dcterms:modified xsi:type="dcterms:W3CDTF">2021-06-03T16:25:17Z</dcterms:modified>
</cp:coreProperties>
</file>