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8" r:id="rId4"/>
  </p:sldMasterIdLst>
  <p:notesMasterIdLst>
    <p:notesMasterId r:id="rId17"/>
  </p:notesMasterIdLst>
  <p:sldIdLst>
    <p:sldId id="256" r:id="rId5"/>
    <p:sldId id="298" r:id="rId6"/>
    <p:sldId id="282" r:id="rId7"/>
    <p:sldId id="397" r:id="rId8"/>
    <p:sldId id="401" r:id="rId9"/>
    <p:sldId id="416" r:id="rId10"/>
    <p:sldId id="418" r:id="rId11"/>
    <p:sldId id="417" r:id="rId12"/>
    <p:sldId id="419" r:id="rId13"/>
    <p:sldId id="420" r:id="rId14"/>
    <p:sldId id="421" r:id="rId15"/>
    <p:sldId id="422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CD7AC"/>
    <a:srgbClr val="D3C895"/>
    <a:srgbClr val="FAF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51" autoAdjust="0"/>
    <p:restoredTop sz="94660"/>
  </p:normalViewPr>
  <p:slideViewPr>
    <p:cSldViewPr>
      <p:cViewPr varScale="1">
        <p:scale>
          <a:sx n="71" d="100"/>
          <a:sy n="71" d="100"/>
        </p:scale>
        <p:origin x="1056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Jesús Herrero de Cos" userId="1a803f82-0012-431b-a368-6f3c9304e3f9" providerId="ADAL" clId="{B6F448CD-66D8-4CFF-815D-F32F612FA4BD}"/>
    <pc:docChg chg="modSld">
      <pc:chgData name="Luis Jesús Herrero de Cos" userId="1a803f82-0012-431b-a368-6f3c9304e3f9" providerId="ADAL" clId="{B6F448CD-66D8-4CFF-815D-F32F612FA4BD}" dt="2025-01-31T18:09:36.030" v="0" actId="20577"/>
      <pc:docMkLst>
        <pc:docMk/>
      </pc:docMkLst>
      <pc:sldChg chg="modSp mod">
        <pc:chgData name="Luis Jesús Herrero de Cos" userId="1a803f82-0012-431b-a368-6f3c9304e3f9" providerId="ADAL" clId="{B6F448CD-66D8-4CFF-815D-F32F612FA4BD}" dt="2025-01-31T18:09:36.030" v="0" actId="20577"/>
        <pc:sldMkLst>
          <pc:docMk/>
          <pc:sldMk cId="3408269392" sldId="422"/>
        </pc:sldMkLst>
        <pc:spChg chg="mod">
          <ac:chgData name="Luis Jesús Herrero de Cos" userId="1a803f82-0012-431b-a368-6f3c9304e3f9" providerId="ADAL" clId="{B6F448CD-66D8-4CFF-815D-F32F612FA4BD}" dt="2025-01-31T18:09:36.030" v="0" actId="20577"/>
          <ac:spMkLst>
            <pc:docMk/>
            <pc:sldMk cId="3408269392" sldId="422"/>
            <ac:spMk id="4" creationId="{3EBA64F8-1E43-43E5-9977-54CDFA80052D}"/>
          </ac:spMkLst>
        </pc:spChg>
      </pc:sldChg>
    </pc:docChg>
  </pc:docChgLst>
  <pc:docChgLst>
    <pc:chgData name="Luis Jesús Herrero de Cos" userId="1a803f82-0012-431b-a368-6f3c9304e3f9" providerId="ADAL" clId="{30CCEB60-4AFA-4BAA-9B0A-FBAEC91F9FAB}"/>
    <pc:docChg chg="modSld">
      <pc:chgData name="Luis Jesús Herrero de Cos" userId="1a803f82-0012-431b-a368-6f3c9304e3f9" providerId="ADAL" clId="{30CCEB60-4AFA-4BAA-9B0A-FBAEC91F9FAB}" dt="2024-02-05T11:05:42.687" v="60" actId="20577"/>
      <pc:docMkLst>
        <pc:docMk/>
      </pc:docMkLst>
      <pc:sldChg chg="modSp mod">
        <pc:chgData name="Luis Jesús Herrero de Cos" userId="1a803f82-0012-431b-a368-6f3c9304e3f9" providerId="ADAL" clId="{30CCEB60-4AFA-4BAA-9B0A-FBAEC91F9FAB}" dt="2024-02-02T15:19:55.118" v="1" actId="20577"/>
        <pc:sldMkLst>
          <pc:docMk/>
          <pc:sldMk cId="0" sldId="256"/>
        </pc:sldMkLst>
      </pc:sldChg>
      <pc:sldChg chg="modSp mod">
        <pc:chgData name="Luis Jesús Herrero de Cos" userId="1a803f82-0012-431b-a368-6f3c9304e3f9" providerId="ADAL" clId="{30CCEB60-4AFA-4BAA-9B0A-FBAEC91F9FAB}" dt="2024-02-02T15:22:06.827" v="26" actId="20577"/>
        <pc:sldMkLst>
          <pc:docMk/>
          <pc:sldMk cId="3692514134" sldId="282"/>
        </pc:sldMkLst>
      </pc:sldChg>
      <pc:sldChg chg="modSp mod">
        <pc:chgData name="Luis Jesús Herrero de Cos" userId="1a803f82-0012-431b-a368-6f3c9304e3f9" providerId="ADAL" clId="{30CCEB60-4AFA-4BAA-9B0A-FBAEC91F9FAB}" dt="2024-02-02T15:22:20.296" v="32" actId="20577"/>
        <pc:sldMkLst>
          <pc:docMk/>
          <pc:sldMk cId="2943021606" sldId="298"/>
        </pc:sldMkLst>
      </pc:sldChg>
      <pc:sldChg chg="modSp mod">
        <pc:chgData name="Luis Jesús Herrero de Cos" userId="1a803f82-0012-431b-a368-6f3c9304e3f9" providerId="ADAL" clId="{30CCEB60-4AFA-4BAA-9B0A-FBAEC91F9FAB}" dt="2024-02-02T15:22:00.909" v="25" actId="20577"/>
        <pc:sldMkLst>
          <pc:docMk/>
          <pc:sldMk cId="3445156873" sldId="397"/>
        </pc:sldMkLst>
      </pc:sldChg>
      <pc:sldChg chg="modSp mod">
        <pc:chgData name="Luis Jesús Herrero de Cos" userId="1a803f82-0012-431b-a368-6f3c9304e3f9" providerId="ADAL" clId="{30CCEB60-4AFA-4BAA-9B0A-FBAEC91F9FAB}" dt="2024-02-02T15:21:50.743" v="22" actId="6549"/>
        <pc:sldMkLst>
          <pc:docMk/>
          <pc:sldMk cId="2810038621" sldId="401"/>
        </pc:sldMkLst>
      </pc:sldChg>
      <pc:sldChg chg="modSp mod">
        <pc:chgData name="Luis Jesús Herrero de Cos" userId="1a803f82-0012-431b-a368-6f3c9304e3f9" providerId="ADAL" clId="{30CCEB60-4AFA-4BAA-9B0A-FBAEC91F9FAB}" dt="2024-02-02T15:21:45.520" v="21" actId="20577"/>
        <pc:sldMkLst>
          <pc:docMk/>
          <pc:sldMk cId="2031842280" sldId="416"/>
        </pc:sldMkLst>
      </pc:sldChg>
      <pc:sldChg chg="modSp mod">
        <pc:chgData name="Luis Jesús Herrero de Cos" userId="1a803f82-0012-431b-a368-6f3c9304e3f9" providerId="ADAL" clId="{30CCEB60-4AFA-4BAA-9B0A-FBAEC91F9FAB}" dt="2024-02-02T15:21:34.634" v="15" actId="6549"/>
        <pc:sldMkLst>
          <pc:docMk/>
          <pc:sldMk cId="3587414500" sldId="417"/>
        </pc:sldMkLst>
      </pc:sldChg>
      <pc:sldChg chg="modSp mod">
        <pc:chgData name="Luis Jesús Herrero de Cos" userId="1a803f82-0012-431b-a368-6f3c9304e3f9" providerId="ADAL" clId="{30CCEB60-4AFA-4BAA-9B0A-FBAEC91F9FAB}" dt="2024-02-05T11:05:42.687" v="60" actId="20577"/>
        <pc:sldMkLst>
          <pc:docMk/>
          <pc:sldMk cId="2415354702" sldId="418"/>
        </pc:sldMkLst>
      </pc:sldChg>
      <pc:sldChg chg="modSp mod">
        <pc:chgData name="Luis Jesús Herrero de Cos" userId="1a803f82-0012-431b-a368-6f3c9304e3f9" providerId="ADAL" clId="{30CCEB60-4AFA-4BAA-9B0A-FBAEC91F9FAB}" dt="2024-02-02T15:21:29.423" v="14" actId="20577"/>
        <pc:sldMkLst>
          <pc:docMk/>
          <pc:sldMk cId="3789323455" sldId="419"/>
        </pc:sldMkLst>
      </pc:sldChg>
      <pc:sldChg chg="modSp mod">
        <pc:chgData name="Luis Jesús Herrero de Cos" userId="1a803f82-0012-431b-a368-6f3c9304e3f9" providerId="ADAL" clId="{30CCEB60-4AFA-4BAA-9B0A-FBAEC91F9FAB}" dt="2024-02-02T15:22:41.041" v="38" actId="20577"/>
        <pc:sldMkLst>
          <pc:docMk/>
          <pc:sldMk cId="1693811746" sldId="420"/>
        </pc:sldMkLst>
      </pc:sldChg>
      <pc:sldChg chg="modSp mod">
        <pc:chgData name="Luis Jesús Herrero de Cos" userId="1a803f82-0012-431b-a368-6f3c9304e3f9" providerId="ADAL" clId="{30CCEB60-4AFA-4BAA-9B0A-FBAEC91F9FAB}" dt="2024-02-02T15:22:35.325" v="36" actId="20577"/>
        <pc:sldMkLst>
          <pc:docMk/>
          <pc:sldMk cId="2289622853" sldId="421"/>
        </pc:sldMkLst>
      </pc:sldChg>
      <pc:sldChg chg="modSp mod">
        <pc:chgData name="Luis Jesús Herrero de Cos" userId="1a803f82-0012-431b-a368-6f3c9304e3f9" providerId="ADAL" clId="{30CCEB60-4AFA-4BAA-9B0A-FBAEC91F9FAB}" dt="2024-02-02T15:22:31.691" v="34" actId="20577"/>
        <pc:sldMkLst>
          <pc:docMk/>
          <pc:sldMk cId="3408269392" sldId="422"/>
        </pc:sldMkLst>
      </pc:sldChg>
    </pc:docChg>
  </pc:docChgLst>
  <pc:docChgLst>
    <pc:chgData name="Luis Jesús Herrero de Cos" userId="1a803f82-0012-431b-a368-6f3c9304e3f9" providerId="ADAL" clId="{81898B5F-37E7-4AD9-A477-482FB97D7133}"/>
    <pc:docChg chg="modSld">
      <pc:chgData name="Luis Jesús Herrero de Cos" userId="1a803f82-0012-431b-a368-6f3c9304e3f9" providerId="ADAL" clId="{81898B5F-37E7-4AD9-A477-482FB97D7133}" dt="2024-03-07T23:27:20.849" v="42" actId="6549"/>
      <pc:docMkLst>
        <pc:docMk/>
      </pc:docMkLst>
      <pc:sldChg chg="modSp mod">
        <pc:chgData name="Luis Jesús Herrero de Cos" userId="1a803f82-0012-431b-a368-6f3c9304e3f9" providerId="ADAL" clId="{81898B5F-37E7-4AD9-A477-482FB97D7133}" dt="2024-02-29T07:33:49.914" v="39" actId="20577"/>
        <pc:sldMkLst>
          <pc:docMk/>
          <pc:sldMk cId="3445156873" sldId="397"/>
        </pc:sldMkLst>
      </pc:sldChg>
      <pc:sldChg chg="modSp mod">
        <pc:chgData name="Luis Jesús Herrero de Cos" userId="1a803f82-0012-431b-a368-6f3c9304e3f9" providerId="ADAL" clId="{81898B5F-37E7-4AD9-A477-482FB97D7133}" dt="2024-03-07T23:27:20.849" v="42" actId="6549"/>
        <pc:sldMkLst>
          <pc:docMk/>
          <pc:sldMk cId="2031842280" sldId="4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B92D8B8D-FD54-4B54-BF84-49F940315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439B51D9-75F5-4543-8B88-65C15C634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D99B704A-CE4A-4CDC-BBB3-0595A8E23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B03C7A66-D1E3-42F0-A8F3-B965BCA3DCC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-9407525"/>
            <a:ext cx="0" cy="2020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F4462233-AD5E-4C7B-B900-2D45A5AF7DC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0D6501AF-4773-4D7E-A479-95EEFDA982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3DB6D529-2283-4F6A-B9D5-39D0076113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3075D-4C3F-4DAF-88BD-44F1AE475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E00C7D-1BEC-417C-9559-8F819D79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36BD08-BAFC-4EBB-AD27-1912727F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CEF207-A6D5-465B-9CD7-2E188484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07315E-7B26-4CFC-8542-92D3855D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91A2EF-D8A9-420A-95AE-A96DBD5D563C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71007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92EFA-2A8F-4EA8-B90C-48B87D36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457200"/>
            <a:ext cx="516629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7DC494-A39D-4499-911D-A95FB7DB9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1556792"/>
            <a:ext cx="7544941" cy="430425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F32549-3A54-40F7-AEC6-8D4813DE2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29148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B1DABD-BEED-45B5-9A27-9815F19D4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D2D73D-560E-4B36-91EF-16083369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292ED7-6110-465F-9C18-C9830220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33B941-B4AF-42A0-A98A-6676DC13DF50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07428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C7525-CE4A-41E6-AC1E-EAD16AAB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908AF21-798E-409C-948D-DF607D15B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918736-28E2-4453-90E8-6E8106D97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947CCC-7E9D-4C87-A723-49A7D3EE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A21E5A-8A68-4C71-BE00-A4AEE48A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3BEAE3-0C3E-4103-A63C-70E6D247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F0DAB-25BF-4464-A2B9-31DECB152D3B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278124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256D6-6DDF-435C-A17B-2342B0E5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91A36B-4C45-47A5-984B-352B97CF7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6B9768-5ABE-4D4D-8A79-97E23EE1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78F063-9081-4326-8427-BCF4E8C9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DE2267-E32A-41F6-BC1E-370FBAB2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27A51E-608E-48CA-BD3F-DD6A492695CD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60641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B08CFB-2370-4F72-B4E1-65C7EC2BA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0DE095-702E-4271-8C87-042F430CC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7A5C62-7C60-434A-BDFD-F43927A7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383EAC-D89C-4C08-BFE1-F13C4AE0E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BA419F-F436-4FC3-B9B5-2770F60F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2EA578-47DD-4012-BE22-57BABBBE8B11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98052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34BA1-E530-44A4-AB0D-4E0BB436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FFAC23-FB6B-451B-B8CB-F07E55D86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44C1FF-FA24-4F7E-9DF0-F60FE1E4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1B1CC0-B6A9-467F-B680-9D00EBB5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BD4993-6296-41C6-BB3B-D107617E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F226A5-AB47-4055-97BE-580633F4AABD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5102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34BA1-E530-44A4-AB0D-4E0BB436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FFAC23-FB6B-451B-B8CB-F07E55D86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/>
            </a:lvl2pPr>
            <a:lvl3pPr marL="685800" indent="0">
              <a:buNone/>
              <a:defRPr sz="2400"/>
            </a:lvl3pPr>
            <a:lvl4pPr marL="1028700" indent="0">
              <a:buNone/>
              <a:defRPr sz="2400"/>
            </a:lvl4pPr>
            <a:lvl5pPr marL="1371600" indent="0">
              <a:buNone/>
              <a:defRPr sz="24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44C1FF-FA24-4F7E-9DF0-F60FE1E4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1B1CC0-B6A9-467F-B680-9D00EBB5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BD4993-6296-41C6-BB3B-D107617E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F226A5-AB47-4055-97BE-580633F4AABD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1152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DA86A-E2A7-4644-AED3-78386530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26EBFB-CCAD-4AEE-98D8-0C51C240E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65518C-3A15-42F6-8A85-92288FD4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F6289E-DCAC-4C8B-A586-EB5E9820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1AA7B4-B49F-4D8B-93CB-BC7BF113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30E410-3D28-412B-9E66-AC4A1DC673FD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0386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CD6A2-29A7-451B-B903-E104D0E2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20794E-9D0B-4DCE-A60B-88632CFB0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4351338"/>
          </a:xfrm>
          <a:solidFill>
            <a:srgbClr val="DCD7AC"/>
          </a:solidFill>
          <a:ln w="19050">
            <a:solidFill>
              <a:schemeClr val="accent2"/>
            </a:solidFill>
          </a:ln>
        </p:spPr>
        <p:txBody>
          <a:bodyPr/>
          <a:lstStyle>
            <a:lvl1pPr defTabSz="360363">
              <a:lnSpc>
                <a:spcPct val="100000"/>
              </a:lnSpc>
              <a:spcBef>
                <a:spcPts val="0"/>
              </a:spcBef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268288" indent="0" defTabSz="360363">
              <a:lnSpc>
                <a:spcPct val="100000"/>
              </a:lnSpc>
              <a:spcBef>
                <a:spcPts val="0"/>
              </a:spcBef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defTabSz="541338">
              <a:lnSpc>
                <a:spcPct val="100000"/>
              </a:lnSpc>
              <a:spcBef>
                <a:spcPts val="0"/>
              </a:spcBef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defTabSz="598488">
              <a:lnSpc>
                <a:spcPct val="100000"/>
              </a:lnSpc>
              <a:spcBef>
                <a:spcPts val="0"/>
              </a:spcBef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AA387A-878B-4ABE-A834-5DAB0800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8F3E25-8D66-4B0E-A8A2-636FDAAC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E634E7-B962-4DC9-AD3D-6B2A7BCD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66ECA5-823D-4BA9-AE25-97D50C4D07A5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0859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3E3BA-3BF5-4359-91B8-BCD09B42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E66C2C-F7C4-41FA-968F-840BE26F1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E9D42C-1DF2-465D-BED0-DFE839135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E02D97-02AB-4D3C-807A-A2446C05A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47BC1EF-268C-45FE-BDD7-2B45D115E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34E60AC-3237-4EA5-8A75-8E7FFBBF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F57F448-23B0-45FB-A029-C328784C8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A27B753-03EE-47B6-923C-F4782F1D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DA26E-BD56-441A-B0C1-4D07D51BBC70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96501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30E03-AC31-4028-B712-288725BC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10CF72-FFE5-4F97-A2EC-D94A11606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46A8DC-E354-4394-9452-6FC81A28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CEBDB61-3783-47EE-AB6D-8AFE517C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A1506-5810-4FE2-B60E-0C53FB645560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93484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94DB2B5-E15D-4626-9FE0-118CE9AC3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695F1A-CECE-40BB-845E-AD998289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B3F0B4-A4CD-4E6D-841E-EAC0F494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460FA-225F-4E66-B113-940F6CDB8132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1945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63013-AE88-445E-9728-A31A9A35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2CE2B1C-1883-4634-89F4-32878ED7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FA8AEC-93AB-497B-A92A-52E61A46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7A9A2D-51C1-472E-8D2A-0AE2D2BD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A1506-5810-4FE2-B60E-0C53FB645560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19414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45444F5-66C3-44A3-85BB-F52FD689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D834FD-E0F2-4438-AEB4-FE4353168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281D7A-B694-417B-8367-192A449C6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DAM2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8BBC2C-2238-4D4E-A0C9-E7B8D8BCA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Luis Herrero de Cos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B513B3-70B3-441B-B941-1605CC92B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96A1506-5810-4FE2-B60E-0C53FB645560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28973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91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90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6858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57350" indent="-2857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>
            <a:extLst>
              <a:ext uri="{FF2B5EF4-FFF2-40B4-BE49-F238E27FC236}">
                <a16:creationId xmlns:a16="http://schemas.microsoft.com/office/drawing/2014/main" id="{90D8EC99-52D1-4080-B1F4-E9BB638CE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4400" dirty="0"/>
              <a:t>UNIDAD 4. ACCESO A FICHEROS.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4400" dirty="0"/>
              <a:t>BINDING XML CON JAXB</a:t>
            </a:r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91F0AFFD-811E-4B65-BFA2-09B2C7509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ES" altLang="es-ES">
                <a:solidFill>
                  <a:srgbClr val="898989"/>
                </a:solidFill>
              </a:rPr>
              <a:t>ACCESO A DATOS.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20FD0-CB1E-4566-AFF4-92DE4F96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3634"/>
          </a:xfrm>
        </p:spPr>
        <p:txBody>
          <a:bodyPr/>
          <a:lstStyle/>
          <a:p>
            <a:r>
              <a:rPr lang="es-ES" b="1" dirty="0"/>
              <a:t>2 Ejemplo de aplicación JAXB para serialización (7)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EBA64F8-1E43-43E5-9977-54CDFA80052D}"/>
              </a:ext>
            </a:extLst>
          </p:cNvPr>
          <p:cNvSpPr txBox="1"/>
          <p:nvPr/>
        </p:nvSpPr>
        <p:spPr>
          <a:xfrm>
            <a:off x="628650" y="1556792"/>
            <a:ext cx="7886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 volvemos a ejecutar, tenemos esto en la salida XML: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Para que en la etiqueta </a:t>
            </a:r>
            <a:r>
              <a:rPr lang="es-ES" b="1" dirty="0" err="1"/>
              <a:t>name</a:t>
            </a:r>
            <a:r>
              <a:rPr lang="es-ES" b="1" dirty="0"/>
              <a:t> </a:t>
            </a:r>
            <a:r>
              <a:rPr lang="es-ES" dirty="0"/>
              <a:t>se escriba </a:t>
            </a:r>
            <a:r>
              <a:rPr lang="es-ES" b="1" dirty="0"/>
              <a:t>nombre</a:t>
            </a:r>
            <a:r>
              <a:rPr lang="es-ES" dirty="0"/>
              <a:t>, tenemos que agregar una anotación </a:t>
            </a:r>
            <a:r>
              <a:rPr lang="es-ES" b="1" dirty="0"/>
              <a:t>@XmlElement </a:t>
            </a:r>
            <a:r>
              <a:rPr lang="es-ES" dirty="0"/>
              <a:t>antes de la declaración del miembro </a:t>
            </a:r>
            <a:r>
              <a:rPr lang="es-ES" b="1" dirty="0" err="1"/>
              <a:t>name</a:t>
            </a:r>
            <a:r>
              <a:rPr lang="es-ES" b="1" dirty="0"/>
              <a:t> </a:t>
            </a:r>
            <a:r>
              <a:rPr lang="es-ES" dirty="0"/>
              <a:t>en la clase </a:t>
            </a:r>
            <a:r>
              <a:rPr lang="es-ES" b="1" dirty="0" err="1"/>
              <a:t>Alumn</a:t>
            </a:r>
            <a:r>
              <a:rPr lang="es-ES" b="1" dirty="0"/>
              <a:t>.</a:t>
            </a:r>
          </a:p>
          <a:p>
            <a:endParaRPr lang="es-ES" b="1" dirty="0"/>
          </a:p>
          <a:p>
            <a:endParaRPr lang="es-ES" b="1" dirty="0"/>
          </a:p>
          <a:p>
            <a:endParaRPr lang="es-ES" b="1" dirty="0"/>
          </a:p>
          <a:p>
            <a:r>
              <a:rPr lang="es-ES" dirty="0"/>
              <a:t>Realiza lo necesario para que en vez de </a:t>
            </a:r>
            <a:r>
              <a:rPr lang="es-ES" b="1" dirty="0"/>
              <a:t>&lt;</a:t>
            </a:r>
            <a:r>
              <a:rPr lang="es-ES" b="1" dirty="0" err="1"/>
              <a:t>age</a:t>
            </a:r>
            <a:r>
              <a:rPr lang="es-ES" b="1" dirty="0"/>
              <a:t>&gt; </a:t>
            </a:r>
            <a:r>
              <a:rPr lang="es-ES" dirty="0"/>
              <a:t>salga </a:t>
            </a:r>
            <a:r>
              <a:rPr lang="es-ES" b="1" dirty="0"/>
              <a:t>&lt;edad&gt; </a:t>
            </a:r>
            <a:r>
              <a:rPr lang="es-ES" dirty="0"/>
              <a:t>y en vez de </a:t>
            </a:r>
            <a:r>
              <a:rPr lang="es-ES" b="1" dirty="0"/>
              <a:t>&lt;</a:t>
            </a:r>
            <a:r>
              <a:rPr lang="es-ES" b="1" dirty="0" err="1"/>
              <a:t>group</a:t>
            </a:r>
            <a:r>
              <a:rPr lang="es-ES" b="1" dirty="0"/>
              <a:t>&gt; </a:t>
            </a:r>
            <a:r>
              <a:rPr lang="es-ES" dirty="0"/>
              <a:t>salga la etiqueta </a:t>
            </a:r>
            <a:r>
              <a:rPr lang="es-ES" b="1" dirty="0"/>
              <a:t>&lt;grupo&gt;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C012BA-6FC8-61C5-CF80-D15A09C1D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92919"/>
            <a:ext cx="4956315" cy="165210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086BE83-C844-B9F5-607F-79FAF20FA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92" y="4869159"/>
            <a:ext cx="3371259" cy="32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11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20FD0-CB1E-4566-AFF4-92DE4F96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3634"/>
          </a:xfrm>
        </p:spPr>
        <p:txBody>
          <a:bodyPr/>
          <a:lstStyle/>
          <a:p>
            <a:r>
              <a:rPr lang="es-ES" b="1" dirty="0"/>
              <a:t>2 Ejemplo de aplicación JAXB para serialización (8)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EBA64F8-1E43-43E5-9977-54CDFA80052D}"/>
              </a:ext>
            </a:extLst>
          </p:cNvPr>
          <p:cNvSpPr txBox="1"/>
          <p:nvPr/>
        </p:nvSpPr>
        <p:spPr>
          <a:xfrm>
            <a:off x="628650" y="1556792"/>
            <a:ext cx="78867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 volvemos a ejecutar, tenemos esto en la salida XML: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Sale la etiqueta </a:t>
            </a:r>
            <a:r>
              <a:rPr lang="es-ES" b="1" dirty="0"/>
              <a:t>&lt;</a:t>
            </a:r>
            <a:r>
              <a:rPr lang="es-ES" b="1" dirty="0" err="1"/>
              <a:t>list</a:t>
            </a:r>
            <a:r>
              <a:rPr lang="es-ES" b="1" dirty="0"/>
              <a:t>&gt; </a:t>
            </a:r>
            <a:r>
              <a:rPr lang="es-ES" dirty="0"/>
              <a:t>debido a que la clase </a:t>
            </a:r>
            <a:r>
              <a:rPr lang="es-ES" b="1" dirty="0" err="1"/>
              <a:t>AlumnsList</a:t>
            </a:r>
            <a:r>
              <a:rPr lang="es-ES" b="1" dirty="0"/>
              <a:t> </a:t>
            </a:r>
            <a:r>
              <a:rPr lang="es-ES" dirty="0"/>
              <a:t>tiene un miembro de tipo </a:t>
            </a:r>
            <a:r>
              <a:rPr lang="es-ES" dirty="0" err="1"/>
              <a:t>List</a:t>
            </a:r>
            <a:r>
              <a:rPr lang="es-ES" dirty="0"/>
              <a:t>&lt;</a:t>
            </a:r>
            <a:r>
              <a:rPr lang="es-ES" dirty="0" err="1"/>
              <a:t>Alumn</a:t>
            </a:r>
            <a:r>
              <a:rPr lang="es-ES" dirty="0"/>
              <a:t>&gt; y nombre </a:t>
            </a:r>
            <a:r>
              <a:rPr lang="es-ES" b="1" dirty="0" err="1"/>
              <a:t>list</a:t>
            </a:r>
            <a:r>
              <a:rPr lang="es-ES" b="1" dirty="0"/>
              <a:t>. </a:t>
            </a:r>
            <a:r>
              <a:rPr lang="es-ES" dirty="0"/>
              <a:t>Haz lo necesario para que en esa etiqueta salga </a:t>
            </a:r>
            <a:r>
              <a:rPr lang="es-ES" b="1" dirty="0"/>
              <a:t>&lt;alumno&gt;.</a:t>
            </a:r>
            <a:endParaRPr lang="es-ES" dirty="0"/>
          </a:p>
          <a:p>
            <a:endParaRPr lang="es-ES" b="1" dirty="0"/>
          </a:p>
          <a:p>
            <a:r>
              <a:rPr lang="es-ES" dirty="0"/>
              <a:t>Por último, vamos a hacer que el grupo no sea un elemento alumno sino un atributo. Para ello, en lugar de la anotación </a:t>
            </a:r>
            <a:r>
              <a:rPr lang="es-ES" b="1" dirty="0" err="1"/>
              <a:t>XmlElement</a:t>
            </a:r>
            <a:r>
              <a:rPr lang="es-ES" dirty="0"/>
              <a:t>, tenemos que usar la anotación: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31BF904-3B2F-706D-B573-BD910A356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189195"/>
            <a:ext cx="3816424" cy="145494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A81926E-4223-3B5D-3779-6B0CF89E5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989" y="5877272"/>
            <a:ext cx="3343996" cy="28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22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20FD0-CB1E-4566-AFF4-92DE4F96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3634"/>
          </a:xfrm>
        </p:spPr>
        <p:txBody>
          <a:bodyPr/>
          <a:lstStyle/>
          <a:p>
            <a:r>
              <a:rPr lang="es-ES" b="1" dirty="0"/>
              <a:t>3 Ejemplo de aplicación JAXB para deserialización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EBA64F8-1E43-43E5-9977-54CDFA80052D}"/>
              </a:ext>
            </a:extLst>
          </p:cNvPr>
          <p:cNvSpPr txBox="1"/>
          <p:nvPr/>
        </p:nvSpPr>
        <p:spPr>
          <a:xfrm>
            <a:off x="755576" y="1382251"/>
            <a:ext cx="78867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JAXB también permite </a:t>
            </a:r>
            <a:r>
              <a:rPr lang="es-ES" dirty="0" err="1"/>
              <a:t>deserializar</a:t>
            </a:r>
            <a:r>
              <a:rPr lang="es-ES" dirty="0"/>
              <a:t> el contenido de un XML a objetos. Para ello, al igual que con la serialización, </a:t>
            </a:r>
            <a:r>
              <a:rPr lang="es-ES"/>
              <a:t>necesitamos unas </a:t>
            </a:r>
            <a:r>
              <a:rPr lang="es-ES" dirty="0"/>
              <a:t>clases JAXB que permitan representar la información leída del XML.</a:t>
            </a:r>
          </a:p>
          <a:p>
            <a:endParaRPr lang="es-ES" dirty="0"/>
          </a:p>
          <a:p>
            <a:r>
              <a:rPr lang="es-ES" dirty="0"/>
              <a:t>Usamos entonces las clases </a:t>
            </a:r>
            <a:r>
              <a:rPr lang="es-ES" b="1" dirty="0" err="1"/>
              <a:t>Alumn</a:t>
            </a:r>
            <a:r>
              <a:rPr lang="es-ES" b="1" dirty="0"/>
              <a:t> </a:t>
            </a:r>
            <a:r>
              <a:rPr lang="es-ES" dirty="0"/>
              <a:t>y </a:t>
            </a:r>
            <a:r>
              <a:rPr lang="es-ES" b="1" dirty="0" err="1"/>
              <a:t>AlumnsList</a:t>
            </a:r>
            <a:r>
              <a:rPr lang="es-ES" b="1" dirty="0"/>
              <a:t> </a:t>
            </a:r>
            <a:r>
              <a:rPr lang="es-ES" dirty="0"/>
              <a:t>usadas en la serialización de Alumnos y como archivo XML fuente de datos el archivo </a:t>
            </a:r>
            <a:r>
              <a:rPr lang="es-ES" b="1" dirty="0"/>
              <a:t>Alumnos.XML.</a:t>
            </a:r>
          </a:p>
          <a:p>
            <a:endParaRPr lang="es-ES" b="1" dirty="0"/>
          </a:p>
          <a:p>
            <a:r>
              <a:rPr lang="es-ES" dirty="0"/>
              <a:t>El código para </a:t>
            </a:r>
            <a:r>
              <a:rPr lang="es-ES" dirty="0" err="1"/>
              <a:t>deserializar</a:t>
            </a:r>
            <a:r>
              <a:rPr lang="es-ES" dirty="0"/>
              <a:t> el archivo y tratar los datos sería tan simple como el siguiente: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D49A600-3CC2-8C52-8261-E2C720E65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077071"/>
            <a:ext cx="6953395" cy="22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6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DA041D3-611E-44C5-BEF8-D01D380AFCF8}"/>
              </a:ext>
            </a:extLst>
          </p:cNvPr>
          <p:cNvSpPr txBox="1"/>
          <p:nvPr/>
        </p:nvSpPr>
        <p:spPr>
          <a:xfrm>
            <a:off x="755576" y="1988840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solidFill>
                  <a:schemeClr val="accent3"/>
                </a:solidFill>
              </a:rPr>
              <a:t>BINDING XML CON JAXB</a:t>
            </a:r>
          </a:p>
        </p:txBody>
      </p:sp>
    </p:spTree>
    <p:extLst>
      <p:ext uri="{BB962C8B-B14F-4D97-AF65-F5344CB8AC3E}">
        <p14:creationId xmlns:p14="http://schemas.microsoft.com/office/powerpoint/2010/main" val="294302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DA041D3-611E-44C5-BEF8-D01D380AFCF8}"/>
              </a:ext>
            </a:extLst>
          </p:cNvPr>
          <p:cNvSpPr txBox="1"/>
          <p:nvPr/>
        </p:nvSpPr>
        <p:spPr>
          <a:xfrm>
            <a:off x="539552" y="836712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3"/>
                </a:solidFill>
              </a:rPr>
              <a:t>1 QUE ES JAXB Y COMO FUNCIONA (1)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F9B35DE-364C-4B4E-8987-045A381346B1}"/>
              </a:ext>
            </a:extLst>
          </p:cNvPr>
          <p:cNvSpPr txBox="1"/>
          <p:nvPr/>
        </p:nvSpPr>
        <p:spPr>
          <a:xfrm>
            <a:off x="647564" y="1484784"/>
            <a:ext cx="76328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/>
              <a:t>JAXB</a:t>
            </a:r>
            <a:r>
              <a:rPr lang="es-ES" sz="2400" dirty="0"/>
              <a:t> es una API que permite realizar, de forma sencilla para el programador, la </a:t>
            </a:r>
            <a:r>
              <a:rPr lang="es-ES" sz="2400" b="1" dirty="0"/>
              <a:t>deserialización o </a:t>
            </a:r>
            <a:r>
              <a:rPr lang="es-ES" sz="2400" b="1" i="1" dirty="0" err="1"/>
              <a:t>unmarshalling</a:t>
            </a:r>
            <a:r>
              <a:rPr lang="es-ES" sz="2400" b="1" dirty="0"/>
              <a:t> </a:t>
            </a:r>
            <a:r>
              <a:rPr lang="es-ES" sz="2400" dirty="0"/>
              <a:t>de un documento XML a una colección de objetos java y, al revés, la </a:t>
            </a:r>
            <a:r>
              <a:rPr lang="es-ES" sz="2400" b="1" dirty="0"/>
              <a:t>serialización o </a:t>
            </a:r>
            <a:r>
              <a:rPr lang="es-ES" sz="2400" b="1" i="1" dirty="0" err="1"/>
              <a:t>marshalling</a:t>
            </a:r>
            <a:r>
              <a:rPr lang="es-ES" sz="2400" b="1" dirty="0"/>
              <a:t> </a:t>
            </a:r>
            <a:r>
              <a:rPr lang="es-ES" sz="2400" dirty="0"/>
              <a:t>de una colección de objetos java a un documento XML.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Para usar JAXB hay un paso previo que es la generación de clases a partir de un esquema XML, el proceso de </a:t>
            </a:r>
            <a:r>
              <a:rPr lang="es-ES" sz="2400" b="1" dirty="0" err="1"/>
              <a:t>Binding</a:t>
            </a:r>
            <a:r>
              <a:rPr lang="es-ES" sz="2400" b="1" dirty="0"/>
              <a:t> (unir las clases al esquema)</a:t>
            </a:r>
            <a:r>
              <a:rPr lang="es-ES" sz="2400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1B9F3D-C38A-45A5-8A18-A1563C6E3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4719599"/>
            <a:ext cx="49434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1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DA041D3-611E-44C5-BEF8-D01D380AFCF8}"/>
              </a:ext>
            </a:extLst>
          </p:cNvPr>
          <p:cNvSpPr txBox="1"/>
          <p:nvPr/>
        </p:nvSpPr>
        <p:spPr>
          <a:xfrm>
            <a:off x="539552" y="836712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3"/>
                </a:solidFill>
              </a:rPr>
              <a:t>1 QUE ES JAXB Y COMO FUNCIONA (2)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F9B35DE-364C-4B4E-8987-045A381346B1}"/>
              </a:ext>
            </a:extLst>
          </p:cNvPr>
          <p:cNvSpPr txBox="1"/>
          <p:nvPr/>
        </p:nvSpPr>
        <p:spPr>
          <a:xfrm>
            <a:off x="647564" y="1720840"/>
            <a:ext cx="76328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Características de las aplicaciones JAXB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Garantizan datos válidos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Son rápidas. En algunas circunstancias, más rápidas que las que usan otras tecnologías muy rápidas, como SAX.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Son específicas para </a:t>
            </a:r>
            <a:r>
              <a:rPr lang="es-ES" sz="2400"/>
              <a:t>cada esquema XML.</a:t>
            </a: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Son fáciles de  crear.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Podemos especificar tipos de datos específicos de Java para el contenido de elementos.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44515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20FD0-CB1E-4566-AFF4-92DE4F96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3634"/>
          </a:xfrm>
        </p:spPr>
        <p:txBody>
          <a:bodyPr/>
          <a:lstStyle/>
          <a:p>
            <a:r>
              <a:rPr lang="es-ES" b="1" dirty="0"/>
              <a:t>2 Ejemplo de aplicación JAXB para serialización (1)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0703E4-F708-4892-8FD1-9D54E4891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158979"/>
            <a:ext cx="7886700" cy="335825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&lt;?</a:t>
            </a:r>
            <a:r>
              <a:rPr lang="es-ES" dirty="0" err="1"/>
              <a:t>xml</a:t>
            </a:r>
            <a:r>
              <a:rPr lang="es-ES" dirty="0"/>
              <a:t> </a:t>
            </a:r>
            <a:r>
              <a:rPr lang="es-ES" dirty="0" err="1"/>
              <a:t>version</a:t>
            </a:r>
            <a:r>
              <a:rPr lang="es-ES" dirty="0"/>
              <a:t>="1.0" </a:t>
            </a:r>
            <a:r>
              <a:rPr lang="es-ES" dirty="0" err="1"/>
              <a:t>encoding</a:t>
            </a:r>
            <a:r>
              <a:rPr lang="es-ES" dirty="0"/>
              <a:t>="UTF-8" </a:t>
            </a:r>
            <a:r>
              <a:rPr lang="es-ES" dirty="0" err="1"/>
              <a:t>standalone</a:t>
            </a:r>
            <a:r>
              <a:rPr lang="es-ES" dirty="0"/>
              <a:t>="yes"?&gt;</a:t>
            </a:r>
          </a:p>
          <a:p>
            <a:pPr marL="0" indent="0">
              <a:buNone/>
            </a:pPr>
            <a:r>
              <a:rPr lang="es-ES" dirty="0"/>
              <a:t>&lt;alumnos&gt;    </a:t>
            </a:r>
          </a:p>
          <a:p>
            <a:pPr marL="0" indent="0">
              <a:buNone/>
            </a:pPr>
            <a:r>
              <a:rPr lang="es-ES" dirty="0"/>
              <a:t>	&lt;alumno grupo="DAM1"&gt;        </a:t>
            </a:r>
          </a:p>
          <a:p>
            <a:pPr marL="0" indent="0">
              <a:buNone/>
            </a:pPr>
            <a:r>
              <a:rPr lang="es-ES" dirty="0"/>
              <a:t>	&lt;nombre&gt;Ana Alonso&lt;/nombre&gt;        </a:t>
            </a:r>
          </a:p>
          <a:p>
            <a:pPr marL="0" indent="0">
              <a:buNone/>
            </a:pPr>
            <a:r>
              <a:rPr lang="es-ES" dirty="0"/>
              <a:t>	&lt;edad&gt;20&lt;/edad&gt;    </a:t>
            </a:r>
          </a:p>
          <a:p>
            <a:pPr marL="0" indent="0">
              <a:buNone/>
            </a:pPr>
            <a:r>
              <a:rPr lang="es-ES" dirty="0"/>
              <a:t>	&lt;/alumno&gt;    </a:t>
            </a:r>
          </a:p>
          <a:p>
            <a:pPr marL="0" indent="0">
              <a:buNone/>
            </a:pPr>
            <a:r>
              <a:rPr lang="es-ES" dirty="0"/>
              <a:t>	&lt;alumno grupo="DAW1"&gt;        </a:t>
            </a:r>
          </a:p>
          <a:p>
            <a:pPr marL="0" indent="0">
              <a:buNone/>
            </a:pPr>
            <a:r>
              <a:rPr lang="es-ES" dirty="0"/>
              <a:t>		&lt;nombre&gt;Beatriz Bueno&lt;/nombre&gt;        </a:t>
            </a:r>
          </a:p>
          <a:p>
            <a:pPr marL="0" indent="0">
              <a:buNone/>
            </a:pPr>
            <a:r>
              <a:rPr lang="es-ES" dirty="0"/>
              <a:t>		&lt;edad&gt;19&lt;/edad&gt;    </a:t>
            </a:r>
          </a:p>
          <a:p>
            <a:pPr marL="0" indent="0">
              <a:buNone/>
            </a:pPr>
            <a:r>
              <a:rPr lang="es-ES" dirty="0"/>
              <a:t>	&lt;/alumno&gt;</a:t>
            </a:r>
          </a:p>
          <a:p>
            <a:pPr marL="0" indent="0">
              <a:buNone/>
            </a:pPr>
            <a:r>
              <a:rPr lang="es-ES" dirty="0"/>
              <a:t>&lt;/alumnos&gt;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EBA64F8-1E43-43E5-9977-54CDFA80052D}"/>
              </a:ext>
            </a:extLst>
          </p:cNvPr>
          <p:cNvSpPr txBox="1"/>
          <p:nvPr/>
        </p:nvSpPr>
        <p:spPr>
          <a:xfrm>
            <a:off x="628650" y="1556792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Desarrollaremos un programa que crea un fichero como el siguiente usando JAXB :</a:t>
            </a:r>
          </a:p>
        </p:txBody>
      </p:sp>
    </p:spTree>
    <p:extLst>
      <p:ext uri="{BB962C8B-B14F-4D97-AF65-F5344CB8AC3E}">
        <p14:creationId xmlns:p14="http://schemas.microsoft.com/office/powerpoint/2010/main" val="281003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20FD0-CB1E-4566-AFF4-92DE4F96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3634"/>
          </a:xfrm>
        </p:spPr>
        <p:txBody>
          <a:bodyPr/>
          <a:lstStyle/>
          <a:p>
            <a:r>
              <a:rPr lang="es-ES" b="1" dirty="0"/>
              <a:t>2 Ejemplo de aplicación JAXB para serialización (3)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0703E4-F708-4892-8FD1-9D54E4891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491154"/>
            <a:ext cx="7886700" cy="335825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&lt;</a:t>
            </a:r>
            <a:r>
              <a:rPr lang="es-ES" dirty="0" err="1"/>
              <a:t>dependency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    &lt;</a:t>
            </a:r>
            <a:r>
              <a:rPr lang="es-ES" dirty="0" err="1"/>
              <a:t>groupId</a:t>
            </a:r>
            <a:r>
              <a:rPr lang="es-ES" dirty="0"/>
              <a:t>&gt;</a:t>
            </a:r>
            <a:r>
              <a:rPr lang="es-ES" dirty="0" err="1"/>
              <a:t>jakarta.xml.bind</a:t>
            </a:r>
            <a:r>
              <a:rPr lang="es-ES" dirty="0"/>
              <a:t>&lt;/</a:t>
            </a:r>
            <a:r>
              <a:rPr lang="es-ES" dirty="0" err="1"/>
              <a:t>groupId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    &lt;</a:t>
            </a:r>
            <a:r>
              <a:rPr lang="es-ES" dirty="0" err="1"/>
              <a:t>artifactId</a:t>
            </a:r>
            <a:r>
              <a:rPr lang="es-ES" dirty="0"/>
              <a:t>&gt;</a:t>
            </a:r>
            <a:r>
              <a:rPr lang="es-ES" dirty="0" err="1"/>
              <a:t>jakarta.xml.bind</a:t>
            </a:r>
            <a:r>
              <a:rPr lang="es-ES" dirty="0"/>
              <a:t>-api&lt;/</a:t>
            </a:r>
            <a:r>
              <a:rPr lang="es-ES" dirty="0" err="1"/>
              <a:t>artifactId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    &lt;</a:t>
            </a:r>
            <a:r>
              <a:rPr lang="es-ES" dirty="0" err="1"/>
              <a:t>version</a:t>
            </a:r>
            <a:r>
              <a:rPr lang="es-ES" dirty="0"/>
              <a:t>&gt;4.0.1&lt;/</a:t>
            </a:r>
            <a:r>
              <a:rPr lang="es-ES" dirty="0" err="1"/>
              <a:t>version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&lt;/</a:t>
            </a:r>
            <a:r>
              <a:rPr lang="es-ES" dirty="0" err="1"/>
              <a:t>dependency</a:t>
            </a:r>
            <a:r>
              <a:rPr lang="es-ES" dirty="0"/>
              <a:t>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/>
              <a:t>&lt;</a:t>
            </a:r>
            <a:r>
              <a:rPr lang="es-ES" dirty="0" err="1"/>
              <a:t>dependency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    &lt;</a:t>
            </a:r>
            <a:r>
              <a:rPr lang="es-ES" dirty="0" err="1"/>
              <a:t>groupId</a:t>
            </a:r>
            <a:r>
              <a:rPr lang="es-ES" dirty="0"/>
              <a:t>&gt;</a:t>
            </a:r>
            <a:r>
              <a:rPr lang="es-ES" dirty="0" err="1"/>
              <a:t>org.glassfish.jaxb</a:t>
            </a:r>
            <a:r>
              <a:rPr lang="es-ES" dirty="0"/>
              <a:t>&lt;/</a:t>
            </a:r>
            <a:r>
              <a:rPr lang="es-ES" dirty="0" err="1"/>
              <a:t>groupId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    &lt;</a:t>
            </a:r>
            <a:r>
              <a:rPr lang="es-ES" dirty="0" err="1"/>
              <a:t>artifactId</a:t>
            </a:r>
            <a:r>
              <a:rPr lang="es-ES" dirty="0"/>
              <a:t>&gt;</a:t>
            </a:r>
            <a:r>
              <a:rPr lang="es-ES" dirty="0" err="1"/>
              <a:t>jaxb-runtime</a:t>
            </a:r>
            <a:r>
              <a:rPr lang="es-ES" dirty="0"/>
              <a:t>&lt;/</a:t>
            </a:r>
            <a:r>
              <a:rPr lang="es-ES" dirty="0" err="1"/>
              <a:t>artifactId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    &lt;</a:t>
            </a:r>
            <a:r>
              <a:rPr lang="es-ES" dirty="0" err="1"/>
              <a:t>version</a:t>
            </a:r>
            <a:r>
              <a:rPr lang="es-ES" dirty="0"/>
              <a:t>&gt;4.0.4&lt;/</a:t>
            </a:r>
            <a:r>
              <a:rPr lang="es-ES" dirty="0" err="1"/>
              <a:t>version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&lt;/</a:t>
            </a:r>
            <a:r>
              <a:rPr lang="es-ES" dirty="0" err="1"/>
              <a:t>dependency</a:t>
            </a:r>
            <a:r>
              <a:rPr lang="es-ES" dirty="0"/>
              <a:t>&gt;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EBA64F8-1E43-43E5-9977-54CDFA80052D}"/>
              </a:ext>
            </a:extLst>
          </p:cNvPr>
          <p:cNvSpPr txBox="1"/>
          <p:nvPr/>
        </p:nvSpPr>
        <p:spPr>
          <a:xfrm>
            <a:off x="628650" y="1556792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Iniciamos un nuevo proyecto Java en el que añadimos dos dependencias para poder usar anotaciones y métodos de la API JAXB: </a:t>
            </a:r>
          </a:p>
        </p:txBody>
      </p:sp>
    </p:spTree>
    <p:extLst>
      <p:ext uri="{BB962C8B-B14F-4D97-AF65-F5344CB8AC3E}">
        <p14:creationId xmlns:p14="http://schemas.microsoft.com/office/powerpoint/2010/main" val="203184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20FD0-CB1E-4566-AFF4-92DE4F96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3634"/>
          </a:xfrm>
        </p:spPr>
        <p:txBody>
          <a:bodyPr/>
          <a:lstStyle/>
          <a:p>
            <a:r>
              <a:rPr lang="es-ES" b="1" dirty="0"/>
              <a:t>2 Ejemplo de aplicación JAXB para serialización (5)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EBA64F8-1E43-43E5-9977-54CDFA80052D}"/>
              </a:ext>
            </a:extLst>
          </p:cNvPr>
          <p:cNvSpPr txBox="1"/>
          <p:nvPr/>
        </p:nvSpPr>
        <p:spPr>
          <a:xfrm>
            <a:off x="628650" y="1556792"/>
            <a:ext cx="788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Analizando el XML </a:t>
            </a:r>
            <a:r>
              <a:rPr lang="es-ES"/>
              <a:t>de alumnos, </a:t>
            </a:r>
            <a:r>
              <a:rPr lang="es-ES" dirty="0"/>
              <a:t>vemos que el contenido del XML es una colección de elementos alumnos. Para mapear los datos del XML necesitaremos una clase para representar los objetos Alumno y otra clase para representar la colección de alumnos (con sus </a:t>
            </a:r>
            <a:r>
              <a:rPr lang="es-ES" dirty="0" err="1"/>
              <a:t>getter</a:t>
            </a:r>
            <a:r>
              <a:rPr lang="es-ES" dirty="0"/>
              <a:t>-setter):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737B822-956C-08E3-EB62-8447C1230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924944"/>
            <a:ext cx="4325854" cy="165618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594BE7F-159C-4A8B-F5AA-6B146B0B6A3F}"/>
              </a:ext>
            </a:extLst>
          </p:cNvPr>
          <p:cNvSpPr txBox="1"/>
          <p:nvPr/>
        </p:nvSpPr>
        <p:spPr>
          <a:xfrm>
            <a:off x="5508104" y="3152871"/>
            <a:ext cx="3278188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b="1" dirty="0"/>
              <a:t>@XmlRootElement </a:t>
            </a:r>
            <a:r>
              <a:rPr lang="es-ES" dirty="0"/>
              <a:t>es una anotación JAXB que declara que </a:t>
            </a:r>
            <a:r>
              <a:rPr lang="es-ES" i="1" dirty="0" err="1"/>
              <a:t>Alumn</a:t>
            </a:r>
            <a:r>
              <a:rPr lang="es-ES" dirty="0"/>
              <a:t> es un elemento raíz que incluye otros elementos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472DCD2-A671-AE52-B5DD-E44C594D8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58" y="4941168"/>
            <a:ext cx="4291371" cy="15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54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20FD0-CB1E-4566-AFF4-92DE4F96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3634"/>
          </a:xfrm>
        </p:spPr>
        <p:txBody>
          <a:bodyPr/>
          <a:lstStyle/>
          <a:p>
            <a:r>
              <a:rPr lang="es-ES" b="1" dirty="0"/>
              <a:t>2 Ejemplo de aplicación JAXB para serialización (5)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EBA64F8-1E43-43E5-9977-54CDFA80052D}"/>
              </a:ext>
            </a:extLst>
          </p:cNvPr>
          <p:cNvSpPr txBox="1"/>
          <p:nvPr/>
        </p:nvSpPr>
        <p:spPr>
          <a:xfrm>
            <a:off x="628650" y="1556792"/>
            <a:ext cx="788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programar ahora la serialización de una lista de objetos </a:t>
            </a:r>
            <a:r>
              <a:rPr lang="es-ES" i="1" dirty="0" err="1"/>
              <a:t>Alumn</a:t>
            </a:r>
            <a:r>
              <a:rPr lang="es-ES" dirty="0"/>
              <a:t> a fichero XML, creamos en </a:t>
            </a:r>
            <a:r>
              <a:rPr lang="es-ES" b="1" dirty="0" err="1"/>
              <a:t>main</a:t>
            </a:r>
            <a:r>
              <a:rPr lang="es-ES" b="1" dirty="0"/>
              <a:t> </a:t>
            </a:r>
            <a:r>
              <a:rPr lang="es-ES" dirty="0"/>
              <a:t>esa lista, cargamos valores en objetos </a:t>
            </a:r>
            <a:r>
              <a:rPr lang="es-ES" b="1" dirty="0" err="1"/>
              <a:t>Alumn</a:t>
            </a:r>
            <a:r>
              <a:rPr lang="es-ES" b="1" dirty="0"/>
              <a:t> </a:t>
            </a:r>
            <a:r>
              <a:rPr lang="es-ES" dirty="0"/>
              <a:t>y los añadimos a la lista. Ya con datos en </a:t>
            </a:r>
            <a:r>
              <a:rPr lang="es-ES" b="1" dirty="0"/>
              <a:t>lista, </a:t>
            </a:r>
            <a:r>
              <a:rPr lang="es-ES" dirty="0"/>
              <a:t>pasamos la lista a un objeto </a:t>
            </a:r>
            <a:r>
              <a:rPr lang="es-ES" b="1" dirty="0" err="1"/>
              <a:t>AlumnsList</a:t>
            </a:r>
            <a:r>
              <a:rPr lang="es-ES" b="1" dirty="0"/>
              <a:t> </a:t>
            </a:r>
            <a:r>
              <a:rPr lang="es-ES" dirty="0"/>
              <a:t> y realizamos la serialización de </a:t>
            </a:r>
            <a:r>
              <a:rPr lang="es-ES" b="1" dirty="0" err="1"/>
              <a:t>AlumnsList</a:t>
            </a:r>
            <a:r>
              <a:rPr lang="es-ES" b="1" dirty="0"/>
              <a:t> a XML </a:t>
            </a:r>
            <a:r>
              <a:rPr lang="es-ES" dirty="0"/>
              <a:t>de esta forma.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9A19D1B-01C1-E699-35AE-F41E29A49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172966"/>
            <a:ext cx="7128792" cy="28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14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20FD0-CB1E-4566-AFF4-92DE4F96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3634"/>
          </a:xfrm>
        </p:spPr>
        <p:txBody>
          <a:bodyPr/>
          <a:lstStyle/>
          <a:p>
            <a:r>
              <a:rPr lang="es-ES" b="1" dirty="0"/>
              <a:t>2 Ejemplo de aplicación JAXB para serialización (6)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EBA64F8-1E43-43E5-9977-54CDFA80052D}"/>
              </a:ext>
            </a:extLst>
          </p:cNvPr>
          <p:cNvSpPr txBox="1"/>
          <p:nvPr/>
        </p:nvSpPr>
        <p:spPr>
          <a:xfrm>
            <a:off x="628650" y="1556792"/>
            <a:ext cx="7886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 ejecutar, vemos que en las etiquetas salen los nombres de las propiedades de las clases.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Para que en el elemento raíz salga la etiqueta </a:t>
            </a:r>
            <a:r>
              <a:rPr lang="es-ES" b="1" dirty="0"/>
              <a:t>alumnos</a:t>
            </a:r>
            <a:r>
              <a:rPr lang="es-ES" dirty="0"/>
              <a:t>, tenemos que modificar la anotación de elemento raíz que ya teníamos en la clase </a:t>
            </a:r>
            <a:r>
              <a:rPr lang="es-ES" b="1" dirty="0" err="1"/>
              <a:t>AlumnsList</a:t>
            </a:r>
            <a:endParaRPr lang="es-ES" b="1" dirty="0"/>
          </a:p>
          <a:p>
            <a:endParaRPr lang="es-ES" b="1" dirty="0"/>
          </a:p>
          <a:p>
            <a:endParaRPr lang="es-ES" b="1" dirty="0"/>
          </a:p>
          <a:p>
            <a:endParaRPr lang="es-ES" b="1" dirty="0"/>
          </a:p>
          <a:p>
            <a:r>
              <a:rPr lang="es-ES" dirty="0"/>
              <a:t>Para que podamos hacer anotaciones en los miembros de la clase </a:t>
            </a:r>
            <a:r>
              <a:rPr lang="es-ES" b="1" dirty="0" err="1"/>
              <a:t>Alumn</a:t>
            </a:r>
            <a:r>
              <a:rPr lang="es-ES" b="1" dirty="0"/>
              <a:t> </a:t>
            </a:r>
            <a:r>
              <a:rPr lang="es-ES" dirty="0"/>
              <a:t>y de la clase </a:t>
            </a:r>
            <a:r>
              <a:rPr lang="es-ES" b="1" dirty="0" err="1"/>
              <a:t>AlumnsList</a:t>
            </a:r>
            <a:r>
              <a:rPr lang="es-ES" dirty="0"/>
              <a:t>, agregamos esta anotación antes de </a:t>
            </a:r>
            <a:r>
              <a:rPr lang="es-ES" b="1" dirty="0"/>
              <a:t>@XmlRootElement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32D9521-5AE5-D022-BD60-92776958D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348879"/>
            <a:ext cx="4320480" cy="148130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5336392-1CE6-1011-0D72-0465FD470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865081"/>
            <a:ext cx="4248472" cy="27950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050647C-5266-1D9A-978F-C3CA7ED02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6246017"/>
            <a:ext cx="4392488" cy="24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234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Mio">
  <a:themeElements>
    <a:clrScheme name="N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5FEA7F46C4CB846BE363708164F7C69" ma:contentTypeVersion="10" ma:contentTypeDescription="Crear nuevo documento." ma:contentTypeScope="" ma:versionID="bb78cd9a6a68a203956729d99695c7e5">
  <xsd:schema xmlns:xsd="http://www.w3.org/2001/XMLSchema" xmlns:xs="http://www.w3.org/2001/XMLSchema" xmlns:p="http://schemas.microsoft.com/office/2006/metadata/properties" xmlns:ns3="876193d9-f910-4c4a-a331-82525062b8c8" xmlns:ns4="aa3cc909-ad2d-4b3b-9eef-c933244c6019" targetNamespace="http://schemas.microsoft.com/office/2006/metadata/properties" ma:root="true" ma:fieldsID="80dfd0f2d6541c3c60b2b7321fc04b30" ns3:_="" ns4:_="">
    <xsd:import namespace="876193d9-f910-4c4a-a331-82525062b8c8"/>
    <xsd:import namespace="aa3cc909-ad2d-4b3b-9eef-c933244c601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193d9-f910-4c4a-a331-82525062b8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3cc909-ad2d-4b3b-9eef-c933244c60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D8D0CD-418B-48F7-9E06-ED56D9BE210A}">
  <ds:schemaRefs>
    <ds:schemaRef ds:uri="http://schemas.microsoft.com/office/2006/metadata/properties"/>
    <ds:schemaRef ds:uri="http://purl.org/dc/elements/1.1/"/>
    <ds:schemaRef ds:uri="876193d9-f910-4c4a-a331-82525062b8c8"/>
    <ds:schemaRef ds:uri="http://purl.org/dc/dcmitype/"/>
    <ds:schemaRef ds:uri="http://schemas.openxmlformats.org/package/2006/metadata/core-properties"/>
    <ds:schemaRef ds:uri="aa3cc909-ad2d-4b3b-9eef-c933244c6019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049EBFE-9A68-4C45-AEC5-2F65AAC082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096190-AA01-44C7-BABB-513ECE3997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193d9-f910-4c4a-a331-82525062b8c8"/>
    <ds:schemaRef ds:uri="aa3cc909-ad2d-4b3b-9eef-c933244c60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12657</TotalTime>
  <Words>858</Words>
  <Application>Microsoft Office PowerPoint</Application>
  <PresentationFormat>Presentación en pantalla (4:3)</PresentationFormat>
  <Paragraphs>98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Times New Roman</vt:lpstr>
      <vt:lpstr>Wingdings</vt:lpstr>
      <vt:lpstr>Tema Mio</vt:lpstr>
      <vt:lpstr>Presentación de PowerPoint</vt:lpstr>
      <vt:lpstr>Presentación de PowerPoint</vt:lpstr>
      <vt:lpstr>Presentación de PowerPoint</vt:lpstr>
      <vt:lpstr>Presentación de PowerPoint</vt:lpstr>
      <vt:lpstr>2 Ejemplo de aplicación JAXB para serialización (1)</vt:lpstr>
      <vt:lpstr>2 Ejemplo de aplicación JAXB para serialización (3)</vt:lpstr>
      <vt:lpstr>2 Ejemplo de aplicación JAXB para serialización (5)</vt:lpstr>
      <vt:lpstr>2 Ejemplo de aplicación JAXB para serialización (5)</vt:lpstr>
      <vt:lpstr>2 Ejemplo de aplicación JAXB para serialización (6)</vt:lpstr>
      <vt:lpstr>2 Ejemplo de aplicación JAXB para serialización (7)</vt:lpstr>
      <vt:lpstr>2 Ejemplo de aplicación JAXB para serialización (8)</vt:lpstr>
      <vt:lpstr>3 Ejemplo de aplicación JAXB para deserialización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1. MANEJO DE FICHEROS.</dc:title>
  <dc:creator>segundo</dc:creator>
  <cp:lastModifiedBy>Luis Jesús Herrero de Cos</cp:lastModifiedBy>
  <cp:revision>211</cp:revision>
  <cp:lastPrinted>1601-01-01T00:00:00Z</cp:lastPrinted>
  <dcterms:created xsi:type="dcterms:W3CDTF">2012-09-20T16:53:40Z</dcterms:created>
  <dcterms:modified xsi:type="dcterms:W3CDTF">2025-01-31T18:09:46Z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0x01010085FEA7F46C4CB846BE363708164F7C69</vt:lpwstr>
  </property>
</Properties>
</file>