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261" r:id="rId3"/>
    <p:sldId id="260" r:id="rId4"/>
    <p:sldId id="259" r:id="rId5"/>
    <p:sldId id="258" r:id="rId6"/>
    <p:sldId id="262" r:id="rId7"/>
    <p:sldId id="257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36257A-A005-4CB5-559F-4A548D3B1816}" v="326" dt="2024-10-11T16:05:24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35774-C4E1-4CB8-821B-E2522C1382D0}" type="datetimeFigureOut">
              <a:t>11/10/2024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178DE-5393-426F-91CF-C7D7761FF73E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775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1166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6970824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4" y="2222065"/>
            <a:ext cx="6970825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745948-92EA-3E8A-1DBC-45422E9185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80323" y="3143243"/>
            <a:ext cx="6139069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55554-9334-F8D5-FA7F-80CF2FB3BC7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580323" y="3754790"/>
            <a:ext cx="6139068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4C718E-DBD5-B640-39D2-7860AFE27FF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717060"/>
            <a:ext cx="697082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073C5F-2FFF-4B6A-E630-E112FB5B952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5328607"/>
            <a:ext cx="6970822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843267-C01A-455A-D8A3-E8A7C6CFB0F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AE6A71-9FA2-20A0-D992-DEBF7FF33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5D3E6-EA9D-9DE8-6317-6DF86AEEDB4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821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9600" y="5692875"/>
            <a:ext cx="10972800" cy="5394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3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212496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BA198D21-2409-AA26-2882-9757585EE7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62416" y="1594022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95664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212496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6" y="2185521"/>
            <a:ext cx="533400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5334002" cy="2044898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BA198D21-2409-AA26-2882-9757585EE7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22096" y="1594022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24234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1728"/>
            <a:ext cx="6922301" cy="562749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178669"/>
            <a:ext cx="6922300" cy="83701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146198" y="3092460"/>
            <a:ext cx="6736768" cy="62264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146197" y="3689968"/>
            <a:ext cx="6736767" cy="92610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378113" y="4763061"/>
            <a:ext cx="6504852" cy="5819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378112" y="5380382"/>
            <a:ext cx="6504851" cy="865633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1F54DF-E984-A005-B56B-B62147C13B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160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39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9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6387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426387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6200" y="3752850"/>
            <a:ext cx="5156200" cy="245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2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362553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537496"/>
            <a:ext cx="3259180" cy="1215184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712973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712973" y="2537495"/>
            <a:ext cx="3259180" cy="119747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7011488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7011488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B6EDE2-F53E-7B97-FF80-7764EECA4C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5188" y="0"/>
            <a:ext cx="3706812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81E5-DE3E-1E52-3179-344AB5B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A41B8-CF99-8A7C-E16D-CFEF1E09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89524-6BA7-0F2E-1749-175C6928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40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6759F-66EA-8EE3-A2F4-F15BA2F9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48357-3F2C-483C-C0FC-FD9FB673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09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030922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96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11/10/2024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11/10/2024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11/10/2024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11/10/2024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E25-C674-3745-6594-912F15B9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847056"/>
            <a:ext cx="1062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4DF9-DAEC-F283-848F-16438F85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390A06B-2D1F-A145-446B-BF2680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3537"/>
            <a:ext cx="10629900" cy="1236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227A9A-BF27-C878-C29C-004A9358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3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71" r:id="rId4"/>
    <p:sldLayoutId id="2147483672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60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MV Boli" panose="0200050003020009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F26B43"/>
          </p15:clr>
        </p15:guide>
        <p15:guide id="2" pos="384">
          <p15:clr>
            <a:srgbClr val="F26B43"/>
          </p15:clr>
        </p15:guide>
        <p15:guide id="3" pos="600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912">
          <p15:clr>
            <a:srgbClr val="F26B43"/>
          </p15:clr>
        </p15:guide>
        <p15:guide id="6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490F5-1014-B640-E649-3CAEA5ED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Ventas y CRM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0EE067-52AF-48F9-385B-848094859D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latin typeface="Calibri"/>
                <a:ea typeface="Roboto"/>
                <a:cs typeface="Calibri"/>
              </a:rPr>
              <a:t>Función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C83922-F96E-B58A-3D73-9EBA115B6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sz="1400"/>
              <a:t>Gestiona las actividades de venta de servicios logísticos, desde la prospección hasta el cierre de contratos.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CBE3BA-8932-659E-68DC-D1E000A78EF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s-ES"/>
              <a:t>Módulo ERP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2962EA4-F94C-1C96-A099-6485AD064262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s-ES" sz="1400"/>
              <a:t>Utiliza CRM y Ventas para gestionar las relaciones con los clientes y automatizar procesos de ventas.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09965480-6434-ACE3-F6DB-1439D293093B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s-ES"/>
              <a:t>Importancia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06B43DD-3DD6-293A-306C-7F9B7C9812E6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s-ES" sz="1400"/>
              <a:t>Un sistema eficiente puede incrementar la tasa de cierre y mejorar la experiencia del cliente.</a:t>
            </a:r>
          </a:p>
        </p:txBody>
      </p:sp>
      <p:pic>
        <p:nvPicPr>
          <p:cNvPr id="14" name="Gráfico 13" descr="Caja registradora con relleno sólido">
            <a:extLst>
              <a:ext uri="{FF2B5EF4-FFF2-40B4-BE49-F238E27FC236}">
                <a16:creationId xmlns:a16="http://schemas.microsoft.com/office/drawing/2014/main" id="{6251E403-7413-3B5F-F145-671D38917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2800" y="1975339"/>
            <a:ext cx="3571630" cy="356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0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A3ED5-5C7C-34BB-2855-20B9F2B1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Marketing y Estrategias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5CEDF6-3641-F864-B315-10A240BA575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157671" y="1911984"/>
            <a:ext cx="3452196" cy="593840"/>
          </a:xfrm>
        </p:spPr>
        <p:txBody>
          <a:bodyPr/>
          <a:lstStyle/>
          <a:p>
            <a:r>
              <a:rPr lang="es-ES" dirty="0">
                <a:ea typeface="Roboto"/>
                <a:cs typeface="Roboto"/>
              </a:rPr>
              <a:t>Función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6721F0-F24F-E08D-07D5-52EB4CE89E6B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157671" y="2523531"/>
            <a:ext cx="3452194" cy="830639"/>
          </a:xfrm>
        </p:spPr>
        <p:txBody>
          <a:bodyPr/>
          <a:lstStyle/>
          <a:p>
            <a:r>
              <a:rPr lang="es-ES" sz="1400"/>
              <a:t>Desarrolla estrategias de promoción para atraer y retener clientes mediante campañas específicas.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E7614C-0868-8900-21F8-3A6D27C766B0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913130" y="4334753"/>
            <a:ext cx="3452196" cy="593840"/>
          </a:xfrm>
        </p:spPr>
        <p:txBody>
          <a:bodyPr/>
          <a:lstStyle/>
          <a:p>
            <a:r>
              <a:rPr lang="es-ES"/>
              <a:t>Módulo ERP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588CE65-2743-810D-F88F-C79564723112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6913130" y="4946300"/>
            <a:ext cx="3452194" cy="830639"/>
          </a:xfrm>
        </p:spPr>
        <p:txBody>
          <a:bodyPr/>
          <a:lstStyle/>
          <a:p>
            <a:r>
              <a:rPr lang="es-ES" sz="1400"/>
              <a:t>Emplea Marketing y Marketing Social para gestionar campañas y analizar su rendimiento.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77CD6A5-0E27-B318-90F1-A29006B8C13A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1436074" y="1951059"/>
            <a:ext cx="3452196" cy="593840"/>
          </a:xfrm>
        </p:spPr>
        <p:txBody>
          <a:bodyPr/>
          <a:lstStyle/>
          <a:p>
            <a:r>
              <a:rPr lang="es-ES"/>
              <a:t>Impacto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7108E82-B1AC-4BBA-C270-4E7C29A53A74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436074" y="2562606"/>
            <a:ext cx="3452194" cy="830639"/>
          </a:xfrm>
        </p:spPr>
        <p:txBody>
          <a:bodyPr/>
          <a:lstStyle/>
          <a:p>
            <a:r>
              <a:rPr lang="es-ES" sz="1400"/>
              <a:t>Las tácticas de marketing bien dirigidas aumentan la visibilidad y generean leads valiosos.</a:t>
            </a:r>
          </a:p>
        </p:txBody>
      </p:sp>
      <p:pic>
        <p:nvPicPr>
          <p:cNvPr id="19" name="Gráfico 18" descr="Marketing con relleno sólido">
            <a:extLst>
              <a:ext uri="{FF2B5EF4-FFF2-40B4-BE49-F238E27FC236}">
                <a16:creationId xmlns:a16="http://schemas.microsoft.com/office/drawing/2014/main" id="{EE8218B8-200B-4626-91D8-1FA828FB8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9415" y="3538416"/>
            <a:ext cx="2985476" cy="298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1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B1AAC-47CA-3990-C4FC-000BBD989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Finanzas y Contabilidad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F1EAC7-9E5F-C55F-3796-4EB05303E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ea typeface="Roboto"/>
                <a:cs typeface="Roboto"/>
              </a:rPr>
              <a:t>Función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B8AD95-3B0B-86AB-0FD7-10E6BE857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sz="1400"/>
              <a:t>Supervisa la gestión financiera, incluyendo contabilidad, presupuestos y reportes.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5B836A6-DB4D-F6E2-257D-3660C235918B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s-ES"/>
              <a:t>Módulo ERP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56154D0-F634-45B6-3208-AC81E5692AC1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s-ES" sz="1400"/>
              <a:t>Contabilidad y Facturación ayudan a automatizar procesos financieros y generar informes precisos.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04686A2-1519-201D-E72F-3042274A6037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s-ES"/>
              <a:t>Eficiencia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3C3535D1-B08D-39E3-ED96-0E9837BB7C8A}"/>
              </a:ext>
            </a:extLst>
          </p:cNvPr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r>
              <a:rPr lang="es-ES" sz="1400"/>
              <a:t>Un control financiero adecuado asegura la salud económica de la empresa.</a:t>
            </a:r>
          </a:p>
        </p:txBody>
      </p:sp>
      <p:pic>
        <p:nvPicPr>
          <p:cNvPr id="16" name="Marcador de posición de imagen 15" descr="Monedas con relleno sólido">
            <a:extLst>
              <a:ext uri="{FF2B5EF4-FFF2-40B4-BE49-F238E27FC236}">
                <a16:creationId xmlns:a16="http://schemas.microsoft.com/office/drawing/2014/main" id="{C8DDE9C7-1045-F4C6-32DB-6F9FCBE6423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274804" y="2794544"/>
            <a:ext cx="3650910" cy="3650910"/>
          </a:xfrm>
        </p:spPr>
      </p:pic>
    </p:spTree>
    <p:extLst>
      <p:ext uri="{BB962C8B-B14F-4D97-AF65-F5344CB8AC3E}">
        <p14:creationId xmlns:p14="http://schemas.microsoft.com/office/powerpoint/2010/main" val="96986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9ACB2-2B24-4B66-254F-729A8519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Recursos Humanos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BC858B-F830-D401-52FB-ED0A397F05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ea typeface="Roboto"/>
                <a:cs typeface="Roboto"/>
              </a:rPr>
              <a:t>Función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359A11-777C-4968-8067-14A447589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sz="1400"/>
              <a:t>Gestiona el personal, desde la contratación hasta la formación y administración de nóminas.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8BBEC4A-32AD-0F41-6A09-72F35C5FA2C3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s-ES"/>
              <a:t>Módulo ERP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792E614-7C6A-27F8-1A7E-9703D8C02111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s-ES" sz="1400"/>
              <a:t>El módulo Empleados facilita el seguimiento de información vital de cada trabajador.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E2C5C56-E1D6-C2E4-48DD-74D8C05C7203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s-ES"/>
              <a:t>Importancia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494FD97-B335-D1D7-6BE7-BF28F64C50BD}"/>
              </a:ext>
            </a:extLst>
          </p:cNvPr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r>
              <a:rPr lang="es-ES" sz="1400"/>
              <a:t>Una gestión eficaz de RRHH crea un ambiente laboral positivo y retiene talento.</a:t>
            </a:r>
          </a:p>
        </p:txBody>
      </p:sp>
      <p:pic>
        <p:nvPicPr>
          <p:cNvPr id="25" name="Gráfico 24" descr="Grupo con relleno sólido">
            <a:extLst>
              <a:ext uri="{FF2B5EF4-FFF2-40B4-BE49-F238E27FC236}">
                <a16:creationId xmlns:a16="http://schemas.microsoft.com/office/drawing/2014/main" id="{0895070B-6763-9D06-3907-8D224F44D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0338" y="3157416"/>
            <a:ext cx="3532553" cy="34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7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40862" y="391746"/>
            <a:ext cx="10439400" cy="13208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ctr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latin typeface="Calibri"/>
                <a:ea typeface="Calibri"/>
                <a:cs typeface="Calibri"/>
              </a:rPr>
              <a:t>Operaciones</a:t>
            </a:r>
          </a:p>
        </p:txBody>
      </p:sp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8D2E850E-DC49-7ECF-9A18-6BB1A5855101}"/>
              </a:ext>
            </a:extLst>
          </p:cNvPr>
          <p:cNvSpPr txBox="1">
            <a:spLocks/>
          </p:cNvSpPr>
          <p:nvPr/>
        </p:nvSpPr>
        <p:spPr>
          <a:xfrm>
            <a:off x="6428961" y="2036384"/>
            <a:ext cx="5157787" cy="5938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ea typeface="Roboto"/>
                <a:cs typeface="Roboto"/>
              </a:rPr>
              <a:t>Función</a:t>
            </a:r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F1B9372F-5633-B040-507A-80E99918B7E7}"/>
              </a:ext>
            </a:extLst>
          </p:cNvPr>
          <p:cNvSpPr txBox="1">
            <a:spLocks/>
          </p:cNvSpPr>
          <p:nvPr/>
        </p:nvSpPr>
        <p:spPr>
          <a:xfrm>
            <a:off x="6428961" y="2636887"/>
            <a:ext cx="5157786" cy="88325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latin typeface="Roboto"/>
                <a:ea typeface="Calibri"/>
                <a:cs typeface="Calibri"/>
              </a:rPr>
              <a:t>Supervisa la logística y entrega de paquetes, asegurando la eficiencia operativa y cumplimiento de plazos.</a:t>
            </a:r>
          </a:p>
        </p:txBody>
      </p:sp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55BA33A3-E230-498D-9ED9-DE09B79DEFA6}"/>
              </a:ext>
            </a:extLst>
          </p:cNvPr>
          <p:cNvSpPr txBox="1">
            <a:spLocks/>
          </p:cNvSpPr>
          <p:nvPr/>
        </p:nvSpPr>
        <p:spPr>
          <a:xfrm>
            <a:off x="639604" y="2036384"/>
            <a:ext cx="5157787" cy="5938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Módulo ERP</a:t>
            </a:r>
          </a:p>
        </p:txBody>
      </p:sp>
      <p:sp>
        <p:nvSpPr>
          <p:cNvPr id="26" name="Marcador de texto 5">
            <a:extLst>
              <a:ext uri="{FF2B5EF4-FFF2-40B4-BE49-F238E27FC236}">
                <a16:creationId xmlns:a16="http://schemas.microsoft.com/office/drawing/2014/main" id="{ADC7998F-E8A5-0600-1E84-951EFDDF8182}"/>
              </a:ext>
            </a:extLst>
          </p:cNvPr>
          <p:cNvSpPr txBox="1">
            <a:spLocks/>
          </p:cNvSpPr>
          <p:nvPr/>
        </p:nvSpPr>
        <p:spPr>
          <a:xfrm>
            <a:off x="639604" y="2636887"/>
            <a:ext cx="5157786" cy="88325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latin typeface="Roboto"/>
                <a:ea typeface="Calibri"/>
                <a:cs typeface="Calibri"/>
              </a:rPr>
              <a:t>Inventario y Flota. Estos módulos gestionan el inventario de productos, logística y mantenimiento de vehículos de la empresa.</a:t>
            </a:r>
          </a:p>
        </p:txBody>
      </p:sp>
      <p:sp>
        <p:nvSpPr>
          <p:cNvPr id="28" name="Marcador de texto 6">
            <a:extLst>
              <a:ext uri="{FF2B5EF4-FFF2-40B4-BE49-F238E27FC236}">
                <a16:creationId xmlns:a16="http://schemas.microsoft.com/office/drawing/2014/main" id="{5C152008-54D4-E1EF-B524-7F47045A08F6}"/>
              </a:ext>
            </a:extLst>
          </p:cNvPr>
          <p:cNvSpPr txBox="1">
            <a:spLocks/>
          </p:cNvSpPr>
          <p:nvPr/>
        </p:nvSpPr>
        <p:spPr>
          <a:xfrm>
            <a:off x="5532665" y="3841028"/>
            <a:ext cx="5157787" cy="5938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Importancia</a:t>
            </a:r>
          </a:p>
        </p:txBody>
      </p:sp>
      <p:sp>
        <p:nvSpPr>
          <p:cNvPr id="30" name="Marcador de texto 7">
            <a:extLst>
              <a:ext uri="{FF2B5EF4-FFF2-40B4-BE49-F238E27FC236}">
                <a16:creationId xmlns:a16="http://schemas.microsoft.com/office/drawing/2014/main" id="{B130E95B-ECCC-86E1-D6CC-EC2CF00095B7}"/>
              </a:ext>
            </a:extLst>
          </p:cNvPr>
          <p:cNvSpPr txBox="1">
            <a:spLocks/>
          </p:cNvSpPr>
          <p:nvPr/>
        </p:nvSpPr>
        <p:spPr>
          <a:xfrm>
            <a:off x="5532665" y="4441531"/>
            <a:ext cx="5157786" cy="88325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>
                <a:latin typeface="Roboto"/>
                <a:ea typeface="Roboto"/>
                <a:cs typeface="Roboto"/>
              </a:rPr>
              <a:t>Una buena gestión de inventario y servicio de entregas es indispensable para el correcto funcionamiento del servicio y la satisfacción del cliente</a:t>
            </a:r>
            <a:endParaRPr lang="es-ES" sz="1400" dirty="0"/>
          </a:p>
        </p:txBody>
      </p:sp>
      <p:pic>
        <p:nvPicPr>
          <p:cNvPr id="33" name="Gráfico 32" descr="Camión con relleno sólido">
            <a:extLst>
              <a:ext uri="{FF2B5EF4-FFF2-40B4-BE49-F238E27FC236}">
                <a16:creationId xmlns:a16="http://schemas.microsoft.com/office/drawing/2014/main" id="{7F75BD60-20D4-8326-B36E-BE148BFFB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2191" y="4142409"/>
            <a:ext cx="3487529" cy="34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7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5B796-400E-64A6-07FF-B993E134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Atención al Cliente y TI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B6E5C0-185E-5B4F-B356-A6264F12B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Función de Atención al Cliente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5DAADA-0675-C089-5A65-B0F3DC4FB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sz="1400"/>
              <a:t>Proporciona soporte a clientes, resolviendo problemas y atendiendo consultas rápidamente.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D13131-1390-0DEB-8955-21F352409DB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s-ES"/>
              <a:t>Módulo ERP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513883C-3F09-1416-2487-F2F2AC95E0BF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s-ES" sz="1400"/>
              <a:t>Chat en Vivo permite una comunicación ágil y mejora la satisfacción del cliente.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871B926-3D02-5E47-B339-B21FB0288A0D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s-ES"/>
              <a:t>Función de TI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668F9B0-3150-A10D-F3DC-58FA5BB49631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s-ES" sz="1400"/>
              <a:t>Mantiene la infraestructura tecnológica y controla la seguridad de los sistemas ERP.</a:t>
            </a:r>
          </a:p>
        </p:txBody>
      </p:sp>
      <p:pic>
        <p:nvPicPr>
          <p:cNvPr id="16" name="Marcador de posición de imagen 15" descr="Reseña de cliente con relleno sólido">
            <a:extLst>
              <a:ext uri="{FF2B5EF4-FFF2-40B4-BE49-F238E27FC236}">
                <a16:creationId xmlns:a16="http://schemas.microsoft.com/office/drawing/2014/main" id="{A5B6A200-21A1-0DDF-18C2-2FF64DBA0077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177112" y="449929"/>
            <a:ext cx="3650910" cy="3650910"/>
          </a:xfrm>
        </p:spPr>
      </p:pic>
    </p:spTree>
    <p:extLst>
      <p:ext uri="{BB962C8B-B14F-4D97-AF65-F5344CB8AC3E}">
        <p14:creationId xmlns:p14="http://schemas.microsoft.com/office/powerpoint/2010/main" val="1275593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Drif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1" id="{19F6FF4A-BFB8-D448-81DB-A8F1C71F8E46}" vid="{CDCDF023-17A4-CF46-89DD-D6386F64A917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8" baseType="lpstr">
      <vt:lpstr>Tema de Office</vt:lpstr>
      <vt:lpstr>Drift</vt:lpstr>
      <vt:lpstr>Ventas y CRM</vt:lpstr>
      <vt:lpstr>Marketing y Estrategias</vt:lpstr>
      <vt:lpstr>Finanzas y Contabilidad</vt:lpstr>
      <vt:lpstr>Recursos Humanos</vt:lpstr>
      <vt:lpstr>Presentación de PowerPoint</vt:lpstr>
      <vt:lpstr>Atención al Cliente y 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101</cp:revision>
  <dcterms:created xsi:type="dcterms:W3CDTF">2024-10-11T15:41:11Z</dcterms:created>
  <dcterms:modified xsi:type="dcterms:W3CDTF">2024-10-11T16:05:53Z</dcterms:modified>
</cp:coreProperties>
</file>