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BBA"/>
    <a:srgbClr val="FAC863"/>
    <a:srgbClr val="FF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215" autoAdjust="0"/>
  </p:normalViewPr>
  <p:slideViewPr>
    <p:cSldViewPr snapToGrid="0">
      <p:cViewPr varScale="1">
        <p:scale>
          <a:sx n="59" d="100"/>
          <a:sy n="59" d="100"/>
        </p:scale>
        <p:origin x="16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ECC-2671-47A4-9FEF-37082A9C4021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628E1-D0A4-49F6-AEC3-9EF55A036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CONFECCIÓN DE INFORMES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7F213-385D-1A5F-42B2-25560236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FE3A0E-130D-98D9-86EF-71A0760B591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48D0AC-72B4-A4DF-F66C-04F98FEF2F4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7D1FF8D-02E9-2E69-D9AA-D935E084085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B3C6FAC1-0E42-8F96-7C29-41271B6113C2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5F11C7-9532-DD47-27EC-D025A520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65" y="1155277"/>
            <a:ext cx="4731669" cy="54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FF1FD-5E99-12B0-E507-0353A4F5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134FAB-268E-8AAF-F582-2EF474694C4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6C2ED2-B2A2-B911-7F5F-B3E0EB87C8A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463FB82-902F-E8EF-399E-E977EA00F28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AF38F648-533E-0483-4774-5B557B1733F1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seleccionada la base de datos se nos pregunta si deseamos guardar la cadena de conexión en nuestra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parte superior del formulario seleccionamos alguna de las conexiones existentes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existiera una conexión a nuestra base de datos podríamos crearla con el botón Nueva conexión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parte inferior marcamos la opción “Guardar configuración de conexión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App.Config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como:”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damos un nombre, debemos tener en cuenta que, por defecto el nombre de la cadena de conexión es también el nombre del contexto de acceso a la base de datos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9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78634-B296-D699-A9B7-C018EAC1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5A9B906-3A6E-F128-80E5-AD8FDEC8CA6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BFFF6F-6714-47D9-E5E5-440B5B8E08C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965212B-0090-4E85-356B-F3C00DDF254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133D8C7-0432-1DBB-A788-EEE26C616295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App.config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un fichero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contiene las opciones de configuración de nuestra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añade al directorio raíz de nuestro proyecto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más adelante quisiéramos cambiar el servidor en el que se encuentra nuestra base de datos podríamos editarlo fácilmente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3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D32EF-9A9D-F863-3E05-591A8331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D8533F-20CE-A4D4-E463-BDC1A8A1647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1CCFBF-CACA-BB53-1581-20FF44FDFEA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3FA5DF-77CA-AB01-A19D-BFFF0E7A321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2EAFC17-9CB3-45D3-9EC1-B331A9267521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547258-3D65-9173-748D-C46A6319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62" y="1155277"/>
            <a:ext cx="6181475" cy="5494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71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D2C92-63EE-48C0-2310-85BC9D86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946773-8EA3-D09C-59C5-48B53774E6F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083FF5-47CF-69B2-0BC4-B1F9A999698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9DC62F2-C9A9-7E4A-E701-6C083FA1E3A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BC6962E-DBCD-78E4-C6F1-A3D4B84697F4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Añadimos a nuestro modelo los elementos de la base de datos que necesitemos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añadirlos se crearán las clases que los representan junto con sus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este caso se seleccionarán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tablas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Otra opción que vamos a activar es “Poner en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plurarl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en singular los nombres de los objetos generados”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esta forma las clases que se creen tendrán un nombre en singular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para la tabla “Clientes” su clase correspondiente será “Cliente”</a:t>
            </a:r>
          </a:p>
        </p:txBody>
      </p:sp>
    </p:spTree>
    <p:extLst>
      <p:ext uri="{BB962C8B-B14F-4D97-AF65-F5344CB8AC3E}">
        <p14:creationId xmlns:p14="http://schemas.microsoft.com/office/powerpoint/2010/main" val="151601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EEA10-0A8E-60FC-471D-ACAC1BC27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68679A-2650-3B6E-6735-B6692DDE759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A8E4BF-CCFD-9CD4-47BC-246E7164A55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F956F97-791E-1CDC-6F6C-0708223ABCD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90006495-576D-02D0-89EB-53283C3E82D3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último, el nombre del espacio de nombre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 muy cómodo que las clases o modelos de la base de datos tengan un espacio de nombre acorde con el del proyecto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Así, no tendremos que estar continuamente importando el espacio de nombres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este ejemplo le podríamos denominar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CrearContexto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61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769FA-19D3-12FA-6D5E-E9777DE1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8DCF171-FFBD-40FF-8445-570697EF43C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A6B259-B01E-0972-EF50-B5ECDC2BB5A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8DF017-B31C-BD90-38A8-4227453DA8A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A66D7FAA-8763-09B4-96FA-F2B4F333324F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A2DEF1A-5592-E0C6-9A85-E85EF94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00" y="1155277"/>
            <a:ext cx="6197199" cy="55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1757A-413D-B34B-8764-DD2E848B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F96AE3D-A436-3CCA-506E-D28C8C9FA24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24D015-CD96-46FC-94B9-83ED55E3878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069C252-692B-4A48-9E0D-5766D21CA7A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58EF8C7-D839-DB0E-2394-B6A17AFC686C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finalizado el asistente, cada vez que abramos el fichero con el modelo se abrirá un asistente para que podamos dibujar nuestros objetos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Fíjate como se han mantenido las relaciones entre tablas, los tipos de las propiedades y las claves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Aparece un concepto nuevo que es el de las “Propiedades de navegación”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cada relación, se crean en las clases objetos que hacen referencia a los extremos de la relación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en factura tenemos una propiedad Cliente y otra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DetallaFacturas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la lista de detalles de la factura</a:t>
            </a:r>
          </a:p>
        </p:txBody>
      </p:sp>
    </p:spTree>
    <p:extLst>
      <p:ext uri="{BB962C8B-B14F-4D97-AF65-F5344CB8AC3E}">
        <p14:creationId xmlns:p14="http://schemas.microsoft.com/office/powerpoint/2010/main" val="132025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AD844-7FF1-9B14-331E-05F26982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D919FD-4610-FBA0-208C-2EA4B05EB72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3303CE-33B4-C895-F14F-A01FD4459CD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2E8FDD0-2BAB-7BAB-5BF0-C352D5B6359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E6E57DE0-EFF4-5B55-ECD5-7D6A475D05A8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95F69A-3715-38EF-5AC3-42590D34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43" y="1155277"/>
            <a:ext cx="6774714" cy="55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3D281-A0CB-8768-D133-B82083AB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827D14-7D67-A52F-5DC5-9D1B9458DD9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F4AC0D-9826-28B9-6D42-65171B83EDC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517E9D3-711B-76E3-3377-4B7A75DBDF1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D4FF9FAA-243C-68F8-5425-A527B97068EA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de navegación dan más problemas que facilidades en las operaciones de actualización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suelen usar nunca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Debes actualizar el diseñador y eliminar las propiedades de navegación, quedando el modelo de la siguiente manera</a:t>
            </a:r>
          </a:p>
        </p:txBody>
      </p:sp>
    </p:spTree>
    <p:extLst>
      <p:ext uri="{BB962C8B-B14F-4D97-AF65-F5344CB8AC3E}">
        <p14:creationId xmlns:p14="http://schemas.microsoft.com/office/powerpoint/2010/main" val="256308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2C1005E-808D-1E61-F7B0-BC3EFAD2CECB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aplicaciones modernas se comunican con la base de datos a través de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ORMs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(en inglés mapeo objeto relacional)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herramienta se encarga de transformar por nosotros los datos de la base de datos en objetos tipados para trabajar de forma sencilla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3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58AA1-085A-D1BA-5D9C-D26FB53BA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2B1836-DC06-7C23-9D03-3F979A0F574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0955DD7-0D2D-BC5C-288A-6327DDA6BE3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2D1A692-4ACE-E212-4C34-6FD90634F98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EC3C0A3F-D279-633C-D633-E2C3DBF3B48D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12B7D7-5E9C-DFB0-8A3E-E042D9BA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16" y="1196047"/>
            <a:ext cx="6566168" cy="5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6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226B7-6BD5-1822-49EA-1F861276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C929CD-1AB0-6164-B050-749E86C86CC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7955E5-B681-7B66-C3C3-AC0C5CC4A26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4D2933B-61D8-FDD3-0742-A5AD2D20E39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8BA0F1F-2396-1F7A-F218-232389EBADCB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vez que modifiques algo en el diseñador y pulses el botón de guardar automáticamente se sobrescriben todas las clases asociadas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suele ser buena idea meter código a mano en las clases generadas automáticamente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expandes en el explorador de soluciones el modelo, puedes ver los ficheros con las clases generados automáticamente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NeumáticosBD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el contexto o clase a través de la cual podemos comunicarnos con la base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recomendable abrir este fichero y localices las propiedades o colecciones asociadas a las tablas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82836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80F61-2B7B-85E3-DBEB-8646ED9C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7D088-7A65-5BAC-02A0-8F6CDC2EBAE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22978-9378-3BE7-5203-67FFEECD8E9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87C1D59-3253-EC61-9CE4-46DA5ECD312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36F6DA9-B6F1-878A-2896-26D4085384F6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46516-2018-AA99-BEC5-E6D78C45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83" y="1155277"/>
            <a:ext cx="6245033" cy="5496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1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850721-FC32-FED2-EB63-3ED454A5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262DA0-ECB2-07A2-F96B-FE097DD035B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CONSULTAS A TRAVÉS DEL CONTEXTO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70BDD3-E11E-20F8-F729-E6F35B9F7C0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921B0CB-093C-103E-D674-85A2D295A1C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333A99F-2D3C-0ED7-EE95-3A3C8E2D9A58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9C143E-2ACB-8F44-EBB9-4F8B6BAA600F}"/>
              </a:ext>
            </a:extLst>
          </p:cNvPr>
          <p:cNvSpPr txBox="1"/>
          <p:nvPr/>
        </p:nvSpPr>
        <p:spPr>
          <a:xfrm>
            <a:off x="540772" y="1082983"/>
            <a:ext cx="6096000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//instanciamos el contexto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NeumaticosBD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s-E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NeumaticosBD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//ejemplos de consultas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s-ES" sz="9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para devolver </a:t>
            </a:r>
            <a:r>
              <a:rPr lang="es-ES" sz="9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multiples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objetos o una lista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ctx.Clientes.Where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(x=&gt;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x.Nombre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s-E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"PEPE"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s-ES" sz="9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firstordefault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para devolver 1 elemento, </a:t>
            </a:r>
            <a:r>
              <a:rPr lang="es-ES" sz="95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si no encuentra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ctx.Clientes.FirstOrDefault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(x=&gt;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x.ClienteId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10);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ctx.Clientes.ToList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//como crear un nuevo elemento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Producto nuevo = </a:t>
            </a:r>
            <a:r>
              <a:rPr lang="es-E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Producto() {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Alto = 55, Ancho = 225, Radial = 18,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Precio = 110, Fabricante = </a:t>
            </a:r>
            <a:r>
              <a:rPr lang="es-E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"Michelin"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ctx.Productos.Add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(nuevo);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//guarda los cambios pendiente, crear, borrar, actualizar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9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ctx.SaveChanges</a:t>
            </a: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F5E83B68-EF6A-DF39-B419-2B7B4654E2E5}"/>
              </a:ext>
            </a:extLst>
          </p:cNvPr>
          <p:cNvSpPr txBox="1">
            <a:spLocks/>
          </p:cNvSpPr>
          <p:nvPr/>
        </p:nvSpPr>
        <p:spPr>
          <a:xfrm>
            <a:off x="5967663" y="1375345"/>
            <a:ext cx="5354698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código muestra las operaciones habituales sobre la base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de múltiples elementos según una condición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Búsqueda de un elemento según una condición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Listar elementos de una tabla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Añadir un nuevo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Confirmar los cambios</a:t>
            </a:r>
          </a:p>
        </p:txBody>
      </p:sp>
    </p:spTree>
    <p:extLst>
      <p:ext uri="{BB962C8B-B14F-4D97-AF65-F5344CB8AC3E}">
        <p14:creationId xmlns:p14="http://schemas.microsoft.com/office/powerpoint/2010/main" val="116807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B448A-A55E-9E5B-37CF-9E9917E4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6AEB33-033E-D7E9-4C80-6E81BA488B2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CONSULTAS A TRAVÉS DEL CONTEXTO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91411-4892-20D9-516B-DC585D5CF9B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EE009F3-1AE8-5A5F-522D-9AD509CA7C4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73ED3770-FA34-2ACF-5CE1-0FBA0BA76A12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caso de los informes puede ser interesante realizar consultas manuales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código de la siguiente diapositiva muestra cómo realizar una consulta de forma manual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Trabajamos siempre con objetos, por lo que nuestra consulta necesitará ajustarse a un tipo de datos que tenga los mismos campos que los de la consulta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asociación se realiza a través del nombre, por lo que si se escribe mal ese campo aparecerá con valor nulo</a:t>
            </a:r>
          </a:p>
        </p:txBody>
      </p:sp>
    </p:spTree>
    <p:extLst>
      <p:ext uri="{BB962C8B-B14F-4D97-AF65-F5344CB8AC3E}">
        <p14:creationId xmlns:p14="http://schemas.microsoft.com/office/powerpoint/2010/main" val="190036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FC142-7A96-2773-FA8E-99DEF288A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018A5E4-75DE-33C7-FD9D-4C9607A956C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CONSULTAS A TRAVÉS DEL CONTEXTO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2FA975-A956-C0D9-E17A-88272546949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0735EB-6F55-8B2E-76C4-201CA6EEE04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2ED3FB94-694A-DFF0-654C-40085482FB48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516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F3ED6A-6299-E0E0-DA3E-89DF2E253CF3}"/>
              </a:ext>
            </a:extLst>
          </p:cNvPr>
          <p:cNvSpPr txBox="1"/>
          <p:nvPr/>
        </p:nvSpPr>
        <p:spPr>
          <a:xfrm>
            <a:off x="540771" y="1196047"/>
            <a:ext cx="11110451" cy="523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ConsultaPersonalizada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            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NeumaticosBD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NeumaticosBD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consultaSql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"Select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fabricante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count(*) as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modelos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from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productos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by 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fabricante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TipoRespuestaSQL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resultado = 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ctx.Database.SqlQuery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TipoRespuestaSQL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consultaSql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[0]).</a:t>
            </a:r>
            <a:r>
              <a:rPr lang="es-E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TipoRespuestaSQL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Fabricante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Modelos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1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2321C-763A-971B-CC5D-93E200E8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9460CB-697E-1A14-F38E-30F70C2F7F5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CBEC58-3DAC-37D7-E080-4E26DB83B83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1D96272-4314-CCB7-9860-4D8ED5B8BB1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946715A3-E084-8805-9AC5-118EF56EE7F3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primer lugar, debemos añadir un objeto a nuestra aplicación con la relación entre el modelo de datos y el modelo de objetos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Buscamos la categoría Datos, y seleccionamos la plantilla ADO.NET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Entity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damos un nombre apropiado, por ejemplo, Modelo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2FC4E-716C-DA85-7712-B53625DB1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778539-C52C-F7C2-BB64-BAD0796DC57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053AE0-0E45-0CB0-1BE0-96F3A58BD52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9B4006D-B1C6-1CAA-CCBA-EE808B4A21F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65646706-A1C2-1E64-6AC5-CF9FCF0F0DB2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6FBB5B-91F3-BFF0-A68F-983A27B0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10" y="1196047"/>
            <a:ext cx="9421375" cy="53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54883-D53F-62A7-124F-74B71ADB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B29C00-0BA7-1836-1038-0884380A6B4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705B41-5DFC-A1E1-BBF9-A4721AA14C1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0E80ED9-E326-F84E-CE7E-5357D0E5953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432539AC-B2DE-FD4A-A14F-8E83A6654D35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añadir la plantilla automáticamente se inicia un asistente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primera pantalla permite seleccionar la forma en la que vamos a trabajar con la base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4 modos de trabajo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92D262-6148-B922-DAB1-64BDFFDC5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59B882-B245-AF44-D122-F91B4ABC866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4606C9-0467-5097-A8FD-62FB23DDC9F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916156D-FDC8-8933-90AA-06D656BD22F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9DF6D6C7-01BD-3BDE-91E3-DD7CE43FBFA0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desde base de datos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partir de una base de datos se crean las clases y el contexto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vacío de EF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podemos dibujar la base de datos desde la plantilla y generar scripts SQL para sincronizar la base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vacío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la base de datos se actualiza automáticamente para adaptarse a nuestras clases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desde base de datos, generamos clases a partir de la base de datos a partir de lo cual si actualizamos las clases la base de datos se adaptará automáticamente a nuestro código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4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6066F-52E8-13F3-6CC0-1CA073A03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FB25DC-5C51-86F4-0818-AE594313299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C24C79-5DEE-F6DA-7830-33FDDBA0458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976B9A-41F1-D3AD-AF9D-6362090BE0E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2CBBF8A-F547-2A4B-2C1E-74A9EE762DFD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Utilizamos siempre “EF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Designer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desde base de datos”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un entorno profesional los datos son lo importante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muy cómodo, aunque cualquier cambio en una clase borra la base de datos y la vuelve a crear eliminando los 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8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93070-9E61-229F-29CF-ECC459B0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C361FF-00E0-F504-CDEF-7D60FBA876F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FB9079-E65E-E795-3BB5-C8BA081EF8B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F7365D8-0F86-0003-77B1-F69A8031FCF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057BA0F3-DCB0-588C-0719-C993D8E195F4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8C757A9-45FB-1A26-6238-D09C7D4F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93" y="1196047"/>
            <a:ext cx="6028214" cy="53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D9A12-232F-235D-63C7-69302A65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F48927-1F05-EB01-4B7B-480C98A16D6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AÑADIR UN CONTEXTO DE DATOS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1047EB-96C8-BB70-8422-976BF3F0ABD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CONFECCIÓN DE INFORMES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D81FF56-B086-5ED6-4EE5-40DC26A8458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41FE66F1-F8E3-89F3-3B43-5F4B5331460E}"/>
              </a:ext>
            </a:extLst>
          </p:cNvPr>
          <p:cNvSpPr txBox="1">
            <a:spLocks/>
          </p:cNvSpPr>
          <p:nvPr/>
        </p:nvSpPr>
        <p:spPr>
          <a:xfrm>
            <a:off x="540772" y="1512612"/>
            <a:ext cx="11110452" cy="475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siguiente es conectarnos a una base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Rellenamos el nombre del servidor “(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localdb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)\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mssqllocaldb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Estamos desarrollando en local, por lo que podemos indicar que nos autentiquemos con nuestra cuenta de Windows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Autenticación de Windows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 fuese un servidor compartido se debería indicar el nombre de usuario y contraseña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 los dos campos anteriores son correctos el desplegable para seleccionar la base de datos se rellenará automáticamente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Seleccionamos la base de datos y aceptamos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8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CCD791-F46D-4739-9734-1901FD210EE0}"/>
</file>

<file path=customXml/itemProps2.xml><?xml version="1.0" encoding="utf-8"?>
<ds:datastoreItem xmlns:ds="http://schemas.openxmlformats.org/officeDocument/2006/customXml" ds:itemID="{84F99C6C-6A83-4E03-ADBE-A81D0D15903B}"/>
</file>

<file path=customXml/itemProps3.xml><?xml version="1.0" encoding="utf-8"?>
<ds:datastoreItem xmlns:ds="http://schemas.openxmlformats.org/officeDocument/2006/customXml" ds:itemID="{9014F900-DA8D-444D-9E35-5C5DD1B45CCC}"/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1508</Words>
  <Application>Microsoft Office PowerPoint</Application>
  <PresentationFormat>Panorámica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16</cp:revision>
  <dcterms:created xsi:type="dcterms:W3CDTF">2024-09-11T10:51:13Z</dcterms:created>
  <dcterms:modified xsi:type="dcterms:W3CDTF">2024-12-12T19:24:59Z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