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52.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41" r:id="rId80"/>
    <p:sldId id="342" r:id="rId81"/>
    <p:sldId id="343" r:id="rId82"/>
    <p:sldId id="344" r:id="rId83"/>
    <p:sldId id="334" r:id="rId84"/>
    <p:sldId id="335" r:id="rId85"/>
    <p:sldId id="336" r:id="rId86"/>
    <p:sldId id="338" r:id="rId87"/>
    <p:sldId id="339" r:id="rId88"/>
    <p:sldId id="340" r:id="rId89"/>
    <p:sldId id="337" r:id="rId9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BBBA"/>
    <a:srgbClr val="FAC863"/>
    <a:srgbClr val="FF9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15" autoAdjust="0"/>
  </p:normalViewPr>
  <p:slideViewPr>
    <p:cSldViewPr snapToGrid="0">
      <p:cViewPr varScale="1">
        <p:scale>
          <a:sx n="59" d="100"/>
          <a:sy n="59" d="100"/>
        </p:scale>
        <p:origin x="16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1EECC-2671-47A4-9FEF-37082A9C4021}" type="datetimeFigureOut">
              <a:rPr lang="es-ES" smtClean="0"/>
              <a:t>08/10/2024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628E1-D0A4-49F6-AEC3-9EF55A03645E}" type="slidenum">
              <a:rPr lang="es-ES" smtClean="0"/>
              <a:t>‹Nº›</a:t>
            </a:fld>
            <a:endParaRPr lang="es-ES"/>
          </a:p>
        </p:txBody>
      </p:sp>
    </p:spTree>
    <p:extLst>
      <p:ext uri="{BB962C8B-B14F-4D97-AF65-F5344CB8AC3E}">
        <p14:creationId xmlns:p14="http://schemas.microsoft.com/office/powerpoint/2010/main" val="37241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Enum</a:t>
            </a:r>
            <a:r>
              <a:rPr lang="es-ES" dirty="0"/>
              <a:t> </a:t>
            </a:r>
            <a:r>
              <a:rPr lang="es-ES" dirty="0" err="1"/>
              <a:t>Diasemana</a:t>
            </a:r>
            <a:r>
              <a:rPr lang="es-ES" dirty="0"/>
              <a:t> define un conjunto de valores con nombres, comenzando con Lunes (valor 0) hasta Domingo (valor 6)</a:t>
            </a:r>
          </a:p>
          <a:p>
            <a:r>
              <a:rPr lang="es-ES" dirty="0"/>
              <a:t>Se declara una variable hoy de tipo </a:t>
            </a:r>
            <a:r>
              <a:rPr lang="es-ES" dirty="0" err="1"/>
              <a:t>DiaSemana</a:t>
            </a:r>
            <a:r>
              <a:rPr lang="es-ES" dirty="0"/>
              <a:t> y se le asigna el valor </a:t>
            </a:r>
            <a:r>
              <a:rPr lang="es-ES" dirty="0" err="1"/>
              <a:t>DiaSemana.Jueves</a:t>
            </a:r>
            <a:endParaRPr lang="es-ES" dirty="0"/>
          </a:p>
          <a:p>
            <a:r>
              <a:rPr lang="es-ES" dirty="0"/>
              <a:t>Se imprime el día actual y el valor numérico que tiene el </a:t>
            </a:r>
            <a:r>
              <a:rPr lang="es-ES" dirty="0" err="1"/>
              <a:t>enum</a:t>
            </a:r>
            <a:r>
              <a:rPr lang="es-ES" dirty="0"/>
              <a:t>. Al hacer un </a:t>
            </a:r>
            <a:r>
              <a:rPr lang="es-ES" dirty="0" err="1"/>
              <a:t>cast</a:t>
            </a:r>
            <a:r>
              <a:rPr lang="es-ES" dirty="0"/>
              <a:t> (</a:t>
            </a:r>
            <a:r>
              <a:rPr lang="es-ES" dirty="0" err="1"/>
              <a:t>int</a:t>
            </a:r>
            <a:r>
              <a:rPr lang="es-ES" dirty="0"/>
              <a:t>)hoy, se obtiene el valor entero asociado al nombre del </a:t>
            </a:r>
            <a:r>
              <a:rPr lang="es-ES" dirty="0" err="1"/>
              <a:t>enum</a:t>
            </a:r>
            <a:endParaRPr lang="es-ES" dirty="0"/>
          </a:p>
          <a:p>
            <a:r>
              <a:rPr lang="es-ES" dirty="0"/>
              <a:t>Además, se hace una comparación de hoy con un valor específico del </a:t>
            </a:r>
            <a:r>
              <a:rPr lang="es-ES" dirty="0" err="1"/>
              <a:t>enum</a:t>
            </a:r>
            <a:r>
              <a:rPr lang="es-ES" dirty="0"/>
              <a:t>, en este caso </a:t>
            </a:r>
            <a:r>
              <a:rPr lang="es-ES" dirty="0" err="1"/>
              <a:t>DiaSemana.Viernes</a:t>
            </a:r>
            <a:r>
              <a:rPr lang="es-ES" dirty="0"/>
              <a:t>.</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21</a:t>
            </a:fld>
            <a:endParaRPr lang="es-ES"/>
          </a:p>
        </p:txBody>
      </p:sp>
    </p:spTree>
    <p:extLst>
      <p:ext uri="{BB962C8B-B14F-4D97-AF65-F5344CB8AC3E}">
        <p14:creationId xmlns:p14="http://schemas.microsoft.com/office/powerpoint/2010/main" val="115150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30</a:t>
            </a:fld>
            <a:endParaRPr lang="es-ES"/>
          </a:p>
        </p:txBody>
      </p:sp>
    </p:spTree>
    <p:extLst>
      <p:ext uri="{BB962C8B-B14F-4D97-AF65-F5344CB8AC3E}">
        <p14:creationId xmlns:p14="http://schemas.microsoft.com/office/powerpoint/2010/main" val="227006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31</a:t>
            </a:fld>
            <a:endParaRPr lang="es-ES"/>
          </a:p>
        </p:txBody>
      </p:sp>
    </p:spTree>
    <p:extLst>
      <p:ext uri="{BB962C8B-B14F-4D97-AF65-F5344CB8AC3E}">
        <p14:creationId xmlns:p14="http://schemas.microsoft.com/office/powerpoint/2010/main" val="373390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32</a:t>
            </a:fld>
            <a:endParaRPr lang="es-ES"/>
          </a:p>
        </p:txBody>
      </p:sp>
    </p:spTree>
    <p:extLst>
      <p:ext uri="{BB962C8B-B14F-4D97-AF65-F5344CB8AC3E}">
        <p14:creationId xmlns:p14="http://schemas.microsoft.com/office/powerpoint/2010/main" val="330702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33</a:t>
            </a:fld>
            <a:endParaRPr lang="es-ES"/>
          </a:p>
        </p:txBody>
      </p:sp>
    </p:spTree>
    <p:extLst>
      <p:ext uri="{BB962C8B-B14F-4D97-AF65-F5344CB8AC3E}">
        <p14:creationId xmlns:p14="http://schemas.microsoft.com/office/powerpoint/2010/main" val="282820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34</a:t>
            </a:fld>
            <a:endParaRPr lang="es-ES"/>
          </a:p>
        </p:txBody>
      </p:sp>
    </p:spTree>
    <p:extLst>
      <p:ext uri="{BB962C8B-B14F-4D97-AF65-F5344CB8AC3E}">
        <p14:creationId xmlns:p14="http://schemas.microsoft.com/office/powerpoint/2010/main" val="72907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35</a:t>
            </a:fld>
            <a:endParaRPr lang="es-ES"/>
          </a:p>
        </p:txBody>
      </p:sp>
    </p:spTree>
    <p:extLst>
      <p:ext uri="{BB962C8B-B14F-4D97-AF65-F5344CB8AC3E}">
        <p14:creationId xmlns:p14="http://schemas.microsoft.com/office/powerpoint/2010/main" val="20528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36</a:t>
            </a:fld>
            <a:endParaRPr lang="es-ES"/>
          </a:p>
        </p:txBody>
      </p:sp>
    </p:spTree>
    <p:extLst>
      <p:ext uri="{BB962C8B-B14F-4D97-AF65-F5344CB8AC3E}">
        <p14:creationId xmlns:p14="http://schemas.microsoft.com/office/powerpoint/2010/main" val="2685467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37</a:t>
            </a:fld>
            <a:endParaRPr lang="es-ES"/>
          </a:p>
        </p:txBody>
      </p:sp>
    </p:spTree>
    <p:extLst>
      <p:ext uri="{BB962C8B-B14F-4D97-AF65-F5344CB8AC3E}">
        <p14:creationId xmlns:p14="http://schemas.microsoft.com/office/powerpoint/2010/main" val="2683108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38</a:t>
            </a:fld>
            <a:endParaRPr lang="es-ES"/>
          </a:p>
        </p:txBody>
      </p:sp>
    </p:spTree>
    <p:extLst>
      <p:ext uri="{BB962C8B-B14F-4D97-AF65-F5344CB8AC3E}">
        <p14:creationId xmlns:p14="http://schemas.microsoft.com/office/powerpoint/2010/main" val="2306473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39</a:t>
            </a:fld>
            <a:endParaRPr lang="es-ES"/>
          </a:p>
        </p:txBody>
      </p:sp>
    </p:spTree>
    <p:extLst>
      <p:ext uri="{BB962C8B-B14F-4D97-AF65-F5344CB8AC3E}">
        <p14:creationId xmlns:p14="http://schemas.microsoft.com/office/powerpoint/2010/main" val="386859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que </a:t>
            </a:r>
            <a:r>
              <a:rPr lang="es-ES" dirty="0" err="1"/>
              <a:t>const</a:t>
            </a:r>
            <a:r>
              <a:rPr lang="es-ES" dirty="0"/>
              <a:t> es para valores fijos en tiempo de compilación, </a:t>
            </a:r>
            <a:r>
              <a:rPr lang="es-ES" dirty="0" err="1"/>
              <a:t>readonly</a:t>
            </a:r>
            <a:r>
              <a:rPr lang="es-ES" dirty="0"/>
              <a:t> permite inicializar valores inmutables pero en tiempo de ejecución, normalmente en el constructor</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22</a:t>
            </a:fld>
            <a:endParaRPr lang="es-ES"/>
          </a:p>
        </p:txBody>
      </p:sp>
    </p:spTree>
    <p:extLst>
      <p:ext uri="{BB962C8B-B14F-4D97-AF65-F5344CB8AC3E}">
        <p14:creationId xmlns:p14="http://schemas.microsoft.com/office/powerpoint/2010/main" val="1140949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40</a:t>
            </a:fld>
            <a:endParaRPr lang="es-ES"/>
          </a:p>
        </p:txBody>
      </p:sp>
    </p:spTree>
    <p:extLst>
      <p:ext uri="{BB962C8B-B14F-4D97-AF65-F5344CB8AC3E}">
        <p14:creationId xmlns:p14="http://schemas.microsoft.com/office/powerpoint/2010/main" val="224914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41</a:t>
            </a:fld>
            <a:endParaRPr lang="es-ES"/>
          </a:p>
        </p:txBody>
      </p:sp>
    </p:spTree>
    <p:extLst>
      <p:ext uri="{BB962C8B-B14F-4D97-AF65-F5344CB8AC3E}">
        <p14:creationId xmlns:p14="http://schemas.microsoft.com/office/powerpoint/2010/main" val="268882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42</a:t>
            </a:fld>
            <a:endParaRPr lang="es-ES"/>
          </a:p>
        </p:txBody>
      </p:sp>
    </p:spTree>
    <p:extLst>
      <p:ext uri="{BB962C8B-B14F-4D97-AF65-F5344CB8AC3E}">
        <p14:creationId xmlns:p14="http://schemas.microsoft.com/office/powerpoint/2010/main" val="1829409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43</a:t>
            </a:fld>
            <a:endParaRPr lang="es-ES"/>
          </a:p>
        </p:txBody>
      </p:sp>
    </p:spTree>
    <p:extLst>
      <p:ext uri="{BB962C8B-B14F-4D97-AF65-F5344CB8AC3E}">
        <p14:creationId xmlns:p14="http://schemas.microsoft.com/office/powerpoint/2010/main" val="3833125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44</a:t>
            </a:fld>
            <a:endParaRPr lang="es-ES"/>
          </a:p>
        </p:txBody>
      </p:sp>
    </p:spTree>
    <p:extLst>
      <p:ext uri="{BB962C8B-B14F-4D97-AF65-F5344CB8AC3E}">
        <p14:creationId xmlns:p14="http://schemas.microsoft.com/office/powerpoint/2010/main" val="173166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45</a:t>
            </a:fld>
            <a:endParaRPr lang="es-ES"/>
          </a:p>
        </p:txBody>
      </p:sp>
    </p:spTree>
    <p:extLst>
      <p:ext uri="{BB962C8B-B14F-4D97-AF65-F5344CB8AC3E}">
        <p14:creationId xmlns:p14="http://schemas.microsoft.com/office/powerpoint/2010/main" val="279257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46</a:t>
            </a:fld>
            <a:endParaRPr lang="es-ES"/>
          </a:p>
        </p:txBody>
      </p:sp>
    </p:spTree>
    <p:extLst>
      <p:ext uri="{BB962C8B-B14F-4D97-AF65-F5344CB8AC3E}">
        <p14:creationId xmlns:p14="http://schemas.microsoft.com/office/powerpoint/2010/main" val="728232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47</a:t>
            </a:fld>
            <a:endParaRPr lang="es-ES"/>
          </a:p>
        </p:txBody>
      </p:sp>
    </p:spTree>
    <p:extLst>
      <p:ext uri="{BB962C8B-B14F-4D97-AF65-F5344CB8AC3E}">
        <p14:creationId xmlns:p14="http://schemas.microsoft.com/office/powerpoint/2010/main" val="157729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48</a:t>
            </a:fld>
            <a:endParaRPr lang="es-ES"/>
          </a:p>
        </p:txBody>
      </p:sp>
    </p:spTree>
    <p:extLst>
      <p:ext uri="{BB962C8B-B14F-4D97-AF65-F5344CB8AC3E}">
        <p14:creationId xmlns:p14="http://schemas.microsoft.com/office/powerpoint/2010/main" val="1340006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versiones del método </a:t>
            </a:r>
            <a:r>
              <a:rPr lang="es-ES" dirty="0" err="1"/>
              <a:t>CalcularCuadrado</a:t>
            </a:r>
            <a:r>
              <a:rPr lang="es-ES" dirty="0"/>
              <a:t>, una que acepta un parámetro </a:t>
            </a:r>
            <a:r>
              <a:rPr lang="es-ES" dirty="0" err="1"/>
              <a:t>int</a:t>
            </a:r>
            <a:r>
              <a:rPr lang="es-ES" dirty="0"/>
              <a:t> y otra que acepta un parámetro </a:t>
            </a:r>
            <a:r>
              <a:rPr lang="es-ES" dirty="0" err="1"/>
              <a:t>float</a:t>
            </a:r>
            <a:r>
              <a:rPr lang="es-ES" dirty="0"/>
              <a:t>.</a:t>
            </a:r>
          </a:p>
          <a:p>
            <a:r>
              <a:rPr lang="es-ES" dirty="0"/>
              <a:t>Dependiendo del tipo de dato que pases como argumento, se llamará a la versión correspondiente del método</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49</a:t>
            </a:fld>
            <a:endParaRPr lang="es-ES"/>
          </a:p>
        </p:txBody>
      </p:sp>
    </p:spTree>
    <p:extLst>
      <p:ext uri="{BB962C8B-B14F-4D97-AF65-F5344CB8AC3E}">
        <p14:creationId xmlns:p14="http://schemas.microsoft.com/office/powerpoint/2010/main" val="224347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que </a:t>
            </a:r>
            <a:r>
              <a:rPr lang="es-ES" dirty="0" err="1"/>
              <a:t>const</a:t>
            </a:r>
            <a:r>
              <a:rPr lang="es-ES" dirty="0"/>
              <a:t> es para valores fijos en tiempo de compilación, </a:t>
            </a:r>
            <a:r>
              <a:rPr lang="es-ES" dirty="0" err="1"/>
              <a:t>readonly</a:t>
            </a:r>
            <a:r>
              <a:rPr lang="es-ES" dirty="0"/>
              <a:t> permite inicializar valores inmutables pero en tiempo de ejecución, normalmente en el constructor</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23</a:t>
            </a:fld>
            <a:endParaRPr lang="es-ES"/>
          </a:p>
        </p:txBody>
      </p:sp>
    </p:spTree>
    <p:extLst>
      <p:ext uri="{BB962C8B-B14F-4D97-AF65-F5344CB8AC3E}">
        <p14:creationId xmlns:p14="http://schemas.microsoft.com/office/powerpoint/2010/main" val="3344501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versiones del método </a:t>
            </a:r>
            <a:r>
              <a:rPr lang="es-ES" dirty="0" err="1"/>
              <a:t>CalcularCuadrado</a:t>
            </a:r>
            <a:r>
              <a:rPr lang="es-ES" dirty="0"/>
              <a:t>, una que acepta un parámetro </a:t>
            </a:r>
            <a:r>
              <a:rPr lang="es-ES" dirty="0" err="1"/>
              <a:t>int</a:t>
            </a:r>
            <a:r>
              <a:rPr lang="es-ES" dirty="0"/>
              <a:t> y otra que acepta un parámetro </a:t>
            </a:r>
            <a:r>
              <a:rPr lang="es-ES" dirty="0" err="1"/>
              <a:t>float</a:t>
            </a:r>
            <a:r>
              <a:rPr lang="es-ES" dirty="0"/>
              <a:t>.</a:t>
            </a:r>
          </a:p>
          <a:p>
            <a:r>
              <a:rPr lang="es-ES" dirty="0"/>
              <a:t>Dependiendo del tipo de dato que pases como argumento, se llamará a la versión correspondiente del método</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50</a:t>
            </a:fld>
            <a:endParaRPr lang="es-ES"/>
          </a:p>
        </p:txBody>
      </p:sp>
    </p:spTree>
    <p:extLst>
      <p:ext uri="{BB962C8B-B14F-4D97-AF65-F5344CB8AC3E}">
        <p14:creationId xmlns:p14="http://schemas.microsoft.com/office/powerpoint/2010/main" val="993916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Sustituimos los </a:t>
            </a:r>
            <a:r>
              <a:rPr lang="es-ES" dirty="0" err="1"/>
              <a:t>extends</a:t>
            </a:r>
            <a:r>
              <a:rPr lang="es-ES" dirty="0"/>
              <a:t> en Java por dos puntos :</a:t>
            </a:r>
          </a:p>
          <a:p>
            <a:r>
              <a:rPr lang="es-ES" dirty="0"/>
              <a:t>Los constructores se crean de la misma forma que en Java</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51</a:t>
            </a:fld>
            <a:endParaRPr lang="es-ES"/>
          </a:p>
        </p:txBody>
      </p:sp>
    </p:spTree>
    <p:extLst>
      <p:ext uri="{BB962C8B-B14F-4D97-AF65-F5344CB8AC3E}">
        <p14:creationId xmlns:p14="http://schemas.microsoft.com/office/powerpoint/2010/main" val="796217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Sustituimos los </a:t>
            </a:r>
            <a:r>
              <a:rPr lang="es-ES" dirty="0" err="1"/>
              <a:t>extends</a:t>
            </a:r>
            <a:r>
              <a:rPr lang="es-ES" dirty="0"/>
              <a:t> en Java por dos puntos :</a:t>
            </a:r>
          </a:p>
          <a:p>
            <a:r>
              <a:rPr lang="es-ES" dirty="0"/>
              <a:t>Los constructores se crean de la misma forma que en Java</a:t>
            </a:r>
          </a:p>
          <a:p>
            <a:r>
              <a:rPr lang="es-ES" dirty="0"/>
              <a:t>Indicar como se indica en una salida por pantalla, cada parámetro</a:t>
            </a:r>
          </a:p>
          <a:p>
            <a:r>
              <a:rPr lang="es-ES" dirty="0"/>
              <a:t>Se coloca entre llaves el número de parámetro correspondiente y después el método </a:t>
            </a:r>
            <a:r>
              <a:rPr lang="es-ES" dirty="0" err="1"/>
              <a:t>contadorprofes</a:t>
            </a:r>
            <a:endParaRPr lang="es-ES" dirty="0"/>
          </a:p>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52</a:t>
            </a:fld>
            <a:endParaRPr lang="es-ES"/>
          </a:p>
        </p:txBody>
      </p:sp>
    </p:spTree>
    <p:extLst>
      <p:ext uri="{BB962C8B-B14F-4D97-AF65-F5344CB8AC3E}">
        <p14:creationId xmlns:p14="http://schemas.microsoft.com/office/powerpoint/2010/main" val="2159888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53</a:t>
            </a:fld>
            <a:endParaRPr lang="es-ES"/>
          </a:p>
        </p:txBody>
      </p:sp>
    </p:spTree>
    <p:extLst>
      <p:ext uri="{BB962C8B-B14F-4D97-AF65-F5344CB8AC3E}">
        <p14:creationId xmlns:p14="http://schemas.microsoft.com/office/powerpoint/2010/main" val="1295303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54</a:t>
            </a:fld>
            <a:endParaRPr lang="es-ES"/>
          </a:p>
        </p:txBody>
      </p:sp>
    </p:spTree>
    <p:extLst>
      <p:ext uri="{BB962C8B-B14F-4D97-AF65-F5344CB8AC3E}">
        <p14:creationId xmlns:p14="http://schemas.microsoft.com/office/powerpoint/2010/main" val="3735814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55</a:t>
            </a:fld>
            <a:endParaRPr lang="es-ES"/>
          </a:p>
        </p:txBody>
      </p:sp>
    </p:spTree>
    <p:extLst>
      <p:ext uri="{BB962C8B-B14F-4D97-AF65-F5344CB8AC3E}">
        <p14:creationId xmlns:p14="http://schemas.microsoft.com/office/powerpoint/2010/main" val="3757682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campo nombre que es privado, solo accesible dentro de la clase Persona</a:t>
            </a:r>
          </a:p>
          <a:p>
            <a:r>
              <a:rPr lang="es-ES" dirty="0"/>
              <a:t>La propiedad pública Nombre expone el campo nombre de una forma controlada</a:t>
            </a:r>
          </a:p>
          <a:p>
            <a:r>
              <a:rPr lang="es-ES" dirty="0"/>
              <a:t>GET se usa para leer el valor del campo nombre</a:t>
            </a:r>
          </a:p>
          <a:p>
            <a:r>
              <a:rPr lang="es-ES" dirty="0"/>
              <a:t>	Cada vez que alguien intente leer la propiedad </a:t>
            </a:r>
            <a:r>
              <a:rPr lang="es-ES" dirty="0" err="1"/>
              <a:t>Personas.Nombre</a:t>
            </a:r>
            <a:r>
              <a:rPr lang="es-ES" dirty="0"/>
              <a:t>, se ejecuta el código dentro del GET, devolviendo el valor actual de nombre</a:t>
            </a:r>
          </a:p>
          <a:p>
            <a:r>
              <a:rPr lang="es-ES" dirty="0"/>
              <a:t>SET se usa para modificar el valor del campo nombre</a:t>
            </a:r>
          </a:p>
          <a:p>
            <a:r>
              <a:rPr lang="es-ES" dirty="0"/>
              <a:t>	Cada vez que alguien asigne un valor a la propiedad (</a:t>
            </a:r>
            <a:r>
              <a:rPr lang="es-ES" dirty="0" err="1"/>
              <a:t>Personas.Nombre</a:t>
            </a:r>
            <a:r>
              <a:rPr lang="es-ES" dirty="0"/>
              <a:t> = “Juan”), el código dentro del set toma el valor (</a:t>
            </a:r>
            <a:r>
              <a:rPr lang="es-ES" dirty="0" err="1"/>
              <a:t>value</a:t>
            </a:r>
            <a:r>
              <a:rPr lang="es-ES" dirty="0"/>
              <a:t>) y lo asigna al campo nombre</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56</a:t>
            </a:fld>
            <a:endParaRPr lang="es-ES"/>
          </a:p>
        </p:txBody>
      </p:sp>
    </p:spTree>
    <p:extLst>
      <p:ext uri="{BB962C8B-B14F-4D97-AF65-F5344CB8AC3E}">
        <p14:creationId xmlns:p14="http://schemas.microsoft.com/office/powerpoint/2010/main" val="3001228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solo se incluye un GET, la propiedad será de solo lectura y no se podrá modificar desde fuera de la clase</a:t>
            </a:r>
          </a:p>
          <a:p>
            <a:endParaRPr lang="es-ES" dirty="0"/>
          </a:p>
          <a:p>
            <a:r>
              <a:rPr lang="es-ES" dirty="0"/>
              <a:t>Si solo se incluye un SET, la propiedad será de solo escritura y no se podrá leer el valor desde fuera de la clase</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57</a:t>
            </a:fld>
            <a:endParaRPr lang="es-ES"/>
          </a:p>
        </p:txBody>
      </p:sp>
    </p:spTree>
    <p:extLst>
      <p:ext uri="{BB962C8B-B14F-4D97-AF65-F5344CB8AC3E}">
        <p14:creationId xmlns:p14="http://schemas.microsoft.com/office/powerpoint/2010/main" val="2294446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 crea implícitamente un campo privado (no visible para nosotros) para almacenar el valor Nombre</a:t>
            </a:r>
          </a:p>
          <a:p>
            <a:r>
              <a:rPr lang="es-ES" dirty="0"/>
              <a:t>Se puede utilizar la propiedad Nombre como se haría con una propiedad normal</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58</a:t>
            </a:fld>
            <a:endParaRPr lang="es-ES"/>
          </a:p>
        </p:txBody>
      </p:sp>
    </p:spTree>
    <p:extLst>
      <p:ext uri="{BB962C8B-B14F-4D97-AF65-F5344CB8AC3E}">
        <p14:creationId xmlns:p14="http://schemas.microsoft.com/office/powerpoint/2010/main" val="9491181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59</a:t>
            </a:fld>
            <a:endParaRPr lang="es-ES"/>
          </a:p>
        </p:txBody>
      </p:sp>
    </p:spTree>
    <p:extLst>
      <p:ext uri="{BB962C8B-B14F-4D97-AF65-F5344CB8AC3E}">
        <p14:creationId xmlns:p14="http://schemas.microsoft.com/office/powerpoint/2010/main" val="91345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24</a:t>
            </a:fld>
            <a:endParaRPr lang="es-ES"/>
          </a:p>
        </p:txBody>
      </p:sp>
    </p:spTree>
    <p:extLst>
      <p:ext uri="{BB962C8B-B14F-4D97-AF65-F5344CB8AC3E}">
        <p14:creationId xmlns:p14="http://schemas.microsoft.com/office/powerpoint/2010/main" val="4111794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60</a:t>
            </a:fld>
            <a:endParaRPr lang="es-ES"/>
          </a:p>
        </p:txBody>
      </p:sp>
    </p:spTree>
    <p:extLst>
      <p:ext uri="{BB962C8B-B14F-4D97-AF65-F5344CB8AC3E}">
        <p14:creationId xmlns:p14="http://schemas.microsoft.com/office/powerpoint/2010/main" val="2081236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61</a:t>
            </a:fld>
            <a:endParaRPr lang="es-ES"/>
          </a:p>
        </p:txBody>
      </p:sp>
    </p:spTree>
    <p:extLst>
      <p:ext uri="{BB962C8B-B14F-4D97-AF65-F5344CB8AC3E}">
        <p14:creationId xmlns:p14="http://schemas.microsoft.com/office/powerpoint/2010/main" val="833654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62</a:t>
            </a:fld>
            <a:endParaRPr lang="es-ES"/>
          </a:p>
        </p:txBody>
      </p:sp>
    </p:spTree>
    <p:extLst>
      <p:ext uri="{BB962C8B-B14F-4D97-AF65-F5344CB8AC3E}">
        <p14:creationId xmlns:p14="http://schemas.microsoft.com/office/powerpoint/2010/main" val="2929727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63</a:t>
            </a:fld>
            <a:endParaRPr lang="es-ES"/>
          </a:p>
        </p:txBody>
      </p:sp>
    </p:spTree>
    <p:extLst>
      <p:ext uri="{BB962C8B-B14F-4D97-AF65-F5344CB8AC3E}">
        <p14:creationId xmlns:p14="http://schemas.microsoft.com/office/powerpoint/2010/main" val="103384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64</a:t>
            </a:fld>
            <a:endParaRPr lang="es-ES"/>
          </a:p>
        </p:txBody>
      </p:sp>
    </p:spTree>
    <p:extLst>
      <p:ext uri="{BB962C8B-B14F-4D97-AF65-F5344CB8AC3E}">
        <p14:creationId xmlns:p14="http://schemas.microsoft.com/office/powerpoint/2010/main" val="481607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65</a:t>
            </a:fld>
            <a:endParaRPr lang="es-ES"/>
          </a:p>
        </p:txBody>
      </p:sp>
    </p:spTree>
    <p:extLst>
      <p:ext uri="{BB962C8B-B14F-4D97-AF65-F5344CB8AC3E}">
        <p14:creationId xmlns:p14="http://schemas.microsoft.com/office/powerpoint/2010/main" val="2762460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66</a:t>
            </a:fld>
            <a:endParaRPr lang="es-ES"/>
          </a:p>
        </p:txBody>
      </p:sp>
    </p:spTree>
    <p:extLst>
      <p:ext uri="{BB962C8B-B14F-4D97-AF65-F5344CB8AC3E}">
        <p14:creationId xmlns:p14="http://schemas.microsoft.com/office/powerpoint/2010/main" val="1214798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67</a:t>
            </a:fld>
            <a:endParaRPr lang="es-ES"/>
          </a:p>
        </p:txBody>
      </p:sp>
    </p:spTree>
    <p:extLst>
      <p:ext uri="{BB962C8B-B14F-4D97-AF65-F5344CB8AC3E}">
        <p14:creationId xmlns:p14="http://schemas.microsoft.com/office/powerpoint/2010/main" val="1145465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68</a:t>
            </a:fld>
            <a:endParaRPr lang="es-ES"/>
          </a:p>
        </p:txBody>
      </p:sp>
    </p:spTree>
    <p:extLst>
      <p:ext uri="{BB962C8B-B14F-4D97-AF65-F5344CB8AC3E}">
        <p14:creationId xmlns:p14="http://schemas.microsoft.com/office/powerpoint/2010/main" val="37198057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69</a:t>
            </a:fld>
            <a:endParaRPr lang="es-ES"/>
          </a:p>
        </p:txBody>
      </p:sp>
    </p:spTree>
    <p:extLst>
      <p:ext uri="{BB962C8B-B14F-4D97-AF65-F5344CB8AC3E}">
        <p14:creationId xmlns:p14="http://schemas.microsoft.com/office/powerpoint/2010/main" val="32662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25</a:t>
            </a:fld>
            <a:endParaRPr lang="es-ES"/>
          </a:p>
        </p:txBody>
      </p:sp>
    </p:spTree>
    <p:extLst>
      <p:ext uri="{BB962C8B-B14F-4D97-AF65-F5344CB8AC3E}">
        <p14:creationId xmlns:p14="http://schemas.microsoft.com/office/powerpoint/2010/main" val="31558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70</a:t>
            </a:fld>
            <a:endParaRPr lang="es-ES"/>
          </a:p>
        </p:txBody>
      </p:sp>
    </p:spTree>
    <p:extLst>
      <p:ext uri="{BB962C8B-B14F-4D97-AF65-F5344CB8AC3E}">
        <p14:creationId xmlns:p14="http://schemas.microsoft.com/office/powerpoint/2010/main" val="421870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71</a:t>
            </a:fld>
            <a:endParaRPr lang="es-ES"/>
          </a:p>
        </p:txBody>
      </p:sp>
    </p:spTree>
    <p:extLst>
      <p:ext uri="{BB962C8B-B14F-4D97-AF65-F5344CB8AC3E}">
        <p14:creationId xmlns:p14="http://schemas.microsoft.com/office/powerpoint/2010/main" val="650439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Permite que una clase, estructura, interfaz o método se divida en varios archivos de código fuente.</a:t>
            </a:r>
          </a:p>
          <a:p>
            <a:r>
              <a:rPr lang="es-ES" dirty="0"/>
              <a:t>Aunque el código está dividido, el compilador lo trata como una única clase, estructura o interfaz durante la compilación</a:t>
            </a:r>
          </a:p>
          <a:p>
            <a:r>
              <a:rPr lang="es-ES" dirty="0"/>
              <a:t>Útil cuando se trabaja con código generado automáticamente (por ejemplo al diseñar interfaces gráficas), o cuando quieres separar la lógica de una clase en diferentes partes por razones organizativas</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72</a:t>
            </a:fld>
            <a:endParaRPr lang="es-ES"/>
          </a:p>
        </p:txBody>
      </p:sp>
    </p:spTree>
    <p:extLst>
      <p:ext uri="{BB962C8B-B14F-4D97-AF65-F5344CB8AC3E}">
        <p14:creationId xmlns:p14="http://schemas.microsoft.com/office/powerpoint/2010/main" val="12348717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73</a:t>
            </a:fld>
            <a:endParaRPr lang="es-ES"/>
          </a:p>
        </p:txBody>
      </p:sp>
    </p:spTree>
    <p:extLst>
      <p:ext uri="{BB962C8B-B14F-4D97-AF65-F5344CB8AC3E}">
        <p14:creationId xmlns:p14="http://schemas.microsoft.com/office/powerpoint/2010/main" val="2890623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74</a:t>
            </a:fld>
            <a:endParaRPr lang="es-ES"/>
          </a:p>
        </p:txBody>
      </p:sp>
    </p:spTree>
    <p:extLst>
      <p:ext uri="{BB962C8B-B14F-4D97-AF65-F5344CB8AC3E}">
        <p14:creationId xmlns:p14="http://schemas.microsoft.com/office/powerpoint/2010/main" val="3740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75</a:t>
            </a:fld>
            <a:endParaRPr lang="es-ES"/>
          </a:p>
        </p:txBody>
      </p:sp>
    </p:spTree>
    <p:extLst>
      <p:ext uri="{BB962C8B-B14F-4D97-AF65-F5344CB8AC3E}">
        <p14:creationId xmlns:p14="http://schemas.microsoft.com/office/powerpoint/2010/main" val="4152281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Colección de clientes (</a:t>
            </a:r>
            <a:r>
              <a:rPr lang="es-ES" b="1" dirty="0" err="1"/>
              <a:t>List</a:t>
            </a:r>
            <a:r>
              <a:rPr lang="es-ES" b="1" dirty="0"/>
              <a:t>&lt;Clientes&gt;): </a:t>
            </a:r>
            <a:r>
              <a:rPr lang="es-ES" dirty="0"/>
              <a:t>La clase Banco tiene una lista de objetos Cliente para almacenar los clientes del banco</a:t>
            </a:r>
          </a:p>
          <a:p>
            <a:r>
              <a:rPr lang="es-ES" b="1" dirty="0"/>
              <a:t>Método </a:t>
            </a:r>
            <a:r>
              <a:rPr lang="es-ES" b="1" dirty="0" err="1"/>
              <a:t>AgregarCliente</a:t>
            </a:r>
            <a:r>
              <a:rPr lang="es-ES" dirty="0"/>
              <a:t>: se utiliza para añadir clientes al banco</a:t>
            </a:r>
          </a:p>
          <a:p>
            <a:r>
              <a:rPr lang="es-ES" dirty="0"/>
              <a:t>Indizador por número de cuenta </a:t>
            </a:r>
            <a:r>
              <a:rPr lang="es-ES" dirty="0" err="1"/>
              <a:t>this</a:t>
            </a:r>
            <a:r>
              <a:rPr lang="es-ES" dirty="0"/>
              <a:t>[</a:t>
            </a:r>
            <a:r>
              <a:rPr lang="es-ES" dirty="0" err="1"/>
              <a:t>int</a:t>
            </a:r>
            <a:r>
              <a:rPr lang="es-ES" dirty="0"/>
              <a:t>]</a:t>
            </a:r>
          </a:p>
          <a:p>
            <a:pPr marL="171450" indent="-171450">
              <a:buFontTx/>
              <a:buChar char="-"/>
            </a:pPr>
            <a:r>
              <a:rPr lang="es-ES" dirty="0"/>
              <a:t>Usa un índice entero para acceder a los clientes, que representa el número de cuenta</a:t>
            </a:r>
          </a:p>
          <a:p>
            <a:pPr marL="171450" indent="-171450">
              <a:buFontTx/>
              <a:buChar char="-"/>
            </a:pPr>
            <a:r>
              <a:rPr lang="es-ES" dirty="0"/>
              <a:t>El método </a:t>
            </a:r>
            <a:r>
              <a:rPr lang="es-ES" dirty="0" err="1"/>
              <a:t>get</a:t>
            </a:r>
            <a:r>
              <a:rPr lang="es-ES" dirty="0"/>
              <a:t> recorre la lista de clientes, busca el cliente con el número de cuenta correspondiente y lo devuelve. Si no encuentra el cliente, devuelve </a:t>
            </a:r>
            <a:r>
              <a:rPr lang="es-ES" dirty="0" err="1"/>
              <a:t>null</a:t>
            </a:r>
            <a:endParaRPr lang="es-ES" dirty="0"/>
          </a:p>
          <a:p>
            <a:pPr marL="0" indent="0">
              <a:buFontTx/>
              <a:buNone/>
            </a:pPr>
            <a:r>
              <a:rPr lang="es-ES" dirty="0"/>
              <a:t>Indizador por nombre </a:t>
            </a:r>
            <a:r>
              <a:rPr lang="es-ES" dirty="0" err="1"/>
              <a:t>this</a:t>
            </a:r>
            <a:r>
              <a:rPr lang="es-ES" dirty="0"/>
              <a:t>[</a:t>
            </a:r>
            <a:r>
              <a:rPr lang="es-ES" dirty="0" err="1"/>
              <a:t>string</a:t>
            </a:r>
            <a:r>
              <a:rPr lang="es-ES" dirty="0"/>
              <a:t>]</a:t>
            </a:r>
          </a:p>
          <a:p>
            <a:pPr marL="171450" indent="-171450">
              <a:buFontTx/>
              <a:buChar char="-"/>
            </a:pPr>
            <a:r>
              <a:rPr lang="es-ES" dirty="0"/>
              <a:t>Usa un índice </a:t>
            </a:r>
            <a:r>
              <a:rPr lang="es-ES" dirty="0" err="1"/>
              <a:t>string</a:t>
            </a:r>
            <a:r>
              <a:rPr lang="es-ES" dirty="0"/>
              <a:t> para acceder a los clientes, que representa el nombre del cliente</a:t>
            </a:r>
          </a:p>
          <a:p>
            <a:pPr marL="171450" indent="-171450">
              <a:buFontTx/>
              <a:buChar char="-"/>
            </a:pPr>
            <a:r>
              <a:rPr lang="es-ES" dirty="0"/>
              <a:t>Similar al indizador anterior, recorre la lista de clientes y devuelve el cliente cuyo nombre coincide con el índice</a:t>
            </a:r>
          </a:p>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76</a:t>
            </a:fld>
            <a:endParaRPr lang="es-ES"/>
          </a:p>
        </p:txBody>
      </p:sp>
    </p:spTree>
    <p:extLst>
      <p:ext uri="{BB962C8B-B14F-4D97-AF65-F5344CB8AC3E}">
        <p14:creationId xmlns:p14="http://schemas.microsoft.com/office/powerpoint/2010/main" val="26558074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añaden dos clientes al banco usando el método </a:t>
            </a:r>
            <a:r>
              <a:rPr lang="es-ES" dirty="0" err="1"/>
              <a:t>AgregarCliente</a:t>
            </a:r>
            <a:endParaRPr lang="es-ES" dirty="0"/>
          </a:p>
          <a:p>
            <a:r>
              <a:rPr lang="es-ES" b="1" dirty="0"/>
              <a:t>Acceso por número de cuenta</a:t>
            </a:r>
            <a:r>
              <a:rPr lang="es-ES" dirty="0"/>
              <a:t>: usamos el indizador banco[12345] para obtener el cliente con el número de cuenta 12345 (Juan)</a:t>
            </a:r>
          </a:p>
          <a:p>
            <a:r>
              <a:rPr lang="es-ES" b="1" dirty="0"/>
              <a:t>Acceso por nombre</a:t>
            </a:r>
            <a:r>
              <a:rPr lang="es-ES" dirty="0"/>
              <a:t>: usamos el indizador banco[“Ana”] para obtener el cliente con el nombre “Ana”</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77</a:t>
            </a:fld>
            <a:endParaRPr lang="es-ES"/>
          </a:p>
        </p:txBody>
      </p:sp>
    </p:spTree>
    <p:extLst>
      <p:ext uri="{BB962C8B-B14F-4D97-AF65-F5344CB8AC3E}">
        <p14:creationId xmlns:p14="http://schemas.microsoft.com/office/powerpoint/2010/main" val="1160179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78</a:t>
            </a:fld>
            <a:endParaRPr lang="es-ES"/>
          </a:p>
        </p:txBody>
      </p:sp>
    </p:spTree>
    <p:extLst>
      <p:ext uri="{BB962C8B-B14F-4D97-AF65-F5344CB8AC3E}">
        <p14:creationId xmlns:p14="http://schemas.microsoft.com/office/powerpoint/2010/main" val="1853775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79</a:t>
            </a:fld>
            <a:endParaRPr lang="es-ES"/>
          </a:p>
        </p:txBody>
      </p:sp>
    </p:spTree>
    <p:extLst>
      <p:ext uri="{BB962C8B-B14F-4D97-AF65-F5344CB8AC3E}">
        <p14:creationId xmlns:p14="http://schemas.microsoft.com/office/powerpoint/2010/main" val="66645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26</a:t>
            </a:fld>
            <a:endParaRPr lang="es-ES"/>
          </a:p>
        </p:txBody>
      </p:sp>
    </p:spTree>
    <p:extLst>
      <p:ext uri="{BB962C8B-B14F-4D97-AF65-F5344CB8AC3E}">
        <p14:creationId xmlns:p14="http://schemas.microsoft.com/office/powerpoint/2010/main" val="17285889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80</a:t>
            </a:fld>
            <a:endParaRPr lang="es-ES"/>
          </a:p>
        </p:txBody>
      </p:sp>
    </p:spTree>
    <p:extLst>
      <p:ext uri="{BB962C8B-B14F-4D97-AF65-F5344CB8AC3E}">
        <p14:creationId xmlns:p14="http://schemas.microsoft.com/office/powerpoint/2010/main" val="1865230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nombre de método que incluimos en la clase debe coincidir exactamente con el nombre indicado en la interfaz</a:t>
            </a:r>
          </a:p>
          <a:p>
            <a:r>
              <a:rPr lang="es-ES" dirty="0"/>
              <a:t>Debemos indicar el mismo tipo de dato a devolver que se definió en la interfaz</a:t>
            </a:r>
          </a:p>
          <a:p>
            <a:r>
              <a:rPr lang="es-ES" dirty="0"/>
              <a:t>Si va a recibir parámetros debe coincidir con los parámetros definidos en la interfaz</a:t>
            </a:r>
          </a:p>
          <a:p>
            <a:r>
              <a:rPr lang="es-ES" dirty="0"/>
              <a:t>Se puede declarar/instanciar los objetos utilizando el nombre de la interfaz o el nombre de las clases</a:t>
            </a:r>
          </a:p>
          <a:p>
            <a:r>
              <a:rPr lang="es-ES" dirty="0"/>
              <a:t>En la interfaz creamos el comportamiento, luego en cada clase definimos ese comportamiento</a:t>
            </a:r>
          </a:p>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81</a:t>
            </a:fld>
            <a:endParaRPr lang="es-ES"/>
          </a:p>
        </p:txBody>
      </p:sp>
    </p:spTree>
    <p:extLst>
      <p:ext uri="{BB962C8B-B14F-4D97-AF65-F5344CB8AC3E}">
        <p14:creationId xmlns:p14="http://schemas.microsoft.com/office/powerpoint/2010/main" val="1801235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que no se incluya el método nos aparecerá un error (Subrayado el nombre de la interfaz)</a:t>
            </a:r>
          </a:p>
          <a:p>
            <a:r>
              <a:rPr lang="es-ES" dirty="0"/>
              <a:t>Lo que hace la interfaz es obligar o recordar que hay que utilizar un método en una clase</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82</a:t>
            </a:fld>
            <a:endParaRPr lang="es-ES"/>
          </a:p>
        </p:txBody>
      </p:sp>
    </p:spTree>
    <p:extLst>
      <p:ext uri="{BB962C8B-B14F-4D97-AF65-F5344CB8AC3E}">
        <p14:creationId xmlns:p14="http://schemas.microsoft.com/office/powerpoint/2010/main" val="28584364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Clase Persona</a:t>
            </a:r>
            <a:r>
              <a:rPr lang="es-ES" dirty="0"/>
              <a:t>: tiene dos propiedades, Nombre y Edad</a:t>
            </a:r>
          </a:p>
          <a:p>
            <a:r>
              <a:rPr lang="es-ES" b="1" dirty="0"/>
              <a:t>Implementación </a:t>
            </a:r>
            <a:r>
              <a:rPr lang="es-ES" b="1" dirty="0" err="1"/>
              <a:t>Icomparable</a:t>
            </a:r>
            <a:r>
              <a:rPr lang="es-ES" dirty="0"/>
              <a:t>: al implementar esta interfaz, la clase Persona se compromete a proporcionar una forma de comparar instancias de Persona entre sí. </a:t>
            </a:r>
          </a:p>
          <a:p>
            <a:r>
              <a:rPr lang="es-ES" dirty="0"/>
              <a:t>Muy importante para poder ordenar o comparar objetos de esta clase</a:t>
            </a:r>
          </a:p>
          <a:p>
            <a:endParaRPr lang="es-ES" dirty="0"/>
          </a:p>
          <a:p>
            <a:r>
              <a:rPr lang="es-ES" b="1" dirty="0"/>
              <a:t>Método </a:t>
            </a:r>
            <a:r>
              <a:rPr lang="es-ES" b="1" dirty="0" err="1"/>
              <a:t>CompareTo</a:t>
            </a:r>
            <a:r>
              <a:rPr lang="es-ES" dirty="0"/>
              <a:t>: es el método que se debe implementar al usar </a:t>
            </a:r>
            <a:r>
              <a:rPr lang="es-ES" dirty="0" err="1"/>
              <a:t>Icomparable</a:t>
            </a:r>
            <a:r>
              <a:rPr lang="es-ES" dirty="0"/>
              <a:t>. Su propósito es definir cómo se comparan los objetos</a:t>
            </a:r>
          </a:p>
          <a:p>
            <a:pPr marL="171450" indent="-171450">
              <a:buFontTx/>
              <a:buChar char="-"/>
            </a:pPr>
            <a:r>
              <a:rPr lang="es-ES" b="1" dirty="0" err="1"/>
              <a:t>Parámeto</a:t>
            </a:r>
            <a:r>
              <a:rPr lang="es-ES" b="1" dirty="0"/>
              <a:t> </a:t>
            </a:r>
            <a:r>
              <a:rPr lang="es-ES" b="1" dirty="0" err="1"/>
              <a:t>object</a:t>
            </a:r>
            <a:r>
              <a:rPr lang="es-ES" b="1" dirty="0"/>
              <a:t> </a:t>
            </a:r>
            <a:r>
              <a:rPr lang="es-ES" b="1" dirty="0" err="1"/>
              <a:t>obj</a:t>
            </a:r>
            <a:r>
              <a:rPr lang="es-ES" dirty="0"/>
              <a:t>: El método recibe un parámetro de tipo </a:t>
            </a:r>
            <a:r>
              <a:rPr lang="es-ES" dirty="0" err="1"/>
              <a:t>object</a:t>
            </a:r>
            <a:r>
              <a:rPr lang="es-ES" dirty="0"/>
              <a:t>, que es el objeto con el que se va a comparar la instancia actual Persona. Este enfoque es necesario porque la interfaz </a:t>
            </a:r>
            <a:r>
              <a:rPr lang="es-ES" dirty="0" err="1"/>
              <a:t>Icomparable</a:t>
            </a:r>
            <a:r>
              <a:rPr lang="es-ES" dirty="0"/>
              <a:t> está definida para aceptar cualquier objeto.</a:t>
            </a:r>
          </a:p>
          <a:p>
            <a:pPr marL="171450" indent="-171450">
              <a:buFontTx/>
              <a:buChar char="-"/>
            </a:pPr>
            <a:r>
              <a:rPr lang="es-ES" b="1" dirty="0"/>
              <a:t>Conversión a Persona</a:t>
            </a:r>
            <a:r>
              <a:rPr lang="es-ES" dirty="0"/>
              <a:t>: Se intenta convertir el objeto recibido a tipo Persona, usando as. Si la conversión es exitosa, </a:t>
            </a:r>
            <a:r>
              <a:rPr lang="es-ES" dirty="0" err="1"/>
              <a:t>otraPersona</a:t>
            </a:r>
            <a:r>
              <a:rPr lang="es-ES" dirty="0"/>
              <a:t> tendrá el valor del </a:t>
            </a:r>
            <a:r>
              <a:rPr lang="es-ES" dirty="0" err="1"/>
              <a:t>objto</a:t>
            </a:r>
            <a:r>
              <a:rPr lang="es-ES" dirty="0"/>
              <a:t> convertido, si no será </a:t>
            </a:r>
            <a:r>
              <a:rPr lang="es-ES" dirty="0" err="1"/>
              <a:t>null</a:t>
            </a:r>
            <a:endParaRPr lang="es-ES" dirty="0"/>
          </a:p>
          <a:p>
            <a:pPr marL="171450" indent="-171450">
              <a:buFontTx/>
              <a:buChar char="-"/>
            </a:pPr>
            <a:r>
              <a:rPr lang="es-ES" b="1" dirty="0"/>
              <a:t>Comparación</a:t>
            </a:r>
            <a:r>
              <a:rPr lang="es-ES" dirty="0"/>
              <a:t>: si </a:t>
            </a:r>
            <a:r>
              <a:rPr lang="es-ES" dirty="0" err="1"/>
              <a:t>otraPersona</a:t>
            </a:r>
            <a:r>
              <a:rPr lang="es-ES" dirty="0"/>
              <a:t>, no es </a:t>
            </a:r>
            <a:r>
              <a:rPr lang="es-ES" dirty="0" err="1"/>
              <a:t>null</a:t>
            </a:r>
            <a:r>
              <a:rPr lang="es-ES" dirty="0"/>
              <a:t>, se compara la propiedad Edad de la instancia actual (</a:t>
            </a:r>
            <a:r>
              <a:rPr lang="es-ES" dirty="0" err="1"/>
              <a:t>this.Edad</a:t>
            </a:r>
            <a:r>
              <a:rPr lang="es-ES" dirty="0"/>
              <a:t>) con la de </a:t>
            </a:r>
            <a:r>
              <a:rPr lang="es-ES" dirty="0" err="1"/>
              <a:t>otraPersona</a:t>
            </a:r>
            <a:endParaRPr lang="es-ES" dirty="0"/>
          </a:p>
          <a:p>
            <a:pPr marL="171450" indent="-171450">
              <a:buFontTx/>
              <a:buChar char="-"/>
            </a:pPr>
            <a:r>
              <a:rPr lang="es-ES" b="1" dirty="0"/>
              <a:t>Excepción</a:t>
            </a:r>
            <a:r>
              <a:rPr lang="es-ES" dirty="0"/>
              <a:t>: si el objeto pasado no es una instancia de Persona, se lanza una excepción. Es importante para manejar errores de forma segura, ya que garantiza que el método solo se usa para comparar objetos válidos</a:t>
            </a:r>
          </a:p>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83</a:t>
            </a:fld>
            <a:endParaRPr lang="es-ES"/>
          </a:p>
        </p:txBody>
      </p:sp>
    </p:spTree>
    <p:extLst>
      <p:ext uri="{BB962C8B-B14F-4D97-AF65-F5344CB8AC3E}">
        <p14:creationId xmlns:p14="http://schemas.microsoft.com/office/powerpoint/2010/main" val="28770217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84</a:t>
            </a:fld>
            <a:endParaRPr lang="es-ES"/>
          </a:p>
        </p:txBody>
      </p:sp>
    </p:spTree>
    <p:extLst>
      <p:ext uri="{BB962C8B-B14F-4D97-AF65-F5344CB8AC3E}">
        <p14:creationId xmlns:p14="http://schemas.microsoft.com/office/powerpoint/2010/main" val="288415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Clase </a:t>
            </a:r>
            <a:r>
              <a:rPr lang="es-ES" dirty="0" err="1"/>
              <a:t>ColeccionNumeros</a:t>
            </a:r>
            <a:endParaRPr lang="es-ES" dirty="0"/>
          </a:p>
          <a:p>
            <a:pPr marL="171450" indent="-171450">
              <a:buFontTx/>
              <a:buChar char="-"/>
            </a:pPr>
            <a:r>
              <a:rPr lang="es-ES" dirty="0"/>
              <a:t>Implementa la interfaz </a:t>
            </a:r>
            <a:r>
              <a:rPr lang="es-ES" dirty="0" err="1"/>
              <a:t>Ienumerable</a:t>
            </a:r>
            <a:r>
              <a:rPr lang="es-ES" dirty="0"/>
              <a:t>&lt;</a:t>
            </a:r>
            <a:r>
              <a:rPr lang="es-ES" dirty="0" err="1"/>
              <a:t>int</a:t>
            </a:r>
            <a:r>
              <a:rPr lang="es-ES" dirty="0"/>
              <a:t>&gt;, puede ser iterada con un </a:t>
            </a:r>
            <a:r>
              <a:rPr lang="es-ES" dirty="0" err="1"/>
              <a:t>foreach</a:t>
            </a:r>
            <a:endParaRPr lang="es-ES" dirty="0"/>
          </a:p>
          <a:p>
            <a:pPr marL="171450" indent="-171450">
              <a:buFontTx/>
              <a:buChar char="-"/>
            </a:pPr>
            <a:r>
              <a:rPr lang="es-ES" dirty="0"/>
              <a:t>Tiene una lista privada llamada números, que almacena los números enteros</a:t>
            </a:r>
          </a:p>
          <a:p>
            <a:pPr marL="0" indent="0">
              <a:buFontTx/>
              <a:buNone/>
            </a:pPr>
            <a:r>
              <a:rPr lang="es-ES" dirty="0"/>
              <a:t>Método Agregar</a:t>
            </a:r>
          </a:p>
          <a:p>
            <a:pPr marL="171450" indent="-171450">
              <a:buFontTx/>
              <a:buChar char="-"/>
            </a:pPr>
            <a:r>
              <a:rPr lang="es-ES" dirty="0"/>
              <a:t>Permite agregar un número entero a la colección</a:t>
            </a:r>
          </a:p>
          <a:p>
            <a:pPr marL="0" indent="0">
              <a:buFontTx/>
              <a:buNone/>
            </a:pPr>
            <a:r>
              <a:rPr lang="es-ES" dirty="0"/>
              <a:t>Método </a:t>
            </a:r>
            <a:r>
              <a:rPr lang="es-ES" dirty="0" err="1"/>
              <a:t>GetEnumerator</a:t>
            </a:r>
            <a:endParaRPr lang="es-ES" dirty="0"/>
          </a:p>
          <a:p>
            <a:pPr marL="171450" indent="-171450">
              <a:buFontTx/>
              <a:buChar char="-"/>
            </a:pPr>
            <a:r>
              <a:rPr lang="es-ES" dirty="0"/>
              <a:t>Es el método requerido por la interfaz </a:t>
            </a:r>
            <a:r>
              <a:rPr lang="es-ES" dirty="0" err="1"/>
              <a:t>Ienumerable</a:t>
            </a:r>
            <a:r>
              <a:rPr lang="es-ES" dirty="0"/>
              <a:t>. Devuelve un enumerador </a:t>
            </a:r>
            <a:r>
              <a:rPr lang="es-ES" dirty="0" err="1"/>
              <a:t>Ienumerator</a:t>
            </a:r>
            <a:r>
              <a:rPr lang="es-ES" dirty="0"/>
              <a:t>&lt;</a:t>
            </a:r>
            <a:r>
              <a:rPr lang="es-ES" dirty="0" err="1"/>
              <a:t>int</a:t>
            </a:r>
            <a:r>
              <a:rPr lang="es-ES" dirty="0"/>
              <a:t>&gt; que permite iterar sobre los números</a:t>
            </a:r>
          </a:p>
          <a:p>
            <a:pPr marL="171450" indent="-171450">
              <a:buFontTx/>
              <a:buChar char="-"/>
            </a:pPr>
            <a:r>
              <a:rPr lang="es-ES" dirty="0"/>
              <a:t>Utiliza </a:t>
            </a:r>
            <a:r>
              <a:rPr lang="es-ES" dirty="0" err="1"/>
              <a:t>yield</a:t>
            </a:r>
            <a:r>
              <a:rPr lang="es-ES" dirty="0"/>
              <a:t> </a:t>
            </a:r>
            <a:r>
              <a:rPr lang="es-ES" dirty="0" err="1"/>
              <a:t>return</a:t>
            </a:r>
            <a:r>
              <a:rPr lang="es-ES" dirty="0"/>
              <a:t> para devolver cada número de la lista uno por uno. Esto crea un enumerador que puede ser utilizado en un bucle </a:t>
            </a:r>
            <a:r>
              <a:rPr lang="es-ES" dirty="0" err="1"/>
              <a:t>foreach</a:t>
            </a:r>
            <a:endParaRPr lang="es-ES" dirty="0"/>
          </a:p>
          <a:p>
            <a:pPr marL="0" indent="0">
              <a:buFontTx/>
              <a:buNone/>
            </a:pPr>
            <a:r>
              <a:rPr lang="es-ES" dirty="0"/>
              <a:t>Implementación del método </a:t>
            </a:r>
            <a:r>
              <a:rPr lang="es-ES" dirty="0" err="1"/>
              <a:t>GetEnumerator</a:t>
            </a:r>
            <a:endParaRPr lang="es-ES" dirty="0"/>
          </a:p>
          <a:p>
            <a:pPr marL="171450" indent="-171450">
              <a:buFontTx/>
              <a:buChar char="-"/>
            </a:pPr>
            <a:r>
              <a:rPr lang="es-ES" dirty="0"/>
              <a:t>Es necesario para la interfaz </a:t>
            </a:r>
            <a:r>
              <a:rPr lang="es-ES" dirty="0" err="1"/>
              <a:t>Ienumerable</a:t>
            </a:r>
            <a:r>
              <a:rPr lang="es-ES" dirty="0"/>
              <a:t>. Llama al método </a:t>
            </a:r>
            <a:r>
              <a:rPr lang="es-ES" dirty="0" err="1"/>
              <a:t>GetEnumerator</a:t>
            </a:r>
            <a:r>
              <a:rPr lang="es-ES" dirty="0"/>
              <a:t> genérico</a:t>
            </a:r>
          </a:p>
          <a:p>
            <a:pPr marL="0" indent="0">
              <a:buFontTx/>
              <a:buNone/>
            </a:pPr>
            <a:r>
              <a:rPr lang="es-ES" dirty="0"/>
              <a:t>Uso en el </a:t>
            </a:r>
            <a:r>
              <a:rPr lang="es-ES" dirty="0" err="1"/>
              <a:t>Main</a:t>
            </a:r>
            <a:endParaRPr lang="es-ES" dirty="0"/>
          </a:p>
          <a:p>
            <a:pPr marL="171450" indent="-171450">
              <a:buFontTx/>
              <a:buChar char="-"/>
            </a:pPr>
            <a:r>
              <a:rPr lang="es-ES" dirty="0"/>
              <a:t>Se crea una instancia de </a:t>
            </a:r>
            <a:r>
              <a:rPr lang="es-ES" dirty="0" err="1"/>
              <a:t>ColeccionNumeros</a:t>
            </a:r>
            <a:r>
              <a:rPr lang="es-ES" dirty="0"/>
              <a:t> y se añaden algunos números</a:t>
            </a:r>
          </a:p>
          <a:p>
            <a:pPr marL="171450" indent="-171450">
              <a:buFontTx/>
              <a:buChar char="-"/>
            </a:pPr>
            <a:r>
              <a:rPr lang="es-ES" dirty="0"/>
              <a:t>Luego se utiliza un bucle </a:t>
            </a:r>
            <a:r>
              <a:rPr lang="es-ES" dirty="0" err="1"/>
              <a:t>foreach</a:t>
            </a:r>
            <a:r>
              <a:rPr lang="es-ES" dirty="0"/>
              <a:t> para iterar sobre la colección e imprimir cada número</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85</a:t>
            </a:fld>
            <a:endParaRPr lang="es-ES"/>
          </a:p>
        </p:txBody>
      </p:sp>
    </p:spTree>
    <p:extLst>
      <p:ext uri="{BB962C8B-B14F-4D97-AF65-F5344CB8AC3E}">
        <p14:creationId xmlns:p14="http://schemas.microsoft.com/office/powerpoint/2010/main" val="3640272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86</a:t>
            </a:fld>
            <a:endParaRPr lang="es-ES"/>
          </a:p>
        </p:txBody>
      </p:sp>
    </p:spTree>
    <p:extLst>
      <p:ext uri="{BB962C8B-B14F-4D97-AF65-F5344CB8AC3E}">
        <p14:creationId xmlns:p14="http://schemas.microsoft.com/office/powerpoint/2010/main" val="5384965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Clase Persona: tiene dos propiedades: Nombre y Edad, además de un método </a:t>
            </a:r>
            <a:r>
              <a:rPr lang="es-ES" dirty="0" err="1"/>
              <a:t>ToString</a:t>
            </a:r>
            <a:r>
              <a:rPr lang="es-ES" dirty="0"/>
              <a:t> para facilitar la impresión de sus datos</a:t>
            </a:r>
          </a:p>
          <a:p>
            <a:pPr marL="0" indent="0">
              <a:buFontTx/>
              <a:buNone/>
            </a:pPr>
            <a:endParaRPr lang="es-ES" dirty="0"/>
          </a:p>
          <a:p>
            <a:pPr marL="0" indent="0">
              <a:buFontTx/>
              <a:buNone/>
            </a:pPr>
            <a:r>
              <a:rPr lang="es-ES" dirty="0"/>
              <a:t>Comparador por Nombre:</a:t>
            </a:r>
          </a:p>
          <a:p>
            <a:pPr marL="171450" indent="-171450">
              <a:buFont typeface="Arial" panose="020B0604020202020204" pitchFamily="34" charset="0"/>
              <a:buChar char="•"/>
            </a:pPr>
            <a:r>
              <a:rPr lang="es-ES" dirty="0"/>
              <a:t>La clase implementa </a:t>
            </a:r>
            <a:r>
              <a:rPr lang="es-ES" dirty="0" err="1"/>
              <a:t>Icomparer</a:t>
            </a:r>
            <a:r>
              <a:rPr lang="es-ES" dirty="0"/>
              <a:t>&lt;Persona&gt;</a:t>
            </a:r>
          </a:p>
          <a:p>
            <a:pPr marL="171450" indent="-171450">
              <a:buFont typeface="Arial" panose="020B0604020202020204" pitchFamily="34" charset="0"/>
              <a:buChar char="•"/>
            </a:pPr>
            <a:r>
              <a:rPr lang="es-ES" dirty="0"/>
              <a:t>El método Compare se utiliza para comparar dos instancias de Persona basándose en la propiedad Nombre</a:t>
            </a:r>
          </a:p>
          <a:p>
            <a:pPr marL="171450" indent="-171450">
              <a:buFont typeface="Arial" panose="020B0604020202020204" pitchFamily="34" charset="0"/>
              <a:buChar char="•"/>
            </a:pPr>
            <a:r>
              <a:rPr lang="es-ES" dirty="0"/>
              <a:t>Se manejan casos de nulos para evitar excepciones</a:t>
            </a:r>
          </a:p>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87</a:t>
            </a:fld>
            <a:endParaRPr lang="es-ES"/>
          </a:p>
        </p:txBody>
      </p:sp>
    </p:spTree>
    <p:extLst>
      <p:ext uri="{BB962C8B-B14F-4D97-AF65-F5344CB8AC3E}">
        <p14:creationId xmlns:p14="http://schemas.microsoft.com/office/powerpoint/2010/main" val="18633796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Comparador por Edad:</a:t>
            </a:r>
          </a:p>
          <a:p>
            <a:pPr marL="171450" indent="-171450">
              <a:buFont typeface="Arial" panose="020B0604020202020204" pitchFamily="34" charset="0"/>
              <a:buChar char="•"/>
            </a:pPr>
            <a:r>
              <a:rPr lang="es-ES" dirty="0"/>
              <a:t>La clase </a:t>
            </a:r>
            <a:r>
              <a:rPr lang="es-ES" dirty="0" err="1"/>
              <a:t>ComparadorPorEdad</a:t>
            </a:r>
            <a:r>
              <a:rPr lang="es-ES" dirty="0"/>
              <a:t> también implementa </a:t>
            </a:r>
            <a:r>
              <a:rPr lang="es-ES" dirty="0" err="1"/>
              <a:t>Icomparer</a:t>
            </a:r>
            <a:r>
              <a:rPr lang="es-ES" dirty="0"/>
              <a:t>&lt;Persona&gt;</a:t>
            </a:r>
          </a:p>
          <a:p>
            <a:pPr marL="171450" indent="-171450">
              <a:buFont typeface="Arial" panose="020B0604020202020204" pitchFamily="34" charset="0"/>
              <a:buChar char="•"/>
            </a:pPr>
            <a:r>
              <a:rPr lang="es-ES" dirty="0"/>
              <a:t>Su método Compare compara las edades de dos personas utilizando </a:t>
            </a:r>
            <a:r>
              <a:rPr lang="es-ES" dirty="0" err="1"/>
              <a:t>CompareTo</a:t>
            </a:r>
            <a:endParaRPr lang="es-ES" dirty="0"/>
          </a:p>
          <a:p>
            <a:pPr marL="0" indent="0">
              <a:buFont typeface="Arial" panose="020B0604020202020204" pitchFamily="34" charset="0"/>
              <a:buNone/>
            </a:pPr>
            <a:endParaRPr lang="es-ES" dirty="0"/>
          </a:p>
          <a:p>
            <a:pPr marL="0" indent="0">
              <a:buFont typeface="Arial" panose="020B0604020202020204" pitchFamily="34" charset="0"/>
              <a:buNone/>
            </a:pPr>
            <a:r>
              <a:rPr lang="es-ES" dirty="0"/>
              <a:t>Uso en el </a:t>
            </a:r>
            <a:r>
              <a:rPr lang="es-ES" dirty="0" err="1"/>
              <a:t>Main</a:t>
            </a:r>
            <a:endParaRPr lang="es-ES" dirty="0"/>
          </a:p>
          <a:p>
            <a:pPr marL="171450" indent="-171450">
              <a:buFontTx/>
              <a:buChar char="-"/>
            </a:pPr>
            <a:r>
              <a:rPr lang="es-ES" dirty="0"/>
              <a:t>Se crea una lista de personas</a:t>
            </a:r>
          </a:p>
          <a:p>
            <a:pPr marL="171450" indent="-171450">
              <a:buFontTx/>
              <a:buChar char="-"/>
            </a:pPr>
            <a:r>
              <a:rPr lang="es-ES" dirty="0"/>
              <a:t>Primero, se ordena la lista usando el comparador por nombre y se imprimen los resultados</a:t>
            </a:r>
          </a:p>
          <a:p>
            <a:pPr marL="171450" indent="-171450">
              <a:buFontTx/>
              <a:buChar char="-"/>
            </a:pPr>
            <a:r>
              <a:rPr lang="es-ES" dirty="0"/>
              <a:t>Luego, se ordena la lista por edad y se imprimen nuevamente los resultados</a:t>
            </a:r>
          </a:p>
        </p:txBody>
      </p:sp>
      <p:sp>
        <p:nvSpPr>
          <p:cNvPr id="4" name="Marcador de número de diapositiva 3"/>
          <p:cNvSpPr>
            <a:spLocks noGrp="1"/>
          </p:cNvSpPr>
          <p:nvPr>
            <p:ph type="sldNum" sz="quarter" idx="5"/>
          </p:nvPr>
        </p:nvSpPr>
        <p:spPr/>
        <p:txBody>
          <a:bodyPr/>
          <a:lstStyle/>
          <a:p>
            <a:fld id="{BB2628E1-D0A4-49F6-AEC3-9EF55A03645E}" type="slidenum">
              <a:rPr lang="es-ES" smtClean="0"/>
              <a:t>88</a:t>
            </a:fld>
            <a:endParaRPr lang="es-ES"/>
          </a:p>
        </p:txBody>
      </p:sp>
    </p:spTree>
    <p:extLst>
      <p:ext uri="{BB962C8B-B14F-4D97-AF65-F5344CB8AC3E}">
        <p14:creationId xmlns:p14="http://schemas.microsoft.com/office/powerpoint/2010/main" val="39189438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89</a:t>
            </a:fld>
            <a:endParaRPr lang="es-ES"/>
          </a:p>
        </p:txBody>
      </p:sp>
    </p:spTree>
    <p:extLst>
      <p:ext uri="{BB962C8B-B14F-4D97-AF65-F5344CB8AC3E}">
        <p14:creationId xmlns:p14="http://schemas.microsoft.com/office/powerpoint/2010/main" val="19693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27</a:t>
            </a:fld>
            <a:endParaRPr lang="es-ES"/>
          </a:p>
        </p:txBody>
      </p:sp>
    </p:spTree>
    <p:extLst>
      <p:ext uri="{BB962C8B-B14F-4D97-AF65-F5344CB8AC3E}">
        <p14:creationId xmlns:p14="http://schemas.microsoft.com/office/powerpoint/2010/main" val="350905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28</a:t>
            </a:fld>
            <a:endParaRPr lang="es-ES"/>
          </a:p>
        </p:txBody>
      </p:sp>
    </p:spTree>
    <p:extLst>
      <p:ext uri="{BB962C8B-B14F-4D97-AF65-F5344CB8AC3E}">
        <p14:creationId xmlns:p14="http://schemas.microsoft.com/office/powerpoint/2010/main" val="2725884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2628E1-D0A4-49F6-AEC3-9EF55A03645E}" type="slidenum">
              <a:rPr lang="es-ES" smtClean="0"/>
              <a:t>29</a:t>
            </a:fld>
            <a:endParaRPr lang="es-ES"/>
          </a:p>
        </p:txBody>
      </p:sp>
    </p:spTree>
    <p:extLst>
      <p:ext uri="{BB962C8B-B14F-4D97-AF65-F5344CB8AC3E}">
        <p14:creationId xmlns:p14="http://schemas.microsoft.com/office/powerpoint/2010/main" val="347110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557D7-6FCA-0034-920A-8CB5FE2EA9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9F0AB7-375F-C843-393C-8BFA34CB9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A117A97-5318-C5B2-B458-F2C2B0DC8983}"/>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D43C1580-30F6-8C45-669A-DD82C9F334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B4179D-A0C0-05CC-B827-2A4F647CE383}"/>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319423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A7FBB-EC80-3593-5F15-6953E4BB751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1402FB7-5B08-E0DD-E547-EFBEA35C10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ED1D282-1778-EDEA-4943-485342CE2E12}"/>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7300F8FC-1CAF-16E3-4EDC-780BB6504F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96AB8D5-D06D-8FE5-4D24-17971E1D43A2}"/>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246539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69FB4E-FBA5-6184-56CD-9F520B33494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AA40EFA-20D6-85BE-A5BA-8622D622370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8E1A50-654A-06CD-2F8A-3CAC5E58B1F4}"/>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B848FB79-4D71-B766-0884-C986829B241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06CA4D-D7F8-5169-169D-3341C7847AB8}"/>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375919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60772-3DF2-F950-2B4C-0DA195D772C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90133C-258C-2913-2B2E-890EE520AEE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5D7D678-C601-8DF5-462D-D72C2BE3CB46}"/>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B2E21381-BF6B-4871-4E1B-786717A008C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02C97E-1B85-7D0E-7027-70EC0A1F9DAF}"/>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376079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52FF3-0432-49F4-F932-8459B065AEA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8FFA59-2D74-BC5A-0855-4C9E3221B1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CE73572-2465-BA73-A08D-BD959BB7B332}"/>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8CD83DDF-7808-5773-AC8D-10FB04DE975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54C0FA-3C18-D219-457B-DBE8337B6CCF}"/>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133753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236E-7F08-640D-3086-EFA5BD2855B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2CB137F-815B-EC33-587E-2CE88F2B48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A9C095A-F0DE-9114-7A8F-4AA76E6CCBA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BF0D934-E6BA-639B-A05B-EF033D3B79FD}"/>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6" name="Marcador de pie de página 5">
            <a:extLst>
              <a:ext uri="{FF2B5EF4-FFF2-40B4-BE49-F238E27FC236}">
                <a16:creationId xmlns:a16="http://schemas.microsoft.com/office/drawing/2014/main" id="{0939E99D-3B2B-9D30-5399-604DD6E7E8F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D7B4A5-5FF2-83BD-5C40-BC958DB70BC2}"/>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111757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F09BE-23EA-B8EA-74EC-D9CF0C13FC0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6ECF6B-BC79-9BBD-AB7D-9550873A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ACDE1D-7723-215A-3F4D-441474C502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D598CC5-D87E-BFEB-673B-8468C18DE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78BB25-A633-AA5E-E0A9-69A483B9C2E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029C491-58C9-CC2E-9399-4BA24D3BC1CF}"/>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8" name="Marcador de pie de página 7">
            <a:extLst>
              <a:ext uri="{FF2B5EF4-FFF2-40B4-BE49-F238E27FC236}">
                <a16:creationId xmlns:a16="http://schemas.microsoft.com/office/drawing/2014/main" id="{107CBFA6-5E46-84DC-0196-8D83C983E14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ABFADF2-889F-C310-2AEE-5FA4A50F37A1}"/>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28754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09F09-661B-98A3-5E16-854DE1948EA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6E936C3-42F6-60B0-8DCF-F1A226D31CBE}"/>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4" name="Marcador de pie de página 3">
            <a:extLst>
              <a:ext uri="{FF2B5EF4-FFF2-40B4-BE49-F238E27FC236}">
                <a16:creationId xmlns:a16="http://schemas.microsoft.com/office/drawing/2014/main" id="{0D2D5674-E9D5-1BAD-AD0C-8E197A96695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E661A16-AB90-9B9F-1DC6-FCFEFE014A4B}"/>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144289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766ECD-DE44-84FF-5CDD-A6A6538F49ED}"/>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3" name="Marcador de pie de página 2">
            <a:extLst>
              <a:ext uri="{FF2B5EF4-FFF2-40B4-BE49-F238E27FC236}">
                <a16:creationId xmlns:a16="http://schemas.microsoft.com/office/drawing/2014/main" id="{F1C8DD32-8DD3-18EC-EA7E-E97487002D6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0CB8E6B-F6AB-BA3C-48E7-7EEACFD2E612}"/>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285710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75E61-E444-569A-6C3E-5AE3DE741D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144522C-93C6-EE61-7D54-4AAC8E781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B3FDEE-5CC6-0863-B9AC-14FDEE7A3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F53AD2-E671-9619-C242-7F34F5B8B3A3}"/>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6" name="Marcador de pie de página 5">
            <a:extLst>
              <a:ext uri="{FF2B5EF4-FFF2-40B4-BE49-F238E27FC236}">
                <a16:creationId xmlns:a16="http://schemas.microsoft.com/office/drawing/2014/main" id="{A6C9C389-2553-CB57-2282-28DD7AD968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C666588-AA38-6CC5-6B15-B4E26DF96915}"/>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48881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86858-B85B-84DE-D844-0E846D0403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76A8B4A-40CE-336E-4D70-A829CB7A13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A674C7-C6B1-C8EE-2343-3FBD90581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1AF6EC6-8830-2D4D-A833-C8641D78D89A}"/>
              </a:ext>
            </a:extLst>
          </p:cNvPr>
          <p:cNvSpPr>
            <a:spLocks noGrp="1"/>
          </p:cNvSpPr>
          <p:nvPr>
            <p:ph type="dt" sz="half" idx="10"/>
          </p:nvPr>
        </p:nvSpPr>
        <p:spPr/>
        <p:txBody>
          <a:bodyPr/>
          <a:lstStyle/>
          <a:p>
            <a:fld id="{9A772C6F-72CF-437C-A6C2-0962C02E29B2}" type="datetimeFigureOut">
              <a:rPr lang="es-ES" smtClean="0"/>
              <a:t>08/10/2024</a:t>
            </a:fld>
            <a:endParaRPr lang="es-ES"/>
          </a:p>
        </p:txBody>
      </p:sp>
      <p:sp>
        <p:nvSpPr>
          <p:cNvPr id="6" name="Marcador de pie de página 5">
            <a:extLst>
              <a:ext uri="{FF2B5EF4-FFF2-40B4-BE49-F238E27FC236}">
                <a16:creationId xmlns:a16="http://schemas.microsoft.com/office/drawing/2014/main" id="{E5F1D468-ED31-C7A5-F69D-BC474B1A641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89908A-A313-EA87-DAC7-5F1DD85B2D1C}"/>
              </a:ext>
            </a:extLst>
          </p:cNvPr>
          <p:cNvSpPr>
            <a:spLocks noGrp="1"/>
          </p:cNvSpPr>
          <p:nvPr>
            <p:ph type="sldNum" sz="quarter" idx="12"/>
          </p:nvPr>
        </p:nvSpPr>
        <p:spPr/>
        <p:txBody>
          <a:bodyPr/>
          <a:lstStyle/>
          <a:p>
            <a:fld id="{A22BCFF5-EE3C-4808-BB1C-8EC5A1BDD21A}" type="slidenum">
              <a:rPr lang="es-ES" smtClean="0"/>
              <a:t>‹Nº›</a:t>
            </a:fld>
            <a:endParaRPr lang="es-ES"/>
          </a:p>
        </p:txBody>
      </p:sp>
    </p:spTree>
    <p:extLst>
      <p:ext uri="{BB962C8B-B14F-4D97-AF65-F5344CB8AC3E}">
        <p14:creationId xmlns:p14="http://schemas.microsoft.com/office/powerpoint/2010/main" val="42412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90D5485-C71B-31ED-C780-04B19481E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D76CE88-2D0A-9743-8708-728370356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BC60E4-73CC-9C68-934C-6CF3F95DD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72C6F-72CF-437C-A6C2-0962C02E29B2}" type="datetimeFigureOut">
              <a:rPr lang="es-ES" smtClean="0"/>
              <a:t>08/10/2024</a:t>
            </a:fld>
            <a:endParaRPr lang="es-ES"/>
          </a:p>
        </p:txBody>
      </p:sp>
      <p:sp>
        <p:nvSpPr>
          <p:cNvPr id="5" name="Marcador de pie de página 4">
            <a:extLst>
              <a:ext uri="{FF2B5EF4-FFF2-40B4-BE49-F238E27FC236}">
                <a16:creationId xmlns:a16="http://schemas.microsoft.com/office/drawing/2014/main" id="{09BA7F1A-264A-94A4-DB96-48F8D37413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C7803B87-D4BA-CD0A-01A9-A29F82862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2BCFF5-EE3C-4808-BB1C-8EC5A1BDD21A}" type="slidenum">
              <a:rPr lang="es-ES" smtClean="0"/>
              <a:t>‹Nº›</a:t>
            </a:fld>
            <a:endParaRPr lang="es-ES"/>
          </a:p>
        </p:txBody>
      </p:sp>
    </p:spTree>
    <p:extLst>
      <p:ext uri="{BB962C8B-B14F-4D97-AF65-F5344CB8AC3E}">
        <p14:creationId xmlns:p14="http://schemas.microsoft.com/office/powerpoint/2010/main" val="2150952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5000" t="5000" r="5000" b="5000"/>
          </a:stretch>
        </a:blip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3ADA96F0-A4B6-A607-F745-65FCAEC57D24}"/>
              </a:ext>
            </a:extLst>
          </p:cNvPr>
          <p:cNvSpPr/>
          <p:nvPr/>
        </p:nvSpPr>
        <p:spPr>
          <a:xfrm>
            <a:off x="425886" y="5273457"/>
            <a:ext cx="663878" cy="638827"/>
          </a:xfrm>
          <a:prstGeom prst="rect">
            <a:avLst/>
          </a:prstGeom>
          <a:solidFill>
            <a:srgbClr val="FF9267"/>
          </a:solidFill>
          <a:ln>
            <a:solidFill>
              <a:srgbClr val="FF9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1D73C4D7-207C-E10B-4829-5C09D4412107}"/>
              </a:ext>
            </a:extLst>
          </p:cNvPr>
          <p:cNvSpPr/>
          <p:nvPr/>
        </p:nvSpPr>
        <p:spPr>
          <a:xfrm>
            <a:off x="540774" y="3929450"/>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b="1" dirty="0"/>
              <a:t>INTERFACES DE USUARIO</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4853682"/>
            <a:ext cx="11110452" cy="92423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b="1" dirty="0"/>
              <a:t>UNIDAD DIDÁCTICA 2 | DI</a:t>
            </a:r>
          </a:p>
        </p:txBody>
      </p:sp>
      <p:cxnSp>
        <p:nvCxnSpPr>
          <p:cNvPr id="10" name="Conector recto 9">
            <a:extLst>
              <a:ext uri="{FF2B5EF4-FFF2-40B4-BE49-F238E27FC236}">
                <a16:creationId xmlns:a16="http://schemas.microsoft.com/office/drawing/2014/main" id="{F167EF62-1946-013E-1AC3-925888243901}"/>
              </a:ext>
            </a:extLst>
          </p:cNvPr>
          <p:cNvCxnSpPr/>
          <p:nvPr/>
        </p:nvCxnSpPr>
        <p:spPr>
          <a:xfrm>
            <a:off x="2642919" y="4833147"/>
            <a:ext cx="6906162" cy="0"/>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82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Estructura para almacenar múltiples valores del mismo tipo</a:t>
            </a:r>
          </a:p>
          <a:p>
            <a:pPr algn="just">
              <a:buClr>
                <a:srgbClr val="FAC863"/>
              </a:buClr>
              <a:buFont typeface="Wingdings" panose="05000000000000000000" pitchFamily="2" charset="2"/>
              <a:buChar char="§"/>
            </a:pPr>
            <a:r>
              <a:rPr lang="es-ES" sz="3200" dirty="0">
                <a:solidFill>
                  <a:schemeClr val="tx1">
                    <a:lumMod val="65000"/>
                    <a:lumOff val="35000"/>
                  </a:schemeClr>
                </a:solidFill>
              </a:rPr>
              <a:t>Tienen tamaño fijo</a:t>
            </a:r>
          </a:p>
          <a:p>
            <a:pPr algn="just">
              <a:buClr>
                <a:srgbClr val="FAC863"/>
              </a:buClr>
              <a:buFont typeface="Wingdings" panose="05000000000000000000" pitchFamily="2" charset="2"/>
              <a:buChar char="§"/>
            </a:pPr>
            <a:r>
              <a:rPr lang="es-ES" sz="3200" dirty="0">
                <a:solidFill>
                  <a:schemeClr val="tx1">
                    <a:lumMod val="65000"/>
                    <a:lumOff val="35000"/>
                  </a:schemeClr>
                </a:solidFill>
              </a:rPr>
              <a:t>Permite el acceso a sus elementos mediante índices numéricos</a:t>
            </a:r>
          </a:p>
          <a:p>
            <a:pPr algn="just">
              <a:buClr>
                <a:srgbClr val="FAC863"/>
              </a:buClr>
              <a:buFont typeface="Wingdings" panose="05000000000000000000" pitchFamily="2" charset="2"/>
              <a:buChar char="§"/>
            </a:pPr>
            <a:r>
              <a:rPr lang="es-ES" sz="3200" dirty="0">
                <a:solidFill>
                  <a:schemeClr val="tx1">
                    <a:lumMod val="65000"/>
                    <a:lumOff val="35000"/>
                  </a:schemeClr>
                </a:solidFill>
              </a:rPr>
              <a:t>Declaración</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tipo[] </a:t>
            </a:r>
            <a:r>
              <a:rPr lang="es-ES" sz="2800" dirty="0" err="1">
                <a:solidFill>
                  <a:schemeClr val="tx1">
                    <a:lumMod val="65000"/>
                    <a:lumOff val="35000"/>
                  </a:schemeClr>
                </a:solidFill>
              </a:rPr>
              <a:t>nombreArray</a:t>
            </a:r>
            <a:r>
              <a:rPr lang="es-ES" sz="2800" dirty="0">
                <a:solidFill>
                  <a:schemeClr val="tx1">
                    <a:lumMod val="65000"/>
                    <a:lumOff val="35000"/>
                  </a:schemeClr>
                </a:solidFill>
              </a:rPr>
              <a:t>;</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int</a:t>
            </a:r>
            <a:r>
              <a:rPr lang="es-ES" sz="2800" dirty="0">
                <a:solidFill>
                  <a:schemeClr val="tx1">
                    <a:lumMod val="65000"/>
                    <a:lumOff val="35000"/>
                  </a:schemeClr>
                </a:solidFill>
              </a:rPr>
              <a:t>[] tabla </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UNIDIMENSIONALES</a:t>
            </a:r>
          </a:p>
        </p:txBody>
      </p:sp>
    </p:spTree>
    <p:extLst>
      <p:ext uri="{BB962C8B-B14F-4D97-AF65-F5344CB8AC3E}">
        <p14:creationId xmlns:p14="http://schemas.microsoft.com/office/powerpoint/2010/main" val="31941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Inicialización del array</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Declarar y luego inicializar</a:t>
            </a: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int</a:t>
            </a:r>
            <a:r>
              <a:rPr lang="es-ES" sz="2400" dirty="0">
                <a:solidFill>
                  <a:schemeClr val="tx1">
                    <a:lumMod val="65000"/>
                    <a:lumOff val="35000"/>
                  </a:schemeClr>
                </a:solidFill>
              </a:rPr>
              <a:t>[] </a:t>
            </a:r>
            <a:r>
              <a:rPr lang="es-ES" sz="2400" dirty="0" err="1">
                <a:solidFill>
                  <a:schemeClr val="tx1">
                    <a:lumMod val="65000"/>
                    <a:lumOff val="35000"/>
                  </a:schemeClr>
                </a:solidFill>
              </a:rPr>
              <a:t>numeros</a:t>
            </a:r>
            <a:r>
              <a:rPr lang="es-ES" sz="2400" dirty="0">
                <a:solidFill>
                  <a:schemeClr val="tx1">
                    <a:lumMod val="65000"/>
                    <a:lumOff val="35000"/>
                  </a:schemeClr>
                </a:solidFill>
              </a:rPr>
              <a:t> = new </a:t>
            </a:r>
            <a:r>
              <a:rPr lang="es-ES" sz="2400" dirty="0" err="1">
                <a:solidFill>
                  <a:schemeClr val="tx1">
                    <a:lumMod val="65000"/>
                    <a:lumOff val="35000"/>
                  </a:schemeClr>
                </a:solidFill>
              </a:rPr>
              <a:t>int</a:t>
            </a:r>
            <a:r>
              <a:rPr lang="es-ES" sz="2400" dirty="0">
                <a:solidFill>
                  <a:schemeClr val="tx1">
                    <a:lumMod val="65000"/>
                    <a:lumOff val="35000"/>
                  </a:schemeClr>
                </a:solidFill>
              </a:rPr>
              <a:t>[5]; // Un array de enteros con 5 elementos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Inicialización con valores</a:t>
            </a: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int</a:t>
            </a:r>
            <a:r>
              <a:rPr lang="es-ES" sz="2400" dirty="0">
                <a:solidFill>
                  <a:schemeClr val="tx1">
                    <a:lumMod val="65000"/>
                    <a:lumOff val="35000"/>
                  </a:schemeClr>
                </a:solidFill>
              </a:rPr>
              <a:t>[] </a:t>
            </a:r>
            <a:r>
              <a:rPr lang="es-ES" sz="2400" dirty="0" err="1">
                <a:solidFill>
                  <a:schemeClr val="tx1">
                    <a:lumMod val="65000"/>
                    <a:lumOff val="35000"/>
                  </a:schemeClr>
                </a:solidFill>
              </a:rPr>
              <a:t>numeros</a:t>
            </a:r>
            <a:r>
              <a:rPr lang="es-ES" sz="2400" dirty="0">
                <a:solidFill>
                  <a:schemeClr val="tx1">
                    <a:lumMod val="65000"/>
                    <a:lumOff val="35000"/>
                  </a:schemeClr>
                </a:solidFill>
              </a:rPr>
              <a:t> = { 1, 2, 3, 4, 5 }; // Array con 5 elementos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Inicialización usando new</a:t>
            </a:r>
          </a:p>
          <a:p>
            <a:pPr lvl="2" algn="just">
              <a:buClr>
                <a:srgbClr val="FAC863"/>
              </a:buClr>
              <a:buFont typeface="Wingdings" panose="05000000000000000000" pitchFamily="2" charset="2"/>
              <a:buChar char="§"/>
            </a:pPr>
            <a:r>
              <a:rPr lang="en-US" sz="2400" dirty="0">
                <a:solidFill>
                  <a:schemeClr val="tx1">
                    <a:lumMod val="65000"/>
                    <a:lumOff val="35000"/>
                  </a:schemeClr>
                </a:solidFill>
              </a:rPr>
              <a:t>int[] </a:t>
            </a:r>
            <a:r>
              <a:rPr lang="en-US" sz="2400" dirty="0" err="1">
                <a:solidFill>
                  <a:schemeClr val="tx1">
                    <a:lumMod val="65000"/>
                    <a:lumOff val="35000"/>
                  </a:schemeClr>
                </a:solidFill>
              </a:rPr>
              <a:t>numeros</a:t>
            </a:r>
            <a:r>
              <a:rPr lang="en-US" sz="2400" dirty="0">
                <a:solidFill>
                  <a:schemeClr val="tx1">
                    <a:lumMod val="65000"/>
                    <a:lumOff val="35000"/>
                  </a:schemeClr>
                </a:solidFill>
              </a:rPr>
              <a:t> = new int[] { 1, 2, 3, 4, 5 };</a:t>
            </a:r>
          </a:p>
          <a:p>
            <a:pPr lvl="2"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UNIDIMENSIONALES</a:t>
            </a:r>
          </a:p>
        </p:txBody>
      </p:sp>
    </p:spTree>
    <p:extLst>
      <p:ext uri="{BB962C8B-B14F-4D97-AF65-F5344CB8AC3E}">
        <p14:creationId xmlns:p14="http://schemas.microsoft.com/office/powerpoint/2010/main" val="256682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Acceso a los elementos</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int</a:t>
            </a:r>
            <a:r>
              <a:rPr lang="es-ES" sz="2800" dirty="0">
                <a:solidFill>
                  <a:schemeClr val="tx1">
                    <a:lumMod val="65000"/>
                    <a:lumOff val="35000"/>
                  </a:schemeClr>
                </a:solidFill>
              </a:rPr>
              <a:t>[] </a:t>
            </a:r>
            <a:r>
              <a:rPr lang="es-ES" sz="2800" dirty="0" err="1">
                <a:solidFill>
                  <a:schemeClr val="tx1">
                    <a:lumMod val="65000"/>
                    <a:lumOff val="35000"/>
                  </a:schemeClr>
                </a:solidFill>
              </a:rPr>
              <a:t>numeros</a:t>
            </a:r>
            <a:r>
              <a:rPr lang="es-ES" sz="2800" dirty="0">
                <a:solidFill>
                  <a:schemeClr val="tx1">
                    <a:lumMod val="65000"/>
                    <a:lumOff val="35000"/>
                  </a:schemeClr>
                </a:solidFill>
              </a:rPr>
              <a:t> = { 10, 20, 30, 40, 50 };</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Console.WriteLine</a:t>
            </a:r>
            <a:r>
              <a:rPr lang="es-ES" sz="2800" dirty="0">
                <a:solidFill>
                  <a:schemeClr val="tx1">
                    <a:lumMod val="65000"/>
                    <a:lumOff val="35000"/>
                  </a:schemeClr>
                </a:solidFill>
              </a:rPr>
              <a:t>(</a:t>
            </a:r>
            <a:r>
              <a:rPr lang="es-ES" sz="2800" dirty="0" err="1">
                <a:solidFill>
                  <a:schemeClr val="tx1">
                    <a:lumMod val="65000"/>
                    <a:lumOff val="35000"/>
                  </a:schemeClr>
                </a:solidFill>
              </a:rPr>
              <a:t>numeros</a:t>
            </a:r>
            <a:r>
              <a:rPr lang="es-ES" sz="2800" dirty="0">
                <a:solidFill>
                  <a:schemeClr val="tx1">
                    <a:lumMod val="65000"/>
                    <a:lumOff val="35000"/>
                  </a:schemeClr>
                </a:solidFill>
              </a:rPr>
              <a:t>[0]);  // Imprime: 10</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Console.WriteLine</a:t>
            </a:r>
            <a:r>
              <a:rPr lang="es-ES" sz="2800" dirty="0">
                <a:solidFill>
                  <a:schemeClr val="tx1">
                    <a:lumMod val="65000"/>
                    <a:lumOff val="35000"/>
                  </a:schemeClr>
                </a:solidFill>
              </a:rPr>
              <a:t>(</a:t>
            </a:r>
            <a:r>
              <a:rPr lang="es-ES" sz="2800" dirty="0" err="1">
                <a:solidFill>
                  <a:schemeClr val="tx1">
                    <a:lumMod val="65000"/>
                    <a:lumOff val="35000"/>
                  </a:schemeClr>
                </a:solidFill>
              </a:rPr>
              <a:t>numeros</a:t>
            </a:r>
            <a:r>
              <a:rPr lang="es-ES" sz="2800" dirty="0">
                <a:solidFill>
                  <a:schemeClr val="tx1">
                    <a:lumMod val="65000"/>
                    <a:lumOff val="35000"/>
                  </a:schemeClr>
                </a:solidFill>
              </a:rPr>
              <a:t>[4]);  // Imprime: 50</a:t>
            </a:r>
          </a:p>
          <a:p>
            <a:pPr algn="just">
              <a:buClr>
                <a:srgbClr val="FAC863"/>
              </a:buClr>
              <a:buFont typeface="Wingdings" panose="05000000000000000000" pitchFamily="2" charset="2"/>
              <a:buChar char="§"/>
            </a:pPr>
            <a:r>
              <a:rPr lang="es-ES" sz="3200" dirty="0">
                <a:solidFill>
                  <a:schemeClr val="tx1">
                    <a:lumMod val="65000"/>
                    <a:lumOff val="35000"/>
                  </a:schemeClr>
                </a:solidFill>
              </a:rPr>
              <a:t>Modificación de elementos</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numeros</a:t>
            </a:r>
            <a:r>
              <a:rPr lang="es-ES" sz="2800" dirty="0">
                <a:solidFill>
                  <a:schemeClr val="tx1">
                    <a:lumMod val="65000"/>
                    <a:lumOff val="35000"/>
                  </a:schemeClr>
                </a:solidFill>
              </a:rPr>
              <a:t>[2] = 100;  // Cambia el tercer elemento (índice 2) a 100</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Console.WriteLine</a:t>
            </a:r>
            <a:r>
              <a:rPr lang="es-ES" sz="2800" dirty="0">
                <a:solidFill>
                  <a:schemeClr val="tx1">
                    <a:lumMod val="65000"/>
                    <a:lumOff val="35000"/>
                  </a:schemeClr>
                </a:solidFill>
              </a:rPr>
              <a:t>(</a:t>
            </a:r>
            <a:r>
              <a:rPr lang="es-ES" sz="2800" dirty="0" err="1">
                <a:solidFill>
                  <a:schemeClr val="tx1">
                    <a:lumMod val="65000"/>
                    <a:lumOff val="35000"/>
                  </a:schemeClr>
                </a:solidFill>
              </a:rPr>
              <a:t>numeros</a:t>
            </a:r>
            <a:r>
              <a:rPr lang="es-ES" sz="2800" dirty="0">
                <a:solidFill>
                  <a:schemeClr val="tx1">
                    <a:lumMod val="65000"/>
                    <a:lumOff val="35000"/>
                  </a:schemeClr>
                </a:solidFill>
              </a:rPr>
              <a:t>[2]);  // Imprime: 100</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UNIDIMENSIONALES</a:t>
            </a:r>
          </a:p>
        </p:txBody>
      </p:sp>
    </p:spTree>
    <p:extLst>
      <p:ext uri="{BB962C8B-B14F-4D97-AF65-F5344CB8AC3E}">
        <p14:creationId xmlns:p14="http://schemas.microsoft.com/office/powerpoint/2010/main" val="266839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Recorrer un array con </a:t>
            </a:r>
            <a:r>
              <a:rPr lang="es-ES" sz="3200" dirty="0" err="1">
                <a:solidFill>
                  <a:schemeClr val="tx1">
                    <a:lumMod val="65000"/>
                    <a:lumOff val="35000"/>
                  </a:schemeClr>
                </a:solidFill>
              </a:rPr>
              <a:t>for</a:t>
            </a: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Recorrer un array con </a:t>
            </a:r>
            <a:r>
              <a:rPr lang="es-ES" sz="3200" dirty="0" err="1">
                <a:solidFill>
                  <a:schemeClr val="tx1">
                    <a:lumMod val="65000"/>
                    <a:lumOff val="35000"/>
                  </a:schemeClr>
                </a:solidFill>
              </a:rPr>
              <a:t>foreach</a:t>
            </a:r>
            <a:endParaRPr lang="es-ES" sz="2800" dirty="0">
              <a:solidFill>
                <a:schemeClr val="tx1">
                  <a:lumMod val="65000"/>
                  <a:lumOff val="35000"/>
                </a:schemeClr>
              </a:solidFill>
            </a:endParaRP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UNIDIMENSIONALES</a:t>
            </a:r>
          </a:p>
        </p:txBody>
      </p:sp>
      <p:pic>
        <p:nvPicPr>
          <p:cNvPr id="7" name="Imagen 6">
            <a:extLst>
              <a:ext uri="{FF2B5EF4-FFF2-40B4-BE49-F238E27FC236}">
                <a16:creationId xmlns:a16="http://schemas.microsoft.com/office/drawing/2014/main" id="{C5C5CD44-1472-7AC6-9EB5-40C346537C7D}"/>
              </a:ext>
            </a:extLst>
          </p:cNvPr>
          <p:cNvPicPr>
            <a:picLocks noChangeAspect="1"/>
          </p:cNvPicPr>
          <p:nvPr/>
        </p:nvPicPr>
        <p:blipFill>
          <a:blip r:embed="rId2"/>
          <a:stretch>
            <a:fillRect/>
          </a:stretch>
        </p:blipFill>
        <p:spPr>
          <a:xfrm>
            <a:off x="1800099" y="2658819"/>
            <a:ext cx="8591801" cy="1540362"/>
          </a:xfrm>
          <a:prstGeom prst="rect">
            <a:avLst/>
          </a:prstGeom>
        </p:spPr>
      </p:pic>
      <p:pic>
        <p:nvPicPr>
          <p:cNvPr id="10" name="Imagen 9">
            <a:extLst>
              <a:ext uri="{FF2B5EF4-FFF2-40B4-BE49-F238E27FC236}">
                <a16:creationId xmlns:a16="http://schemas.microsoft.com/office/drawing/2014/main" id="{74D79420-4707-4239-03A1-A14D8DE0469C}"/>
              </a:ext>
            </a:extLst>
          </p:cNvPr>
          <p:cNvPicPr>
            <a:picLocks noChangeAspect="1"/>
          </p:cNvPicPr>
          <p:nvPr/>
        </p:nvPicPr>
        <p:blipFill>
          <a:blip r:embed="rId3"/>
          <a:stretch>
            <a:fillRect/>
          </a:stretch>
        </p:blipFill>
        <p:spPr>
          <a:xfrm>
            <a:off x="698097" y="4937508"/>
            <a:ext cx="10795802" cy="1126408"/>
          </a:xfrm>
          <a:prstGeom prst="rect">
            <a:avLst/>
          </a:prstGeom>
        </p:spPr>
      </p:pic>
    </p:spTree>
    <p:extLst>
      <p:ext uri="{BB962C8B-B14F-4D97-AF65-F5344CB8AC3E}">
        <p14:creationId xmlns:p14="http://schemas.microsoft.com/office/powerpoint/2010/main" val="153535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Estructuras que permiten almacenar datos en más de una dimensión, como si fuesen tablas, matrices o cubos.</a:t>
            </a:r>
          </a:p>
          <a:p>
            <a:pPr algn="just">
              <a:buClr>
                <a:srgbClr val="FAC863"/>
              </a:buClr>
              <a:buFont typeface="Wingdings" panose="05000000000000000000" pitchFamily="2" charset="2"/>
              <a:buChar char="§"/>
            </a:pPr>
            <a:r>
              <a:rPr lang="es-ES" sz="3200" dirty="0">
                <a:solidFill>
                  <a:schemeClr val="tx1">
                    <a:lumMod val="65000"/>
                    <a:lumOff val="35000"/>
                  </a:schemeClr>
                </a:solidFill>
              </a:rPr>
              <a:t>Declaración tipo[,] </a:t>
            </a:r>
            <a:r>
              <a:rPr lang="es-ES" sz="3200" dirty="0" err="1">
                <a:solidFill>
                  <a:schemeClr val="tx1">
                    <a:lumMod val="65000"/>
                    <a:lumOff val="35000"/>
                  </a:schemeClr>
                </a:solidFill>
              </a:rPr>
              <a:t>nombreArray</a:t>
            </a: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Ejemplo array bidimensional</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int</a:t>
            </a:r>
            <a:r>
              <a:rPr lang="es-ES" sz="2800" dirty="0">
                <a:solidFill>
                  <a:schemeClr val="tx1">
                    <a:lumMod val="65000"/>
                    <a:lumOff val="35000"/>
                  </a:schemeClr>
                </a:solidFill>
              </a:rPr>
              <a:t>[,] matriz = new </a:t>
            </a:r>
            <a:r>
              <a:rPr lang="es-ES" sz="2800" dirty="0" err="1">
                <a:solidFill>
                  <a:schemeClr val="tx1">
                    <a:lumMod val="65000"/>
                    <a:lumOff val="35000"/>
                  </a:schemeClr>
                </a:solidFill>
              </a:rPr>
              <a:t>int</a:t>
            </a:r>
            <a:r>
              <a:rPr lang="es-ES" sz="2800" dirty="0">
                <a:solidFill>
                  <a:schemeClr val="tx1">
                    <a:lumMod val="65000"/>
                    <a:lumOff val="35000"/>
                  </a:schemeClr>
                </a:solidFill>
              </a:rPr>
              <a:t> [3,4];</a:t>
            </a:r>
          </a:p>
          <a:p>
            <a:pPr algn="just">
              <a:buClr>
                <a:srgbClr val="FAC863"/>
              </a:buClr>
              <a:buFont typeface="Wingdings" panose="05000000000000000000" pitchFamily="2" charset="2"/>
              <a:buChar char="§"/>
            </a:pPr>
            <a:r>
              <a:rPr lang="es-ES" sz="3200" dirty="0">
                <a:solidFill>
                  <a:schemeClr val="tx1">
                    <a:lumMod val="65000"/>
                    <a:lumOff val="35000"/>
                  </a:schemeClr>
                </a:solidFill>
              </a:rPr>
              <a:t>Ejemplo array tridimensional</a:t>
            </a:r>
          </a:p>
          <a:p>
            <a:pPr lvl="1" algn="just">
              <a:buClr>
                <a:srgbClr val="FAC863"/>
              </a:buClr>
              <a:buFont typeface="Wingdings" panose="05000000000000000000" pitchFamily="2" charset="2"/>
              <a:buChar char="§"/>
            </a:pPr>
            <a:r>
              <a:rPr lang="en-US" sz="2800" dirty="0">
                <a:solidFill>
                  <a:schemeClr val="tx1">
                    <a:lumMod val="65000"/>
                    <a:lumOff val="35000"/>
                  </a:schemeClr>
                </a:solidFill>
              </a:rPr>
              <a:t>int[,,] </a:t>
            </a:r>
            <a:r>
              <a:rPr lang="en-US" sz="2800" dirty="0" err="1">
                <a:solidFill>
                  <a:schemeClr val="tx1">
                    <a:lumMod val="65000"/>
                    <a:lumOff val="35000"/>
                  </a:schemeClr>
                </a:solidFill>
              </a:rPr>
              <a:t>cubo</a:t>
            </a:r>
            <a:r>
              <a:rPr lang="en-US" sz="2800" dirty="0">
                <a:solidFill>
                  <a:schemeClr val="tx1">
                    <a:lumMod val="65000"/>
                    <a:lumOff val="35000"/>
                  </a:schemeClr>
                </a:solidFill>
              </a:rPr>
              <a:t> = new int[2, 3, 4];</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spTree>
    <p:extLst>
      <p:ext uri="{BB962C8B-B14F-4D97-AF65-F5344CB8AC3E}">
        <p14:creationId xmlns:p14="http://schemas.microsoft.com/office/powerpoint/2010/main" val="308707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Inicialización de un array bidimensional</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Inicialización de un array tridimensional</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pic>
        <p:nvPicPr>
          <p:cNvPr id="7" name="Imagen 6">
            <a:extLst>
              <a:ext uri="{FF2B5EF4-FFF2-40B4-BE49-F238E27FC236}">
                <a16:creationId xmlns:a16="http://schemas.microsoft.com/office/drawing/2014/main" id="{75D1AA9E-4C9D-E551-7771-F5E7BA82A5BB}"/>
              </a:ext>
            </a:extLst>
          </p:cNvPr>
          <p:cNvPicPr>
            <a:picLocks noChangeAspect="1"/>
          </p:cNvPicPr>
          <p:nvPr/>
        </p:nvPicPr>
        <p:blipFill>
          <a:blip r:embed="rId2"/>
          <a:stretch>
            <a:fillRect/>
          </a:stretch>
        </p:blipFill>
        <p:spPr>
          <a:xfrm>
            <a:off x="4998175" y="2526086"/>
            <a:ext cx="2195650" cy="1210285"/>
          </a:xfrm>
          <a:prstGeom prst="rect">
            <a:avLst/>
          </a:prstGeom>
        </p:spPr>
      </p:pic>
      <p:pic>
        <p:nvPicPr>
          <p:cNvPr id="10" name="Imagen 9">
            <a:extLst>
              <a:ext uri="{FF2B5EF4-FFF2-40B4-BE49-F238E27FC236}">
                <a16:creationId xmlns:a16="http://schemas.microsoft.com/office/drawing/2014/main" id="{89E13AC8-D0F0-3AB9-2EAD-2E131D60B1C9}"/>
              </a:ext>
            </a:extLst>
          </p:cNvPr>
          <p:cNvPicPr>
            <a:picLocks noChangeAspect="1"/>
          </p:cNvPicPr>
          <p:nvPr/>
        </p:nvPicPr>
        <p:blipFill>
          <a:blip r:embed="rId3"/>
          <a:stretch>
            <a:fillRect/>
          </a:stretch>
        </p:blipFill>
        <p:spPr>
          <a:xfrm>
            <a:off x="4998175" y="4232234"/>
            <a:ext cx="2476846" cy="2419688"/>
          </a:xfrm>
          <a:prstGeom prst="rect">
            <a:avLst/>
          </a:prstGeom>
        </p:spPr>
      </p:pic>
    </p:spTree>
    <p:extLst>
      <p:ext uri="{BB962C8B-B14F-4D97-AF65-F5344CB8AC3E}">
        <p14:creationId xmlns:p14="http://schemas.microsoft.com/office/powerpoint/2010/main" val="117493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Acceso a un array bidimensional</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pic>
        <p:nvPicPr>
          <p:cNvPr id="9" name="Imagen 8">
            <a:extLst>
              <a:ext uri="{FF2B5EF4-FFF2-40B4-BE49-F238E27FC236}">
                <a16:creationId xmlns:a16="http://schemas.microsoft.com/office/drawing/2014/main" id="{12955131-FF1E-9DA1-D696-53342BD49C0F}"/>
              </a:ext>
            </a:extLst>
          </p:cNvPr>
          <p:cNvPicPr>
            <a:picLocks noChangeAspect="1"/>
          </p:cNvPicPr>
          <p:nvPr/>
        </p:nvPicPr>
        <p:blipFill>
          <a:blip r:embed="rId2"/>
          <a:stretch>
            <a:fillRect/>
          </a:stretch>
        </p:blipFill>
        <p:spPr>
          <a:xfrm>
            <a:off x="913372" y="2788162"/>
            <a:ext cx="10365251" cy="2205906"/>
          </a:xfrm>
          <a:prstGeom prst="rect">
            <a:avLst/>
          </a:prstGeom>
        </p:spPr>
      </p:pic>
    </p:spTree>
    <p:extLst>
      <p:ext uri="{BB962C8B-B14F-4D97-AF65-F5344CB8AC3E}">
        <p14:creationId xmlns:p14="http://schemas.microsoft.com/office/powerpoint/2010/main" val="60107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Acceso a un array tridimensional</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pic>
        <p:nvPicPr>
          <p:cNvPr id="12" name="Imagen 11">
            <a:extLst>
              <a:ext uri="{FF2B5EF4-FFF2-40B4-BE49-F238E27FC236}">
                <a16:creationId xmlns:a16="http://schemas.microsoft.com/office/drawing/2014/main" id="{0FAD764F-2388-1DE8-F393-9CF7A8FE42D0}"/>
              </a:ext>
            </a:extLst>
          </p:cNvPr>
          <p:cNvPicPr>
            <a:picLocks noChangeAspect="1"/>
          </p:cNvPicPr>
          <p:nvPr/>
        </p:nvPicPr>
        <p:blipFill>
          <a:blip r:embed="rId2"/>
          <a:stretch>
            <a:fillRect/>
          </a:stretch>
        </p:blipFill>
        <p:spPr>
          <a:xfrm>
            <a:off x="756099" y="2661623"/>
            <a:ext cx="10679797" cy="3567227"/>
          </a:xfrm>
          <a:prstGeom prst="rect">
            <a:avLst/>
          </a:prstGeom>
        </p:spPr>
      </p:pic>
    </p:spTree>
    <p:extLst>
      <p:ext uri="{BB962C8B-B14F-4D97-AF65-F5344CB8AC3E}">
        <p14:creationId xmlns:p14="http://schemas.microsoft.com/office/powerpoint/2010/main" val="339335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Propiedades de </a:t>
            </a:r>
            <a:r>
              <a:rPr lang="es-ES" sz="3200" dirty="0" err="1">
                <a:solidFill>
                  <a:schemeClr val="tx1">
                    <a:lumMod val="65000"/>
                    <a:lumOff val="35000"/>
                  </a:schemeClr>
                </a:solidFill>
              </a:rPr>
              <a:t>arrays</a:t>
            </a:r>
            <a:r>
              <a:rPr lang="es-ES" sz="3200" dirty="0">
                <a:solidFill>
                  <a:schemeClr val="tx1">
                    <a:lumMod val="65000"/>
                    <a:lumOff val="35000"/>
                  </a:schemeClr>
                </a:solidFill>
              </a:rPr>
              <a:t> multidimensionales</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GetLength</a:t>
            </a:r>
            <a:r>
              <a:rPr lang="es-ES" sz="2800" dirty="0">
                <a:solidFill>
                  <a:schemeClr val="tx1">
                    <a:lumMod val="65000"/>
                    <a:lumOff val="35000"/>
                  </a:schemeClr>
                </a:solidFill>
              </a:rPr>
              <a:t>(dimensión): devuelve la longitud de una dimensión específica del array</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Ejemplo: Para un array bidimensional matriz, </a:t>
            </a:r>
            <a:r>
              <a:rPr lang="es-ES" sz="2800" dirty="0" err="1">
                <a:solidFill>
                  <a:schemeClr val="tx1">
                    <a:lumMod val="65000"/>
                    <a:lumOff val="35000"/>
                  </a:schemeClr>
                </a:solidFill>
              </a:rPr>
              <a:t>matriz.GetLength</a:t>
            </a:r>
            <a:r>
              <a:rPr lang="es-ES" sz="2800" dirty="0">
                <a:solidFill>
                  <a:schemeClr val="tx1">
                    <a:lumMod val="65000"/>
                    <a:lumOff val="35000"/>
                  </a:schemeClr>
                </a:solidFill>
              </a:rPr>
              <a:t>(0) devuelve el número de filas y </a:t>
            </a:r>
            <a:r>
              <a:rPr lang="es-ES" sz="2800" dirty="0" err="1">
                <a:solidFill>
                  <a:schemeClr val="tx1">
                    <a:lumMod val="65000"/>
                    <a:lumOff val="35000"/>
                  </a:schemeClr>
                </a:solidFill>
              </a:rPr>
              <a:t>matriz.GetLength</a:t>
            </a:r>
            <a:r>
              <a:rPr lang="es-ES" sz="2800" dirty="0">
                <a:solidFill>
                  <a:schemeClr val="tx1">
                    <a:lumMod val="65000"/>
                    <a:lumOff val="35000"/>
                  </a:schemeClr>
                </a:solidFill>
              </a:rPr>
              <a:t>(1) devuelve el número de columnas</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Length</a:t>
            </a:r>
            <a:r>
              <a:rPr lang="es-ES" sz="2800" dirty="0">
                <a:solidFill>
                  <a:schemeClr val="tx1">
                    <a:lumMod val="65000"/>
                    <a:lumOff val="35000"/>
                  </a:schemeClr>
                </a:solidFill>
              </a:rPr>
              <a:t>: devuelve el número total de elementos en todas las dimensiones del array</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Rank: para obtener el número de dimensiones del array</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spTree>
    <p:extLst>
      <p:ext uri="{BB962C8B-B14F-4D97-AF65-F5344CB8AC3E}">
        <p14:creationId xmlns:p14="http://schemas.microsoft.com/office/powerpoint/2010/main" val="378217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Ejemplo Rank</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ARRAYS MULTIDIMENSIONALES</a:t>
            </a:r>
          </a:p>
        </p:txBody>
      </p:sp>
      <p:pic>
        <p:nvPicPr>
          <p:cNvPr id="7" name="Imagen 6">
            <a:extLst>
              <a:ext uri="{FF2B5EF4-FFF2-40B4-BE49-F238E27FC236}">
                <a16:creationId xmlns:a16="http://schemas.microsoft.com/office/drawing/2014/main" id="{F7955AD1-EE53-26BD-370F-64753BE22F40}"/>
              </a:ext>
            </a:extLst>
          </p:cNvPr>
          <p:cNvPicPr>
            <a:picLocks noChangeAspect="1"/>
          </p:cNvPicPr>
          <p:nvPr/>
        </p:nvPicPr>
        <p:blipFill>
          <a:blip r:embed="rId2"/>
          <a:stretch>
            <a:fillRect/>
          </a:stretch>
        </p:blipFill>
        <p:spPr>
          <a:xfrm>
            <a:off x="2510532" y="2684476"/>
            <a:ext cx="7170936" cy="1489047"/>
          </a:xfrm>
          <a:prstGeom prst="rect">
            <a:avLst/>
          </a:prstGeom>
        </p:spPr>
      </p:pic>
    </p:spTree>
    <p:extLst>
      <p:ext uri="{BB962C8B-B14F-4D97-AF65-F5344CB8AC3E}">
        <p14:creationId xmlns:p14="http://schemas.microsoft.com/office/powerpoint/2010/main" val="240746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6" name="Marcador de contenido 5">
            <a:extLst>
              <a:ext uri="{FF2B5EF4-FFF2-40B4-BE49-F238E27FC236}">
                <a16:creationId xmlns:a16="http://schemas.microsoft.com/office/drawing/2014/main" id="{E10B0320-70D2-0FDF-1573-F0F50B6B8087}"/>
              </a:ext>
            </a:extLst>
          </p:cNvPr>
          <p:cNvSpPr>
            <a:spLocks noGrp="1"/>
          </p:cNvSpPr>
          <p:nvPr>
            <p:ph idx="1"/>
          </p:nvPr>
        </p:nvSpPr>
        <p:spPr>
          <a:xfrm>
            <a:off x="540772" y="1512612"/>
            <a:ext cx="11110452" cy="4757007"/>
          </a:xfrm>
        </p:spPr>
        <p:txBody>
          <a:bodyPr>
            <a:normAutofit/>
          </a:bodyPr>
          <a:lstStyle/>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pic>
        <p:nvPicPr>
          <p:cNvPr id="7" name="Imagen 6">
            <a:extLst>
              <a:ext uri="{FF2B5EF4-FFF2-40B4-BE49-F238E27FC236}">
                <a16:creationId xmlns:a16="http://schemas.microsoft.com/office/drawing/2014/main" id="{7DEF13F0-9FC9-748B-B1B3-A15650E4BE41}"/>
              </a:ext>
            </a:extLst>
          </p:cNvPr>
          <p:cNvPicPr>
            <a:picLocks noChangeAspect="1"/>
          </p:cNvPicPr>
          <p:nvPr/>
        </p:nvPicPr>
        <p:blipFill>
          <a:blip r:embed="rId2"/>
          <a:stretch>
            <a:fillRect/>
          </a:stretch>
        </p:blipFill>
        <p:spPr>
          <a:xfrm>
            <a:off x="540771" y="1196046"/>
            <a:ext cx="6934849" cy="5440979"/>
          </a:xfrm>
          <a:prstGeom prst="rect">
            <a:avLst/>
          </a:prstGeom>
        </p:spPr>
      </p:pic>
    </p:spTree>
    <p:extLst>
      <p:ext uri="{BB962C8B-B14F-4D97-AF65-F5344CB8AC3E}">
        <p14:creationId xmlns:p14="http://schemas.microsoft.com/office/powerpoint/2010/main" val="3477046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Enum</a:t>
            </a:r>
            <a:r>
              <a:rPr lang="es-ES" sz="3200" dirty="0">
                <a:solidFill>
                  <a:schemeClr val="tx1">
                    <a:lumMod val="65000"/>
                    <a:lumOff val="35000"/>
                  </a:schemeClr>
                </a:solidFill>
              </a:rPr>
              <a:t> es un tipo especial que permite definir un conjunto de constantes con nombres</a:t>
            </a:r>
          </a:p>
          <a:p>
            <a:pPr algn="just">
              <a:buClr>
                <a:srgbClr val="FAC863"/>
              </a:buClr>
              <a:buFont typeface="Wingdings" panose="05000000000000000000" pitchFamily="2" charset="2"/>
              <a:buChar char="§"/>
            </a:pPr>
            <a:r>
              <a:rPr lang="es-ES" sz="3200" dirty="0">
                <a:solidFill>
                  <a:schemeClr val="tx1">
                    <a:lumMod val="65000"/>
                    <a:lumOff val="35000"/>
                  </a:schemeClr>
                </a:solidFill>
              </a:rPr>
              <a:t>Son útiles cuando se tiene un conjunto fijo de valores que representan algo significativo en el programa</a:t>
            </a:r>
          </a:p>
          <a:p>
            <a:pPr algn="just">
              <a:buClr>
                <a:srgbClr val="FAC863"/>
              </a:buClr>
              <a:buFont typeface="Wingdings" panose="05000000000000000000" pitchFamily="2" charset="2"/>
              <a:buChar char="§"/>
            </a:pPr>
            <a:r>
              <a:rPr lang="es-ES" sz="3200" dirty="0">
                <a:solidFill>
                  <a:schemeClr val="tx1">
                    <a:lumMod val="65000"/>
                    <a:lumOff val="35000"/>
                  </a:schemeClr>
                </a:solidFill>
              </a:rPr>
              <a:t>Un ejemplo podrían ser los días de la semana</a:t>
            </a: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ENUMERACIONES</a:t>
            </a:r>
          </a:p>
        </p:txBody>
      </p:sp>
    </p:spTree>
    <p:extLst>
      <p:ext uri="{BB962C8B-B14F-4D97-AF65-F5344CB8AC3E}">
        <p14:creationId xmlns:p14="http://schemas.microsoft.com/office/powerpoint/2010/main" val="400916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ENUMERACIONES</a:t>
            </a:r>
          </a:p>
        </p:txBody>
      </p:sp>
      <p:pic>
        <p:nvPicPr>
          <p:cNvPr id="7" name="Imagen 6">
            <a:extLst>
              <a:ext uri="{FF2B5EF4-FFF2-40B4-BE49-F238E27FC236}">
                <a16:creationId xmlns:a16="http://schemas.microsoft.com/office/drawing/2014/main" id="{EBA11519-AE40-F548-6356-97159D709915}"/>
              </a:ext>
            </a:extLst>
          </p:cNvPr>
          <p:cNvPicPr>
            <a:picLocks noChangeAspect="1"/>
          </p:cNvPicPr>
          <p:nvPr/>
        </p:nvPicPr>
        <p:blipFill>
          <a:blip r:embed="rId3"/>
          <a:stretch>
            <a:fillRect/>
          </a:stretch>
        </p:blipFill>
        <p:spPr>
          <a:xfrm>
            <a:off x="3055301" y="1763779"/>
            <a:ext cx="6081398" cy="5091578"/>
          </a:xfrm>
          <a:prstGeom prst="rect">
            <a:avLst/>
          </a:prstGeom>
        </p:spPr>
      </p:pic>
    </p:spTree>
    <p:extLst>
      <p:ext uri="{BB962C8B-B14F-4D97-AF65-F5344CB8AC3E}">
        <p14:creationId xmlns:p14="http://schemas.microsoft.com/office/powerpoint/2010/main" val="166586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const</a:t>
            </a:r>
            <a:r>
              <a:rPr lang="es-ES" sz="3200" dirty="0">
                <a:solidFill>
                  <a:schemeClr val="tx1">
                    <a:lumMod val="65000"/>
                    <a:lumOff val="35000"/>
                  </a:schemeClr>
                </a:solidFill>
              </a:rPr>
              <a:t> &lt;</a:t>
            </a:r>
            <a:r>
              <a:rPr lang="es-ES" sz="3200" dirty="0" err="1">
                <a:solidFill>
                  <a:schemeClr val="tx1">
                    <a:lumMod val="65000"/>
                    <a:lumOff val="35000"/>
                  </a:schemeClr>
                </a:solidFill>
              </a:rPr>
              <a:t>tipoConstante</a:t>
            </a:r>
            <a:r>
              <a:rPr lang="es-ES" sz="3200" dirty="0">
                <a:solidFill>
                  <a:schemeClr val="tx1">
                    <a:lumMod val="65000"/>
                    <a:lumOff val="35000"/>
                  </a:schemeClr>
                </a:solidFill>
              </a:rPr>
              <a:t>&gt; &lt;</a:t>
            </a:r>
            <a:r>
              <a:rPr lang="es-ES" sz="3200" dirty="0" err="1">
                <a:solidFill>
                  <a:schemeClr val="tx1">
                    <a:lumMod val="65000"/>
                    <a:lumOff val="35000"/>
                  </a:schemeClr>
                </a:solidFill>
              </a:rPr>
              <a:t>nombreConstante</a:t>
            </a:r>
            <a:r>
              <a:rPr lang="es-ES" sz="3200" dirty="0">
                <a:solidFill>
                  <a:schemeClr val="tx1">
                    <a:lumMod val="65000"/>
                    <a:lumOff val="35000"/>
                  </a:schemeClr>
                </a:solidFill>
              </a:rPr>
              <a:t>&gt; = &lt;valor&gt;;</a:t>
            </a:r>
          </a:p>
          <a:p>
            <a:pPr algn="just">
              <a:buClr>
                <a:srgbClr val="FAC863"/>
              </a:buClr>
              <a:buFont typeface="Wingdings" panose="05000000000000000000" pitchFamily="2" charset="2"/>
              <a:buChar char="§"/>
            </a:pPr>
            <a:r>
              <a:rPr lang="es-ES" sz="3200" dirty="0">
                <a:solidFill>
                  <a:schemeClr val="tx1">
                    <a:lumMod val="65000"/>
                    <a:lumOff val="35000"/>
                  </a:schemeClr>
                </a:solidFill>
              </a:rPr>
              <a:t>Ejemplos:</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const</a:t>
            </a:r>
            <a:r>
              <a:rPr lang="es-ES" sz="2800" dirty="0">
                <a:solidFill>
                  <a:schemeClr val="tx1">
                    <a:lumMod val="65000"/>
                    <a:lumOff val="35000"/>
                  </a:schemeClr>
                </a:solidFill>
              </a:rPr>
              <a:t> </a:t>
            </a:r>
            <a:r>
              <a:rPr lang="es-ES" sz="2800" dirty="0" err="1">
                <a:solidFill>
                  <a:schemeClr val="tx1">
                    <a:lumMod val="65000"/>
                    <a:lumOff val="35000"/>
                  </a:schemeClr>
                </a:solidFill>
              </a:rPr>
              <a:t>int</a:t>
            </a:r>
            <a:r>
              <a:rPr lang="es-ES" sz="2800" dirty="0">
                <a:solidFill>
                  <a:schemeClr val="tx1">
                    <a:lumMod val="65000"/>
                    <a:lumOff val="35000"/>
                  </a:schemeClr>
                </a:solidFill>
              </a:rPr>
              <a:t> </a:t>
            </a:r>
            <a:r>
              <a:rPr lang="es-ES" sz="2800" dirty="0" err="1">
                <a:solidFill>
                  <a:schemeClr val="tx1">
                    <a:lumMod val="65000"/>
                    <a:lumOff val="35000"/>
                  </a:schemeClr>
                </a:solidFill>
              </a:rPr>
              <a:t>MaxUsuarios</a:t>
            </a:r>
            <a:r>
              <a:rPr lang="es-ES" sz="2800" dirty="0">
                <a:solidFill>
                  <a:schemeClr val="tx1">
                    <a:lumMod val="65000"/>
                    <a:lumOff val="35000"/>
                  </a:schemeClr>
                </a:solidFill>
              </a:rPr>
              <a:t> = 100;</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const</a:t>
            </a:r>
            <a:r>
              <a:rPr lang="es-ES" sz="2800" dirty="0">
                <a:solidFill>
                  <a:schemeClr val="tx1">
                    <a:lumMod val="65000"/>
                    <a:lumOff val="35000"/>
                  </a:schemeClr>
                </a:solidFill>
              </a:rPr>
              <a:t> </a:t>
            </a:r>
            <a:r>
              <a:rPr lang="es-ES" sz="2800" dirty="0" err="1">
                <a:solidFill>
                  <a:schemeClr val="tx1">
                    <a:lumMod val="65000"/>
                    <a:lumOff val="35000"/>
                  </a:schemeClr>
                </a:solidFill>
              </a:rPr>
              <a:t>string</a:t>
            </a:r>
            <a:r>
              <a:rPr lang="es-ES" sz="2800" dirty="0">
                <a:solidFill>
                  <a:schemeClr val="tx1">
                    <a:lumMod val="65000"/>
                    <a:lumOff val="35000"/>
                  </a:schemeClr>
                </a:solidFill>
              </a:rPr>
              <a:t> </a:t>
            </a:r>
            <a:r>
              <a:rPr lang="es-ES" sz="2800" dirty="0" err="1">
                <a:solidFill>
                  <a:schemeClr val="tx1">
                    <a:lumMod val="65000"/>
                    <a:lumOff val="35000"/>
                  </a:schemeClr>
                </a:solidFill>
              </a:rPr>
              <a:t>MensajeBienvenida</a:t>
            </a:r>
            <a:r>
              <a:rPr lang="es-ES" sz="2800" dirty="0">
                <a:solidFill>
                  <a:schemeClr val="tx1">
                    <a:lumMod val="65000"/>
                    <a:lumOff val="35000"/>
                  </a:schemeClr>
                </a:solidFill>
              </a:rPr>
              <a:t> = “¡Bienvenido al sistema!”;</a:t>
            </a:r>
          </a:p>
          <a:p>
            <a:pPr algn="just">
              <a:buClr>
                <a:srgbClr val="FAC863"/>
              </a:buClr>
              <a:buFont typeface="Wingdings" panose="05000000000000000000" pitchFamily="2" charset="2"/>
              <a:buChar char="§"/>
            </a:pPr>
            <a:r>
              <a:rPr lang="es-ES" dirty="0" err="1">
                <a:solidFill>
                  <a:schemeClr val="tx1">
                    <a:lumMod val="65000"/>
                    <a:lumOff val="35000"/>
                  </a:schemeClr>
                </a:solidFill>
              </a:rPr>
              <a:t>Readonly</a:t>
            </a:r>
            <a:r>
              <a:rPr lang="es-ES" dirty="0">
                <a:solidFill>
                  <a:schemeClr val="tx1">
                    <a:lumMod val="65000"/>
                    <a:lumOff val="35000"/>
                  </a:schemeClr>
                </a:solidFill>
              </a:rPr>
              <a:t> permite definir el valor de la constante en el constructor de la clase, una vez inicializado no podrá ser modificado</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CONSTANTES, READONLY</a:t>
            </a:r>
          </a:p>
        </p:txBody>
      </p:sp>
    </p:spTree>
    <p:extLst>
      <p:ext uri="{BB962C8B-B14F-4D97-AF65-F5344CB8AC3E}">
        <p14:creationId xmlns:p14="http://schemas.microsoft.com/office/powerpoint/2010/main" val="52898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CONSTANTES, READONLY</a:t>
            </a:r>
          </a:p>
        </p:txBody>
      </p:sp>
      <p:pic>
        <p:nvPicPr>
          <p:cNvPr id="7" name="Imagen 6">
            <a:extLst>
              <a:ext uri="{FF2B5EF4-FFF2-40B4-BE49-F238E27FC236}">
                <a16:creationId xmlns:a16="http://schemas.microsoft.com/office/drawing/2014/main" id="{CB4FF77C-8F76-411E-7118-1C40C9E77B3C}"/>
              </a:ext>
            </a:extLst>
          </p:cNvPr>
          <p:cNvPicPr>
            <a:picLocks noChangeAspect="1"/>
          </p:cNvPicPr>
          <p:nvPr/>
        </p:nvPicPr>
        <p:blipFill>
          <a:blip r:embed="rId3"/>
          <a:stretch>
            <a:fillRect/>
          </a:stretch>
        </p:blipFill>
        <p:spPr>
          <a:xfrm>
            <a:off x="1168746" y="2121114"/>
            <a:ext cx="9854508" cy="3930793"/>
          </a:xfrm>
          <a:prstGeom prst="rect">
            <a:avLst/>
          </a:prstGeom>
        </p:spPr>
      </p:pic>
    </p:spTree>
    <p:extLst>
      <p:ext uri="{BB962C8B-B14F-4D97-AF65-F5344CB8AC3E}">
        <p14:creationId xmlns:p14="http://schemas.microsoft.com/office/powerpoint/2010/main" val="1099111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209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a:t>
            </a:r>
            <a:r>
              <a:rPr lang="es-ES" sz="3200" dirty="0">
                <a:solidFill>
                  <a:schemeClr val="tx1">
                    <a:lumMod val="65000"/>
                    <a:lumOff val="35000"/>
                  </a:schemeClr>
                </a:solidFill>
              </a:rPr>
              <a:t> es un tipo especial en C# y está representado por la clase </a:t>
            </a:r>
            <a:r>
              <a:rPr lang="es-ES" sz="3200" dirty="0" err="1">
                <a:solidFill>
                  <a:schemeClr val="tx1">
                    <a:lumMod val="65000"/>
                    <a:lumOff val="35000"/>
                  </a:schemeClr>
                </a:solidFill>
              </a:rPr>
              <a:t>System.String</a:t>
            </a:r>
            <a:r>
              <a:rPr lang="es-ES" sz="3200" dirty="0">
                <a:solidFill>
                  <a:schemeClr val="tx1">
                    <a:lumMod val="65000"/>
                    <a:lumOff val="35000"/>
                  </a:schemeClr>
                </a:solidFill>
              </a:rPr>
              <a:t>. </a:t>
            </a:r>
          </a:p>
          <a:p>
            <a:pPr algn="just">
              <a:buClr>
                <a:srgbClr val="FAC863"/>
              </a:buClr>
              <a:buFont typeface="Wingdings" panose="05000000000000000000" pitchFamily="2" charset="2"/>
              <a:buChar char="§"/>
            </a:pPr>
            <a:r>
              <a:rPr lang="es-ES" sz="3200" dirty="0">
                <a:solidFill>
                  <a:schemeClr val="tx1">
                    <a:lumMod val="65000"/>
                    <a:lumOff val="35000"/>
                  </a:schemeClr>
                </a:solidFill>
              </a:rPr>
              <a:t>En su esencia es una cadena de caracteres</a:t>
            </a:r>
          </a:p>
          <a:p>
            <a:pPr algn="just">
              <a:buClr>
                <a:srgbClr val="FAC863"/>
              </a:buClr>
              <a:buFont typeface="Wingdings" panose="05000000000000000000" pitchFamily="2" charset="2"/>
              <a:buChar char="§"/>
            </a:pPr>
            <a:r>
              <a:rPr lang="es-ES" sz="3200" dirty="0">
                <a:solidFill>
                  <a:schemeClr val="tx1">
                    <a:lumMod val="65000"/>
                    <a:lumOff val="35000"/>
                  </a:schemeClr>
                </a:solidFill>
              </a:rPr>
              <a:t>Tiene muchas funcionalidades avanzadas para manipular texto de forma eficiente</a:t>
            </a:r>
          </a:p>
          <a:p>
            <a:pPr algn="just">
              <a:buClr>
                <a:srgbClr val="FAC863"/>
              </a:buClr>
              <a:buFont typeface="Wingdings" panose="05000000000000000000" pitchFamily="2" charset="2"/>
              <a:buChar char="§"/>
            </a:pPr>
            <a:r>
              <a:rPr lang="es-ES" sz="3200" dirty="0">
                <a:solidFill>
                  <a:schemeClr val="tx1">
                    <a:lumMod val="65000"/>
                    <a:lumOff val="35000"/>
                  </a:schemeClr>
                </a:solidFill>
              </a:rPr>
              <a:t>Una cadena en C# es inmutable, no se puede modificar directamente</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a:t>
            </a:r>
          </a:p>
        </p:txBody>
      </p:sp>
    </p:spTree>
    <p:extLst>
      <p:ext uri="{BB962C8B-B14F-4D97-AF65-F5344CB8AC3E}">
        <p14:creationId xmlns:p14="http://schemas.microsoft.com/office/powerpoint/2010/main" val="426836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209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Cada vez que se hace un cambio se crea una nueva cadena en memoria</a:t>
            </a:r>
          </a:p>
          <a:p>
            <a:pPr algn="just">
              <a:buClr>
                <a:srgbClr val="FAC863"/>
              </a:buClr>
              <a:buFont typeface="Wingdings" panose="05000000000000000000" pitchFamily="2" charset="2"/>
              <a:buChar char="§"/>
            </a:pPr>
            <a:r>
              <a:rPr lang="es-ES" sz="3200" dirty="0">
                <a:solidFill>
                  <a:schemeClr val="tx1">
                    <a:lumMod val="65000"/>
                    <a:lumOff val="35000"/>
                  </a:schemeClr>
                </a:solidFill>
              </a:rPr>
              <a:t>Esto puede generar un impacto en el rendimiento si se realizan muchas modificaciones sobre cadenas largas</a:t>
            </a:r>
          </a:p>
          <a:p>
            <a:pPr algn="just">
              <a:buClr>
                <a:srgbClr val="FAC863"/>
              </a:buClr>
              <a:buFont typeface="Wingdings" panose="05000000000000000000" pitchFamily="2" charset="2"/>
              <a:buChar char="§"/>
            </a:pPr>
            <a:r>
              <a:rPr lang="es-ES" sz="3200" dirty="0">
                <a:solidFill>
                  <a:schemeClr val="tx1">
                    <a:lumMod val="65000"/>
                    <a:lumOff val="35000"/>
                  </a:schemeClr>
                </a:solidFill>
              </a:rPr>
              <a:t>Se pueden concatenar cadenas utilizando el operador +</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a:t>
            </a:r>
          </a:p>
        </p:txBody>
      </p:sp>
      <p:pic>
        <p:nvPicPr>
          <p:cNvPr id="7" name="Imagen 6">
            <a:extLst>
              <a:ext uri="{FF2B5EF4-FFF2-40B4-BE49-F238E27FC236}">
                <a16:creationId xmlns:a16="http://schemas.microsoft.com/office/drawing/2014/main" id="{AC9E6DD1-BE66-9FB3-AE79-2F2DD057B10C}"/>
              </a:ext>
            </a:extLst>
          </p:cNvPr>
          <p:cNvPicPr>
            <a:picLocks noChangeAspect="1"/>
          </p:cNvPicPr>
          <p:nvPr/>
        </p:nvPicPr>
        <p:blipFill>
          <a:blip r:embed="rId3"/>
          <a:stretch>
            <a:fillRect/>
          </a:stretch>
        </p:blipFill>
        <p:spPr>
          <a:xfrm>
            <a:off x="1901686" y="4675250"/>
            <a:ext cx="8388627" cy="608501"/>
          </a:xfrm>
          <a:prstGeom prst="rect">
            <a:avLst/>
          </a:prstGeom>
        </p:spPr>
      </p:pic>
    </p:spTree>
    <p:extLst>
      <p:ext uri="{BB962C8B-B14F-4D97-AF65-F5344CB8AC3E}">
        <p14:creationId xmlns:p14="http://schemas.microsoft.com/office/powerpoint/2010/main" val="400078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209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Se pueden comparar cadenas utilizando el operador ==</a:t>
            </a:r>
          </a:p>
          <a:p>
            <a:pPr algn="just">
              <a:buClr>
                <a:srgbClr val="FAC863"/>
              </a:buClr>
              <a:buFont typeface="Wingdings" panose="05000000000000000000" pitchFamily="2" charset="2"/>
              <a:buChar char="§"/>
            </a:pPr>
            <a:r>
              <a:rPr lang="es-ES" sz="3200" dirty="0">
                <a:solidFill>
                  <a:schemeClr val="tx1">
                    <a:lumMod val="65000"/>
                    <a:lumOff val="35000"/>
                  </a:schemeClr>
                </a:solidFill>
              </a:rPr>
              <a:t>Compara el contenido de las cadenas, no sus direcciones de memoria</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a:t>
            </a:r>
          </a:p>
        </p:txBody>
      </p:sp>
      <p:pic>
        <p:nvPicPr>
          <p:cNvPr id="9" name="Imagen 8">
            <a:extLst>
              <a:ext uri="{FF2B5EF4-FFF2-40B4-BE49-F238E27FC236}">
                <a16:creationId xmlns:a16="http://schemas.microsoft.com/office/drawing/2014/main" id="{180E7B08-FC06-FC5C-652B-98C48504A420}"/>
              </a:ext>
            </a:extLst>
          </p:cNvPr>
          <p:cNvPicPr>
            <a:picLocks noChangeAspect="1"/>
          </p:cNvPicPr>
          <p:nvPr/>
        </p:nvPicPr>
        <p:blipFill>
          <a:blip r:embed="rId3"/>
          <a:stretch>
            <a:fillRect/>
          </a:stretch>
        </p:blipFill>
        <p:spPr>
          <a:xfrm>
            <a:off x="1567500" y="3690183"/>
            <a:ext cx="9056999" cy="1038154"/>
          </a:xfrm>
          <a:prstGeom prst="rect">
            <a:avLst/>
          </a:prstGeom>
        </p:spPr>
      </p:pic>
    </p:spTree>
    <p:extLst>
      <p:ext uri="{BB962C8B-B14F-4D97-AF65-F5344CB8AC3E}">
        <p14:creationId xmlns:p14="http://schemas.microsoft.com/office/powerpoint/2010/main" val="161772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209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Se puede utilizar el método </a:t>
            </a:r>
            <a:r>
              <a:rPr lang="es-ES" sz="3200" dirty="0" err="1">
                <a:solidFill>
                  <a:schemeClr val="tx1">
                    <a:lumMod val="65000"/>
                    <a:lumOff val="35000"/>
                  </a:schemeClr>
                </a:solidFill>
              </a:rPr>
              <a:t>string.Equals</a:t>
            </a:r>
            <a:r>
              <a:rPr lang="es-ES" sz="3200" dirty="0">
                <a:solidFill>
                  <a:schemeClr val="tx1">
                    <a:lumMod val="65000"/>
                    <a:lumOff val="35000"/>
                  </a:schemeClr>
                </a:solidFill>
              </a:rPr>
              <a:t>() para una comparación más explícita</a:t>
            </a:r>
          </a:p>
          <a:p>
            <a:pPr algn="just">
              <a:buClr>
                <a:srgbClr val="FAC863"/>
              </a:buClr>
              <a:buFont typeface="Wingdings" panose="05000000000000000000" pitchFamily="2" charset="2"/>
              <a:buChar char="§"/>
            </a:pPr>
            <a:r>
              <a:rPr lang="es-ES" sz="3200" dirty="0">
                <a:solidFill>
                  <a:schemeClr val="tx1">
                    <a:lumMod val="65000"/>
                    <a:lumOff val="35000"/>
                  </a:schemeClr>
                </a:solidFill>
              </a:rPr>
              <a:t>Por ejemplo, sensible o no a mayúscula</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a:t>
            </a:r>
          </a:p>
        </p:txBody>
      </p:sp>
      <p:pic>
        <p:nvPicPr>
          <p:cNvPr id="7" name="Imagen 6">
            <a:extLst>
              <a:ext uri="{FF2B5EF4-FFF2-40B4-BE49-F238E27FC236}">
                <a16:creationId xmlns:a16="http://schemas.microsoft.com/office/drawing/2014/main" id="{F0F66B10-581A-C23C-7DCD-D4EB64C62DAE}"/>
              </a:ext>
            </a:extLst>
          </p:cNvPr>
          <p:cNvPicPr>
            <a:picLocks noChangeAspect="1"/>
          </p:cNvPicPr>
          <p:nvPr/>
        </p:nvPicPr>
        <p:blipFill>
          <a:blip r:embed="rId3"/>
          <a:stretch>
            <a:fillRect/>
          </a:stretch>
        </p:blipFill>
        <p:spPr>
          <a:xfrm>
            <a:off x="1884756" y="3664917"/>
            <a:ext cx="8422487" cy="3056725"/>
          </a:xfrm>
          <a:prstGeom prst="rect">
            <a:avLst/>
          </a:prstGeom>
        </p:spPr>
      </p:pic>
    </p:spTree>
    <p:extLst>
      <p:ext uri="{BB962C8B-B14F-4D97-AF65-F5344CB8AC3E}">
        <p14:creationId xmlns:p14="http://schemas.microsoft.com/office/powerpoint/2010/main" val="130025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529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t>
            </a:r>
            <a:r>
              <a:rPr lang="es-ES" sz="3200" dirty="0" err="1">
                <a:solidFill>
                  <a:schemeClr val="tx1">
                    <a:lumMod val="65000"/>
                    <a:lumOff val="35000"/>
                  </a:schemeClr>
                </a:solidFill>
              </a:rPr>
              <a:t>Length</a:t>
            </a:r>
            <a:r>
              <a:rPr lang="es-ES" sz="3200" dirty="0">
                <a:solidFill>
                  <a:schemeClr val="tx1">
                    <a:lumMod val="65000"/>
                    <a:lumOff val="35000"/>
                  </a:schemeClr>
                </a:solidFill>
              </a:rPr>
              <a:t>: devuelve la longitud de la cadena (</a:t>
            </a:r>
            <a:r>
              <a:rPr lang="es-ES" sz="3200" dirty="0" err="1">
                <a:solidFill>
                  <a:schemeClr val="tx1">
                    <a:lumMod val="65000"/>
                    <a:lumOff val="35000"/>
                  </a:schemeClr>
                </a:solidFill>
              </a:rPr>
              <a:t>nº</a:t>
            </a:r>
            <a:r>
              <a:rPr lang="es-ES" sz="3200" dirty="0">
                <a:solidFill>
                  <a:schemeClr val="tx1">
                    <a:lumMod val="65000"/>
                    <a:lumOff val="35000"/>
                  </a:schemeClr>
                </a:solidFill>
              </a:rPr>
              <a:t> de caracteres)</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a:solidFill>
                  <a:schemeClr val="tx1">
                    <a:lumMod val="65000"/>
                    <a:lumOff val="35000"/>
                  </a:schemeClr>
                </a:solidFill>
              </a:rPr>
              <a:t>[]: se puede acceder a los caracteres individuales de la cadena como si fuera un array, pero solo para consultar, no para modificar</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Int</a:t>
            </a:r>
            <a:r>
              <a:rPr lang="es-ES" dirty="0">
                <a:solidFill>
                  <a:schemeClr val="tx1">
                    <a:lumMod val="65000"/>
                    <a:lumOff val="35000"/>
                  </a:schemeClr>
                </a:solidFill>
              </a:rPr>
              <a:t> </a:t>
            </a:r>
            <a:r>
              <a:rPr lang="es-ES" dirty="0" err="1">
                <a:solidFill>
                  <a:schemeClr val="tx1">
                    <a:lumMod val="65000"/>
                    <a:lumOff val="35000"/>
                  </a:schemeClr>
                </a:solidFill>
              </a:rPr>
              <a:t>Indexof</a:t>
            </a:r>
            <a:r>
              <a:rPr lang="es-ES" dirty="0">
                <a:solidFill>
                  <a:schemeClr val="tx1">
                    <a:lumMod val="65000"/>
                    <a:lumOff val="35000"/>
                  </a:schemeClr>
                </a:solidFill>
              </a:rPr>
              <a:t>(</a:t>
            </a:r>
            <a:r>
              <a:rPr lang="es-ES" dirty="0" err="1">
                <a:solidFill>
                  <a:schemeClr val="tx1">
                    <a:lumMod val="65000"/>
                    <a:lumOff val="35000"/>
                  </a:schemeClr>
                </a:solidFill>
              </a:rPr>
              <a:t>string</a:t>
            </a:r>
            <a:r>
              <a:rPr lang="es-ES" dirty="0">
                <a:solidFill>
                  <a:schemeClr val="tx1">
                    <a:lumMod val="65000"/>
                    <a:lumOff val="35000"/>
                  </a:schemeClr>
                </a:solidFill>
              </a:rPr>
              <a:t> </a:t>
            </a:r>
            <a:r>
              <a:rPr lang="es-ES" dirty="0" err="1">
                <a:solidFill>
                  <a:schemeClr val="tx1">
                    <a:lumMod val="65000"/>
                    <a:lumOff val="35000"/>
                  </a:schemeClr>
                </a:solidFill>
              </a:rPr>
              <a:t>subcadena</a:t>
            </a:r>
            <a:r>
              <a:rPr lang="es-ES" dirty="0">
                <a:solidFill>
                  <a:schemeClr val="tx1">
                    <a:lumMod val="65000"/>
                    <a:lumOff val="35000"/>
                  </a:schemeClr>
                </a:solidFill>
              </a:rPr>
              <a:t>): busca la primera aparición de la </a:t>
            </a:r>
            <a:r>
              <a:rPr lang="es-ES" dirty="0" err="1">
                <a:solidFill>
                  <a:schemeClr val="tx1">
                    <a:lumMod val="65000"/>
                    <a:lumOff val="35000"/>
                  </a:schemeClr>
                </a:solidFill>
              </a:rPr>
              <a:t>subcadena</a:t>
            </a:r>
            <a:r>
              <a:rPr lang="es-ES" dirty="0">
                <a:solidFill>
                  <a:schemeClr val="tx1">
                    <a:lumMod val="65000"/>
                    <a:lumOff val="35000"/>
                  </a:schemeClr>
                </a:solidFill>
              </a:rPr>
              <a:t> y devuelve su posición. Si no la encuentra, devuelve -1</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Int</a:t>
            </a:r>
            <a:r>
              <a:rPr lang="es-ES" dirty="0">
                <a:solidFill>
                  <a:schemeClr val="tx1">
                    <a:lumMod val="65000"/>
                    <a:lumOff val="35000"/>
                  </a:schemeClr>
                </a:solidFill>
              </a:rPr>
              <a:t> </a:t>
            </a:r>
            <a:r>
              <a:rPr lang="es-ES" dirty="0" err="1">
                <a:solidFill>
                  <a:schemeClr val="tx1">
                    <a:lumMod val="65000"/>
                    <a:lumOff val="35000"/>
                  </a:schemeClr>
                </a:solidFill>
              </a:rPr>
              <a:t>LastIndexof</a:t>
            </a:r>
            <a:r>
              <a:rPr lang="es-ES" dirty="0">
                <a:solidFill>
                  <a:schemeClr val="tx1">
                    <a:lumMod val="65000"/>
                    <a:lumOff val="35000"/>
                  </a:schemeClr>
                </a:solidFill>
              </a:rPr>
              <a:t> (</a:t>
            </a:r>
            <a:r>
              <a:rPr lang="es-ES" dirty="0" err="1">
                <a:solidFill>
                  <a:schemeClr val="tx1">
                    <a:lumMod val="65000"/>
                    <a:lumOff val="35000"/>
                  </a:schemeClr>
                </a:solidFill>
              </a:rPr>
              <a:t>string</a:t>
            </a:r>
            <a:r>
              <a:rPr lang="es-ES" dirty="0">
                <a:solidFill>
                  <a:schemeClr val="tx1">
                    <a:lumMod val="65000"/>
                    <a:lumOff val="35000"/>
                  </a:schemeClr>
                </a:solidFill>
              </a:rPr>
              <a:t> </a:t>
            </a:r>
            <a:r>
              <a:rPr lang="es-ES" dirty="0" err="1">
                <a:solidFill>
                  <a:schemeClr val="tx1">
                    <a:lumMod val="65000"/>
                    <a:lumOff val="35000"/>
                  </a:schemeClr>
                </a:solidFill>
              </a:rPr>
              <a:t>subcadena</a:t>
            </a:r>
            <a:r>
              <a:rPr lang="es-ES" dirty="0">
                <a:solidFill>
                  <a:schemeClr val="tx1">
                    <a:lumMod val="65000"/>
                    <a:lumOff val="35000"/>
                  </a:schemeClr>
                </a:solidFill>
              </a:rPr>
              <a:t>): Similar a </a:t>
            </a:r>
            <a:r>
              <a:rPr lang="es-ES" dirty="0" err="1">
                <a:solidFill>
                  <a:schemeClr val="tx1">
                    <a:lumMod val="65000"/>
                    <a:lumOff val="35000"/>
                  </a:schemeClr>
                </a:solidFill>
              </a:rPr>
              <a:t>Indexof</a:t>
            </a:r>
            <a:r>
              <a:rPr lang="es-ES" dirty="0">
                <a:solidFill>
                  <a:schemeClr val="tx1">
                    <a:lumMod val="65000"/>
                    <a:lumOff val="35000"/>
                  </a:schemeClr>
                </a:solidFill>
              </a:rPr>
              <a:t>, pero busca desde el final de la cadena</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 | PROPIEDADES Y MÉTODOS</a:t>
            </a:r>
          </a:p>
        </p:txBody>
      </p:sp>
      <p:pic>
        <p:nvPicPr>
          <p:cNvPr id="9" name="Imagen 8">
            <a:extLst>
              <a:ext uri="{FF2B5EF4-FFF2-40B4-BE49-F238E27FC236}">
                <a16:creationId xmlns:a16="http://schemas.microsoft.com/office/drawing/2014/main" id="{107BBCFD-2192-984E-615D-5E561C41BE58}"/>
              </a:ext>
            </a:extLst>
          </p:cNvPr>
          <p:cNvPicPr>
            <a:picLocks noChangeAspect="1"/>
          </p:cNvPicPr>
          <p:nvPr/>
        </p:nvPicPr>
        <p:blipFill>
          <a:blip r:embed="rId3"/>
          <a:stretch>
            <a:fillRect/>
          </a:stretch>
        </p:blipFill>
        <p:spPr>
          <a:xfrm>
            <a:off x="2335771" y="2583490"/>
            <a:ext cx="6679892" cy="540489"/>
          </a:xfrm>
          <a:prstGeom prst="rect">
            <a:avLst/>
          </a:prstGeom>
        </p:spPr>
      </p:pic>
      <p:pic>
        <p:nvPicPr>
          <p:cNvPr id="11" name="Imagen 10">
            <a:extLst>
              <a:ext uri="{FF2B5EF4-FFF2-40B4-BE49-F238E27FC236}">
                <a16:creationId xmlns:a16="http://schemas.microsoft.com/office/drawing/2014/main" id="{A55D8B57-E295-21D6-9847-D98136F30DDE}"/>
              </a:ext>
            </a:extLst>
          </p:cNvPr>
          <p:cNvPicPr>
            <a:picLocks noChangeAspect="1"/>
          </p:cNvPicPr>
          <p:nvPr/>
        </p:nvPicPr>
        <p:blipFill>
          <a:blip r:embed="rId4"/>
          <a:stretch>
            <a:fillRect/>
          </a:stretch>
        </p:blipFill>
        <p:spPr>
          <a:xfrm>
            <a:off x="2517016" y="4122651"/>
            <a:ext cx="7157967" cy="390435"/>
          </a:xfrm>
          <a:prstGeom prst="rect">
            <a:avLst/>
          </a:prstGeom>
        </p:spPr>
      </p:pic>
      <p:pic>
        <p:nvPicPr>
          <p:cNvPr id="13" name="Imagen 12">
            <a:extLst>
              <a:ext uri="{FF2B5EF4-FFF2-40B4-BE49-F238E27FC236}">
                <a16:creationId xmlns:a16="http://schemas.microsoft.com/office/drawing/2014/main" id="{315CF271-EAC9-A932-85EA-F92EF17D4A3F}"/>
              </a:ext>
            </a:extLst>
          </p:cNvPr>
          <p:cNvPicPr>
            <a:picLocks noChangeAspect="1"/>
          </p:cNvPicPr>
          <p:nvPr/>
        </p:nvPicPr>
        <p:blipFill>
          <a:blip r:embed="rId5"/>
          <a:stretch>
            <a:fillRect/>
          </a:stretch>
        </p:blipFill>
        <p:spPr>
          <a:xfrm>
            <a:off x="2213810" y="5493267"/>
            <a:ext cx="7764379" cy="311168"/>
          </a:xfrm>
          <a:prstGeom prst="rect">
            <a:avLst/>
          </a:prstGeom>
        </p:spPr>
      </p:pic>
    </p:spTree>
    <p:extLst>
      <p:ext uri="{BB962C8B-B14F-4D97-AF65-F5344CB8AC3E}">
        <p14:creationId xmlns:p14="http://schemas.microsoft.com/office/powerpoint/2010/main" val="2810146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Insert</a:t>
            </a:r>
            <a:r>
              <a:rPr lang="es-ES" sz="3200" dirty="0">
                <a:solidFill>
                  <a:schemeClr val="tx1">
                    <a:lumMod val="65000"/>
                    <a:lumOff val="35000"/>
                  </a:schemeClr>
                </a:solidFill>
              </a:rPr>
              <a:t>(</a:t>
            </a:r>
            <a:r>
              <a:rPr lang="es-ES" sz="3200" dirty="0" err="1">
                <a:solidFill>
                  <a:schemeClr val="tx1">
                    <a:lumMod val="65000"/>
                    <a:lumOff val="35000"/>
                  </a:schemeClr>
                </a:solidFill>
              </a:rPr>
              <a:t>int</a:t>
            </a:r>
            <a:r>
              <a:rPr lang="es-ES" sz="3200" dirty="0">
                <a:solidFill>
                  <a:schemeClr val="tx1">
                    <a:lumMod val="65000"/>
                    <a:lumOff val="35000"/>
                  </a:schemeClr>
                </a:solidFill>
              </a:rPr>
              <a:t> posición, </a:t>
            </a: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subcadena</a:t>
            </a:r>
            <a:r>
              <a:rPr lang="es-ES" sz="3200" dirty="0">
                <a:solidFill>
                  <a:schemeClr val="tx1">
                    <a:lumMod val="65000"/>
                    <a:lumOff val="35000"/>
                  </a:schemeClr>
                </a:solidFill>
              </a:rPr>
              <a:t>): inserta una </a:t>
            </a:r>
            <a:r>
              <a:rPr lang="es-ES" sz="3200" dirty="0" err="1">
                <a:solidFill>
                  <a:schemeClr val="tx1">
                    <a:lumMod val="65000"/>
                    <a:lumOff val="35000"/>
                  </a:schemeClr>
                </a:solidFill>
              </a:rPr>
              <a:t>subcadena</a:t>
            </a:r>
            <a:r>
              <a:rPr lang="es-ES" sz="3200" dirty="0">
                <a:solidFill>
                  <a:schemeClr val="tx1">
                    <a:lumMod val="65000"/>
                    <a:lumOff val="35000"/>
                  </a:schemeClr>
                </a:solidFill>
              </a:rPr>
              <a:t> en una posición específica</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Remove</a:t>
            </a:r>
            <a:r>
              <a:rPr lang="es-ES" sz="3200" dirty="0">
                <a:solidFill>
                  <a:schemeClr val="tx1">
                    <a:lumMod val="65000"/>
                    <a:lumOff val="35000"/>
                  </a:schemeClr>
                </a:solidFill>
              </a:rPr>
              <a:t> (</a:t>
            </a:r>
            <a:r>
              <a:rPr lang="es-ES" sz="3200" dirty="0" err="1">
                <a:solidFill>
                  <a:schemeClr val="tx1">
                    <a:lumMod val="65000"/>
                    <a:lumOff val="35000"/>
                  </a:schemeClr>
                </a:solidFill>
              </a:rPr>
              <a:t>int</a:t>
            </a:r>
            <a:r>
              <a:rPr lang="es-ES" sz="3200" dirty="0">
                <a:solidFill>
                  <a:schemeClr val="tx1">
                    <a:lumMod val="65000"/>
                    <a:lumOff val="35000"/>
                  </a:schemeClr>
                </a:solidFill>
              </a:rPr>
              <a:t> posición, </a:t>
            </a:r>
            <a:r>
              <a:rPr lang="es-ES" sz="3200" dirty="0" err="1">
                <a:solidFill>
                  <a:schemeClr val="tx1">
                    <a:lumMod val="65000"/>
                    <a:lumOff val="35000"/>
                  </a:schemeClr>
                </a:solidFill>
              </a:rPr>
              <a:t>int</a:t>
            </a:r>
            <a:r>
              <a:rPr lang="es-ES" sz="3200" dirty="0">
                <a:solidFill>
                  <a:schemeClr val="tx1">
                    <a:lumMod val="65000"/>
                    <a:lumOff val="35000"/>
                  </a:schemeClr>
                </a:solidFill>
              </a:rPr>
              <a:t> número): Elimina un número de caracteres a partir de una posición</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 | PROPIEDADES Y MÉTODOS</a:t>
            </a:r>
          </a:p>
        </p:txBody>
      </p:sp>
      <p:pic>
        <p:nvPicPr>
          <p:cNvPr id="7" name="Imagen 6">
            <a:extLst>
              <a:ext uri="{FF2B5EF4-FFF2-40B4-BE49-F238E27FC236}">
                <a16:creationId xmlns:a16="http://schemas.microsoft.com/office/drawing/2014/main" id="{58B85ABA-0BE7-4F7A-FDB7-7CC598BF9879}"/>
              </a:ext>
            </a:extLst>
          </p:cNvPr>
          <p:cNvPicPr>
            <a:picLocks noChangeAspect="1"/>
          </p:cNvPicPr>
          <p:nvPr/>
        </p:nvPicPr>
        <p:blipFill>
          <a:blip r:embed="rId3"/>
          <a:stretch>
            <a:fillRect/>
          </a:stretch>
        </p:blipFill>
        <p:spPr>
          <a:xfrm>
            <a:off x="1845138" y="3009649"/>
            <a:ext cx="8501724" cy="262940"/>
          </a:xfrm>
          <a:prstGeom prst="rect">
            <a:avLst/>
          </a:prstGeom>
        </p:spPr>
      </p:pic>
      <p:pic>
        <p:nvPicPr>
          <p:cNvPr id="12" name="Imagen 11">
            <a:extLst>
              <a:ext uri="{FF2B5EF4-FFF2-40B4-BE49-F238E27FC236}">
                <a16:creationId xmlns:a16="http://schemas.microsoft.com/office/drawing/2014/main" id="{59EB0BB1-27CA-52E3-F1C9-D77FA90D42FB}"/>
              </a:ext>
            </a:extLst>
          </p:cNvPr>
          <p:cNvPicPr>
            <a:picLocks noChangeAspect="1"/>
          </p:cNvPicPr>
          <p:nvPr/>
        </p:nvPicPr>
        <p:blipFill>
          <a:blip r:embed="rId4"/>
          <a:stretch>
            <a:fillRect/>
          </a:stretch>
        </p:blipFill>
        <p:spPr>
          <a:xfrm>
            <a:off x="1845137" y="4650663"/>
            <a:ext cx="8501723" cy="362476"/>
          </a:xfrm>
          <a:prstGeom prst="rect">
            <a:avLst/>
          </a:prstGeom>
        </p:spPr>
      </p:pic>
    </p:spTree>
    <p:extLst>
      <p:ext uri="{BB962C8B-B14F-4D97-AF65-F5344CB8AC3E}">
        <p14:creationId xmlns:p14="http://schemas.microsoft.com/office/powerpoint/2010/main" val="18509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6" name="Marcador de contenido 5">
            <a:extLst>
              <a:ext uri="{FF2B5EF4-FFF2-40B4-BE49-F238E27FC236}">
                <a16:creationId xmlns:a16="http://schemas.microsoft.com/office/drawing/2014/main" id="{E10B0320-70D2-0FDF-1573-F0F50B6B8087}"/>
              </a:ext>
            </a:extLst>
          </p:cNvPr>
          <p:cNvSpPr>
            <a:spLocks noGrp="1"/>
          </p:cNvSpPr>
          <p:nvPr>
            <p:ph idx="1"/>
          </p:nvPr>
        </p:nvSpPr>
        <p:spPr>
          <a:xfrm>
            <a:off x="540772" y="1512612"/>
            <a:ext cx="11110452" cy="4757007"/>
          </a:xfrm>
        </p:spPr>
        <p:txBody>
          <a:bodyPr>
            <a:normAutofit/>
          </a:bodyPr>
          <a:lstStyle/>
          <a:p>
            <a:pPr algn="just">
              <a:buClr>
                <a:srgbClr val="FAC863"/>
              </a:buClr>
              <a:buFont typeface="Wingdings" panose="05000000000000000000" pitchFamily="2" charset="2"/>
              <a:buChar char="§"/>
            </a:pPr>
            <a:r>
              <a:rPr lang="es-ES" sz="2800" dirty="0">
                <a:solidFill>
                  <a:schemeClr val="tx1">
                    <a:lumMod val="65000"/>
                    <a:lumOff val="35000"/>
                  </a:schemeClr>
                </a:solidFill>
              </a:rPr>
              <a:t>Si declaro dos clases con el mismo nombre dentro del </a:t>
            </a:r>
            <a:r>
              <a:rPr lang="es-ES" sz="2800" dirty="0" err="1">
                <a:solidFill>
                  <a:schemeClr val="tx1">
                    <a:lumMod val="65000"/>
                    <a:lumOff val="35000"/>
                  </a:schemeClr>
                </a:solidFill>
              </a:rPr>
              <a:t>namespace</a:t>
            </a: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r>
              <a:rPr lang="es-ES" sz="2800" dirty="0">
                <a:solidFill>
                  <a:schemeClr val="tx1">
                    <a:lumMod val="65000"/>
                    <a:lumOff val="35000"/>
                  </a:schemeClr>
                </a:solidFill>
              </a:rPr>
              <a:t>Daría error, tendría que definirlo fuera de ese </a:t>
            </a:r>
            <a:r>
              <a:rPr lang="es-ES" sz="2800" dirty="0" err="1">
                <a:solidFill>
                  <a:schemeClr val="tx1">
                    <a:lumMod val="65000"/>
                    <a:lumOff val="35000"/>
                  </a:schemeClr>
                </a:solidFill>
              </a:rPr>
              <a:t>namespace</a:t>
            </a:r>
            <a:endParaRPr lang="es-ES" sz="2800" dirty="0">
              <a:solidFill>
                <a:schemeClr val="tx1">
                  <a:lumMod val="65000"/>
                  <a:lumOff val="35000"/>
                </a:schemeClr>
              </a:solidFill>
            </a:endParaRPr>
          </a:p>
        </p:txBody>
      </p:sp>
      <p:pic>
        <p:nvPicPr>
          <p:cNvPr id="8" name="Imagen 7">
            <a:extLst>
              <a:ext uri="{FF2B5EF4-FFF2-40B4-BE49-F238E27FC236}">
                <a16:creationId xmlns:a16="http://schemas.microsoft.com/office/drawing/2014/main" id="{708ED656-A953-9C9E-B162-300392ED8225}"/>
              </a:ext>
            </a:extLst>
          </p:cNvPr>
          <p:cNvPicPr>
            <a:picLocks noChangeAspect="1"/>
          </p:cNvPicPr>
          <p:nvPr/>
        </p:nvPicPr>
        <p:blipFill>
          <a:blip r:embed="rId2"/>
          <a:stretch>
            <a:fillRect/>
          </a:stretch>
        </p:blipFill>
        <p:spPr>
          <a:xfrm>
            <a:off x="3619152" y="2075639"/>
            <a:ext cx="3840427" cy="3441614"/>
          </a:xfrm>
          <a:prstGeom prst="rect">
            <a:avLst/>
          </a:prstGeom>
        </p:spPr>
      </p:pic>
    </p:spTree>
    <p:extLst>
      <p:ext uri="{BB962C8B-B14F-4D97-AF65-F5344CB8AC3E}">
        <p14:creationId xmlns:p14="http://schemas.microsoft.com/office/powerpoint/2010/main" val="2529228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Replace</a:t>
            </a:r>
            <a:r>
              <a:rPr lang="es-ES" sz="3200" dirty="0">
                <a:solidFill>
                  <a:schemeClr val="tx1">
                    <a:lumMod val="65000"/>
                    <a:lumOff val="35000"/>
                  </a:schemeClr>
                </a:solidFill>
              </a:rPr>
              <a:t>(</a:t>
            </a: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aSustituir</a:t>
            </a:r>
            <a:r>
              <a:rPr lang="es-ES" sz="3200" dirty="0">
                <a:solidFill>
                  <a:schemeClr val="tx1">
                    <a:lumMod val="65000"/>
                    <a:lumOff val="35000"/>
                  </a:schemeClr>
                </a:solidFill>
              </a:rPr>
              <a:t>, </a:t>
            </a:r>
            <a:r>
              <a:rPr lang="es-ES" sz="3200" dirty="0" err="1">
                <a:solidFill>
                  <a:schemeClr val="tx1">
                    <a:lumMod val="65000"/>
                    <a:lumOff val="35000"/>
                  </a:schemeClr>
                </a:solidFill>
              </a:rPr>
              <a:t>string</a:t>
            </a:r>
            <a:r>
              <a:rPr lang="es-ES" sz="3200" dirty="0">
                <a:solidFill>
                  <a:schemeClr val="tx1">
                    <a:lumMod val="65000"/>
                    <a:lumOff val="35000"/>
                  </a:schemeClr>
                </a:solidFill>
              </a:rPr>
              <a:t> sustituta): Reemplaza todas las ocurrencias de una </a:t>
            </a:r>
            <a:r>
              <a:rPr lang="es-ES" sz="3200" dirty="0" err="1">
                <a:solidFill>
                  <a:schemeClr val="tx1">
                    <a:lumMod val="65000"/>
                    <a:lumOff val="35000"/>
                  </a:schemeClr>
                </a:solidFill>
              </a:rPr>
              <a:t>subcadena</a:t>
            </a:r>
            <a:r>
              <a:rPr lang="es-ES" sz="3200" dirty="0">
                <a:solidFill>
                  <a:schemeClr val="tx1">
                    <a:lumMod val="65000"/>
                    <a:lumOff val="35000"/>
                  </a:schemeClr>
                </a:solidFill>
              </a:rPr>
              <a:t> por otra</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a:t>
            </a:r>
            <a:r>
              <a:rPr lang="es-ES" sz="3200" dirty="0">
                <a:solidFill>
                  <a:schemeClr val="tx1">
                    <a:lumMod val="65000"/>
                    <a:lumOff val="35000"/>
                  </a:schemeClr>
                </a:solidFill>
              </a:rPr>
              <a:t> </a:t>
            </a:r>
            <a:r>
              <a:rPr lang="es-ES" sz="3200" dirty="0" err="1">
                <a:solidFill>
                  <a:schemeClr val="tx1">
                    <a:lumMod val="65000"/>
                    <a:lumOff val="35000"/>
                  </a:schemeClr>
                </a:solidFill>
              </a:rPr>
              <a:t>Substring</a:t>
            </a:r>
            <a:r>
              <a:rPr lang="es-ES" sz="3200" dirty="0">
                <a:solidFill>
                  <a:schemeClr val="tx1">
                    <a:lumMod val="65000"/>
                    <a:lumOff val="35000"/>
                  </a:schemeClr>
                </a:solidFill>
              </a:rPr>
              <a:t>(</a:t>
            </a:r>
            <a:r>
              <a:rPr lang="es-ES" sz="3200" dirty="0" err="1">
                <a:solidFill>
                  <a:schemeClr val="tx1">
                    <a:lumMod val="65000"/>
                    <a:lumOff val="35000"/>
                  </a:schemeClr>
                </a:solidFill>
              </a:rPr>
              <a:t>int</a:t>
            </a:r>
            <a:r>
              <a:rPr lang="es-ES" sz="3200" dirty="0">
                <a:solidFill>
                  <a:schemeClr val="tx1">
                    <a:lumMod val="65000"/>
                    <a:lumOff val="35000"/>
                  </a:schemeClr>
                </a:solidFill>
              </a:rPr>
              <a:t> posición, </a:t>
            </a:r>
            <a:r>
              <a:rPr lang="es-ES" sz="3200" dirty="0" err="1">
                <a:solidFill>
                  <a:schemeClr val="tx1">
                    <a:lumMod val="65000"/>
                    <a:lumOff val="35000"/>
                  </a:schemeClr>
                </a:solidFill>
              </a:rPr>
              <a:t>int</a:t>
            </a:r>
            <a:r>
              <a:rPr lang="es-ES" sz="3200" dirty="0">
                <a:solidFill>
                  <a:schemeClr val="tx1">
                    <a:lumMod val="65000"/>
                    <a:lumOff val="35000"/>
                  </a:schemeClr>
                </a:solidFill>
              </a:rPr>
              <a:t> número): Extrae una </a:t>
            </a:r>
            <a:r>
              <a:rPr lang="es-ES" sz="3200" dirty="0" err="1">
                <a:solidFill>
                  <a:schemeClr val="tx1">
                    <a:lumMod val="65000"/>
                    <a:lumOff val="35000"/>
                  </a:schemeClr>
                </a:solidFill>
              </a:rPr>
              <a:t>subcadena</a:t>
            </a:r>
            <a:r>
              <a:rPr lang="es-ES" sz="3200" dirty="0">
                <a:solidFill>
                  <a:schemeClr val="tx1">
                    <a:lumMod val="65000"/>
                    <a:lumOff val="35000"/>
                  </a:schemeClr>
                </a:solidFill>
              </a:rPr>
              <a:t>, comenzando en una posición específica y con una longitud determinada</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 | PROPIEDADES Y MÉTODOS</a:t>
            </a:r>
          </a:p>
        </p:txBody>
      </p:sp>
      <p:pic>
        <p:nvPicPr>
          <p:cNvPr id="11" name="Imagen 10">
            <a:extLst>
              <a:ext uri="{FF2B5EF4-FFF2-40B4-BE49-F238E27FC236}">
                <a16:creationId xmlns:a16="http://schemas.microsoft.com/office/drawing/2014/main" id="{ACACFA94-C1FF-C909-5BE1-2A6094B54E40}"/>
              </a:ext>
            </a:extLst>
          </p:cNvPr>
          <p:cNvPicPr>
            <a:picLocks noChangeAspect="1"/>
          </p:cNvPicPr>
          <p:nvPr/>
        </p:nvPicPr>
        <p:blipFill>
          <a:blip r:embed="rId3"/>
          <a:stretch>
            <a:fillRect/>
          </a:stretch>
        </p:blipFill>
        <p:spPr>
          <a:xfrm>
            <a:off x="1881364" y="2997984"/>
            <a:ext cx="8429272" cy="308559"/>
          </a:xfrm>
          <a:prstGeom prst="rect">
            <a:avLst/>
          </a:prstGeom>
        </p:spPr>
      </p:pic>
      <p:pic>
        <p:nvPicPr>
          <p:cNvPr id="14" name="Imagen 13">
            <a:extLst>
              <a:ext uri="{FF2B5EF4-FFF2-40B4-BE49-F238E27FC236}">
                <a16:creationId xmlns:a16="http://schemas.microsoft.com/office/drawing/2014/main" id="{253B71E9-FD75-4FEC-BDDD-988F548EB7DA}"/>
              </a:ext>
            </a:extLst>
          </p:cNvPr>
          <p:cNvPicPr>
            <a:picLocks noChangeAspect="1"/>
          </p:cNvPicPr>
          <p:nvPr/>
        </p:nvPicPr>
        <p:blipFill>
          <a:blip r:embed="rId4"/>
          <a:stretch>
            <a:fillRect/>
          </a:stretch>
        </p:blipFill>
        <p:spPr>
          <a:xfrm>
            <a:off x="1881364" y="5135809"/>
            <a:ext cx="8562047" cy="339396"/>
          </a:xfrm>
          <a:prstGeom prst="rect">
            <a:avLst/>
          </a:prstGeom>
        </p:spPr>
      </p:pic>
    </p:spTree>
    <p:extLst>
      <p:ext uri="{BB962C8B-B14F-4D97-AF65-F5344CB8AC3E}">
        <p14:creationId xmlns:p14="http://schemas.microsoft.com/office/powerpoint/2010/main" val="132700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ToUpper</a:t>
            </a:r>
            <a:r>
              <a:rPr lang="es-ES" dirty="0">
                <a:solidFill>
                  <a:schemeClr val="tx1">
                    <a:lumMod val="65000"/>
                    <a:lumOff val="35000"/>
                  </a:schemeClr>
                </a:solidFill>
              </a:rPr>
              <a:t>() y </a:t>
            </a:r>
            <a:r>
              <a:rPr lang="es-ES" dirty="0" err="1">
                <a:solidFill>
                  <a:schemeClr val="tx1">
                    <a:lumMod val="65000"/>
                    <a:lumOff val="35000"/>
                  </a:schemeClr>
                </a:solidFill>
              </a:rPr>
              <a:t>ToLower</a:t>
            </a:r>
            <a:r>
              <a:rPr lang="es-ES" dirty="0">
                <a:solidFill>
                  <a:schemeClr val="tx1">
                    <a:lumMod val="65000"/>
                    <a:lumOff val="35000"/>
                  </a:schemeClr>
                </a:solidFill>
              </a:rPr>
              <a:t>(): Convierte la cadena a mayúsculas o minúsculas</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string.Empty</a:t>
            </a:r>
            <a:r>
              <a:rPr lang="es-ES" dirty="0">
                <a:solidFill>
                  <a:schemeClr val="tx1">
                    <a:lumMod val="65000"/>
                    <a:lumOff val="35000"/>
                  </a:schemeClr>
                </a:solidFill>
              </a:rPr>
              <a:t>(): Devuelve una cadena vacía “”</a:t>
            </a:r>
          </a:p>
          <a:p>
            <a:pPr algn="just">
              <a:buClr>
                <a:srgbClr val="FAC863"/>
              </a:buClr>
              <a:buFont typeface="Wingdings" panose="05000000000000000000" pitchFamily="2" charset="2"/>
              <a:buChar char="§"/>
            </a:pPr>
            <a:r>
              <a:rPr lang="es-ES" dirty="0" err="1">
                <a:solidFill>
                  <a:schemeClr val="tx1">
                    <a:lumMod val="65000"/>
                    <a:lumOff val="35000"/>
                  </a:schemeClr>
                </a:solidFill>
              </a:rPr>
              <a:t>string.IsNullorEmpty</a:t>
            </a:r>
            <a:r>
              <a:rPr lang="es-ES" dirty="0">
                <a:solidFill>
                  <a:schemeClr val="tx1">
                    <a:lumMod val="65000"/>
                    <a:lumOff val="35000"/>
                  </a:schemeClr>
                </a:solidFill>
              </a:rPr>
              <a:t>(cadena): comprueba si la cadena es </a:t>
            </a:r>
            <a:r>
              <a:rPr lang="es-ES" dirty="0" err="1">
                <a:solidFill>
                  <a:schemeClr val="tx1">
                    <a:lumMod val="65000"/>
                    <a:lumOff val="35000"/>
                  </a:schemeClr>
                </a:solidFill>
              </a:rPr>
              <a:t>null</a:t>
            </a:r>
            <a:r>
              <a:rPr lang="es-ES" dirty="0">
                <a:solidFill>
                  <a:schemeClr val="tx1">
                    <a:lumMod val="65000"/>
                    <a:lumOff val="35000"/>
                  </a:schemeClr>
                </a:solidFill>
              </a:rPr>
              <a:t> o está vacía. Muy útil para evitar errores de referencia nula</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string.Trim</a:t>
            </a:r>
            <a:r>
              <a:rPr lang="es-ES" dirty="0">
                <a:solidFill>
                  <a:schemeClr val="tx1">
                    <a:lumMod val="65000"/>
                    <a:lumOff val="35000"/>
                  </a:schemeClr>
                </a:solidFill>
              </a:rPr>
              <a:t>(): Elimina los espacios en blanco al principio y al final de la cadena</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 | PROPIEDADES Y MÉTODOS</a:t>
            </a:r>
          </a:p>
        </p:txBody>
      </p:sp>
      <p:pic>
        <p:nvPicPr>
          <p:cNvPr id="7" name="Imagen 6">
            <a:extLst>
              <a:ext uri="{FF2B5EF4-FFF2-40B4-BE49-F238E27FC236}">
                <a16:creationId xmlns:a16="http://schemas.microsoft.com/office/drawing/2014/main" id="{21E14D7A-022C-7752-8987-2391C1CA6A94}"/>
              </a:ext>
            </a:extLst>
          </p:cNvPr>
          <p:cNvPicPr>
            <a:picLocks noChangeAspect="1"/>
          </p:cNvPicPr>
          <p:nvPr/>
        </p:nvPicPr>
        <p:blipFill>
          <a:blip r:embed="rId3"/>
          <a:stretch>
            <a:fillRect/>
          </a:stretch>
        </p:blipFill>
        <p:spPr>
          <a:xfrm>
            <a:off x="3009752" y="2709682"/>
            <a:ext cx="5604859" cy="708785"/>
          </a:xfrm>
          <a:prstGeom prst="rect">
            <a:avLst/>
          </a:prstGeom>
        </p:spPr>
      </p:pic>
      <p:pic>
        <p:nvPicPr>
          <p:cNvPr id="10" name="Imagen 9">
            <a:extLst>
              <a:ext uri="{FF2B5EF4-FFF2-40B4-BE49-F238E27FC236}">
                <a16:creationId xmlns:a16="http://schemas.microsoft.com/office/drawing/2014/main" id="{B8CA6368-7478-BCA8-8B5D-2EE66F3B148C}"/>
              </a:ext>
            </a:extLst>
          </p:cNvPr>
          <p:cNvPicPr>
            <a:picLocks noChangeAspect="1"/>
          </p:cNvPicPr>
          <p:nvPr/>
        </p:nvPicPr>
        <p:blipFill>
          <a:blip r:embed="rId4"/>
          <a:stretch>
            <a:fillRect/>
          </a:stretch>
        </p:blipFill>
        <p:spPr>
          <a:xfrm>
            <a:off x="2719456" y="4877202"/>
            <a:ext cx="6753087" cy="225895"/>
          </a:xfrm>
          <a:prstGeom prst="rect">
            <a:avLst/>
          </a:prstGeom>
        </p:spPr>
      </p:pic>
      <p:pic>
        <p:nvPicPr>
          <p:cNvPr id="13" name="Imagen 12">
            <a:extLst>
              <a:ext uri="{FF2B5EF4-FFF2-40B4-BE49-F238E27FC236}">
                <a16:creationId xmlns:a16="http://schemas.microsoft.com/office/drawing/2014/main" id="{4E5C49DC-8A2A-241E-4C62-6507E8BB8B4F}"/>
              </a:ext>
            </a:extLst>
          </p:cNvPr>
          <p:cNvPicPr>
            <a:picLocks noChangeAspect="1"/>
          </p:cNvPicPr>
          <p:nvPr/>
        </p:nvPicPr>
        <p:blipFill>
          <a:blip r:embed="rId5"/>
          <a:stretch>
            <a:fillRect/>
          </a:stretch>
        </p:blipFill>
        <p:spPr>
          <a:xfrm>
            <a:off x="2644124" y="6025869"/>
            <a:ext cx="6599104" cy="487502"/>
          </a:xfrm>
          <a:prstGeom prst="rect">
            <a:avLst/>
          </a:prstGeom>
        </p:spPr>
      </p:pic>
    </p:spTree>
    <p:extLst>
      <p:ext uri="{BB962C8B-B14F-4D97-AF65-F5344CB8AC3E}">
        <p14:creationId xmlns:p14="http://schemas.microsoft.com/office/powerpoint/2010/main" val="1759774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StringBuilder</a:t>
            </a:r>
            <a:endParaRPr lang="es-ES" sz="3200" dirty="0">
              <a:solidFill>
                <a:schemeClr val="tx1">
                  <a:lumMod val="65000"/>
                  <a:lumOff val="35000"/>
                </a:schemeClr>
              </a:solidFill>
            </a:endParaRPr>
          </a:p>
          <a:p>
            <a:pPr lvl="1" algn="just">
              <a:buClr>
                <a:srgbClr val="FAC863"/>
              </a:buClr>
              <a:buFont typeface="Wingdings" panose="05000000000000000000" pitchFamily="2" charset="2"/>
              <a:buChar char="§"/>
            </a:pPr>
            <a:r>
              <a:rPr lang="es-ES" sz="2800" dirty="0">
                <a:solidFill>
                  <a:schemeClr val="tx1">
                    <a:lumMod val="65000"/>
                    <a:lumOff val="35000"/>
                  </a:schemeClr>
                </a:solidFill>
              </a:rPr>
              <a:t>Cuando se necesita realizar muchas operaciones de concatenación o modificación de cadenas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 diferencia de </a:t>
            </a:r>
            <a:r>
              <a:rPr lang="es-ES" sz="2800" dirty="0" err="1">
                <a:solidFill>
                  <a:schemeClr val="tx1">
                    <a:lumMod val="65000"/>
                    <a:lumOff val="35000"/>
                  </a:schemeClr>
                </a:solidFill>
              </a:rPr>
              <a:t>string</a:t>
            </a:r>
            <a:r>
              <a:rPr lang="es-ES" sz="2800" dirty="0">
                <a:solidFill>
                  <a:schemeClr val="tx1">
                    <a:lumMod val="65000"/>
                    <a:lumOff val="35000"/>
                  </a:schemeClr>
                </a:solidFill>
              </a:rPr>
              <a:t>, </a:t>
            </a:r>
            <a:r>
              <a:rPr lang="es-ES" sz="2800" dirty="0" err="1">
                <a:solidFill>
                  <a:schemeClr val="tx1">
                    <a:lumMod val="65000"/>
                    <a:lumOff val="35000"/>
                  </a:schemeClr>
                </a:solidFill>
              </a:rPr>
              <a:t>StringBuilder</a:t>
            </a:r>
            <a:r>
              <a:rPr lang="es-ES" sz="2800" dirty="0">
                <a:solidFill>
                  <a:schemeClr val="tx1">
                    <a:lumMod val="65000"/>
                    <a:lumOff val="35000"/>
                  </a:schemeClr>
                </a:solidFill>
              </a:rPr>
              <a:t> no es inmutable y permite modificar una cadena sin crear nuevas instancias en memoria</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STRING | PROPIEDADES Y MÉTODOS</a:t>
            </a:r>
          </a:p>
        </p:txBody>
      </p:sp>
      <p:pic>
        <p:nvPicPr>
          <p:cNvPr id="9" name="Imagen 8">
            <a:extLst>
              <a:ext uri="{FF2B5EF4-FFF2-40B4-BE49-F238E27FC236}">
                <a16:creationId xmlns:a16="http://schemas.microsoft.com/office/drawing/2014/main" id="{5C5EEF5D-D627-B437-940C-56A0CDF94021}"/>
              </a:ext>
            </a:extLst>
          </p:cNvPr>
          <p:cNvPicPr>
            <a:picLocks noChangeAspect="1"/>
          </p:cNvPicPr>
          <p:nvPr/>
        </p:nvPicPr>
        <p:blipFill>
          <a:blip r:embed="rId3"/>
          <a:stretch>
            <a:fillRect/>
          </a:stretch>
        </p:blipFill>
        <p:spPr>
          <a:xfrm>
            <a:off x="2275657" y="4512116"/>
            <a:ext cx="7640686" cy="833272"/>
          </a:xfrm>
          <a:prstGeom prst="rect">
            <a:avLst/>
          </a:prstGeom>
        </p:spPr>
      </p:pic>
    </p:spTree>
    <p:extLst>
      <p:ext uri="{BB962C8B-B14F-4D97-AF65-F5344CB8AC3E}">
        <p14:creationId xmlns:p14="http://schemas.microsoft.com/office/powerpoint/2010/main" val="523932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graphicFrame>
        <p:nvGraphicFramePr>
          <p:cNvPr id="10" name="Tabla 9">
            <a:extLst>
              <a:ext uri="{FF2B5EF4-FFF2-40B4-BE49-F238E27FC236}">
                <a16:creationId xmlns:a16="http://schemas.microsoft.com/office/drawing/2014/main" id="{B778346A-C9A9-87C1-6B94-50CEF2654101}"/>
              </a:ext>
            </a:extLst>
          </p:cNvPr>
          <p:cNvGraphicFramePr>
            <a:graphicFrameLocks noGrp="1"/>
          </p:cNvGraphicFramePr>
          <p:nvPr>
            <p:extLst>
              <p:ext uri="{D42A27DB-BD31-4B8C-83A1-F6EECF244321}">
                <p14:modId xmlns:p14="http://schemas.microsoft.com/office/powerpoint/2010/main" val="2991965031"/>
              </p:ext>
            </p:extLst>
          </p:nvPr>
        </p:nvGraphicFramePr>
        <p:xfrm>
          <a:off x="1168744" y="1976896"/>
          <a:ext cx="9854508" cy="4693920"/>
        </p:xfrm>
        <a:graphic>
          <a:graphicData uri="http://schemas.openxmlformats.org/drawingml/2006/table">
            <a:tbl>
              <a:tblPr>
                <a:tableStyleId>{5C22544A-7EE6-4342-B048-85BDC9FD1C3A}</a:tableStyleId>
              </a:tblPr>
              <a:tblGrid>
                <a:gridCol w="2857824">
                  <a:extLst>
                    <a:ext uri="{9D8B030D-6E8A-4147-A177-3AD203B41FA5}">
                      <a16:colId xmlns:a16="http://schemas.microsoft.com/office/drawing/2014/main" val="3682894206"/>
                    </a:ext>
                  </a:extLst>
                </a:gridCol>
                <a:gridCol w="6996684">
                  <a:extLst>
                    <a:ext uri="{9D8B030D-6E8A-4147-A177-3AD203B41FA5}">
                      <a16:colId xmlns:a16="http://schemas.microsoft.com/office/drawing/2014/main" val="1195114212"/>
                    </a:ext>
                  </a:extLst>
                </a:gridCol>
              </a:tblGrid>
              <a:tr h="415267">
                <a:tc>
                  <a:txBody>
                    <a:bodyPr/>
                    <a:lstStyle/>
                    <a:p>
                      <a:pPr>
                        <a:spcBef>
                          <a:spcPts val="300"/>
                        </a:spcBef>
                        <a:spcAft>
                          <a:spcPts val="300"/>
                        </a:spcAft>
                      </a:pPr>
                      <a:r>
                        <a:rPr lang="es-ES" sz="2800" b="1" dirty="0">
                          <a:effectLst/>
                        </a:rPr>
                        <a:t>Instrucción</a:t>
                      </a:r>
                      <a:endParaRPr lang="es-ES" sz="2800" b="1"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800" b="1" dirty="0">
                          <a:effectLst/>
                        </a:rPr>
                        <a:t>Ejemplo</a:t>
                      </a:r>
                      <a:endParaRPr lang="es-ES" sz="2800" b="1"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470431884"/>
                  </a:ext>
                </a:extLst>
              </a:tr>
              <a:tr h="1779714">
                <a:tc>
                  <a:txBody>
                    <a:bodyPr/>
                    <a:lstStyle/>
                    <a:p>
                      <a:pPr>
                        <a:spcBef>
                          <a:spcPts val="300"/>
                        </a:spcBef>
                        <a:spcAft>
                          <a:spcPts val="300"/>
                        </a:spcAft>
                      </a:pPr>
                      <a:r>
                        <a:rPr lang="es-ES" sz="2800">
                          <a:effectLst/>
                        </a:rPr>
                        <a:t>Declaraciones de variables locales</a:t>
                      </a:r>
                      <a:endParaRPr lang="es-ES" sz="28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2000">
                          <a:effectLst/>
                        </a:rPr>
                        <a:t>static void Main() {</a:t>
                      </a:r>
                      <a:br>
                        <a:rPr lang="en-US" sz="2000">
                          <a:effectLst/>
                        </a:rPr>
                      </a:br>
                      <a:r>
                        <a:rPr lang="en-US" sz="2000">
                          <a:effectLst/>
                        </a:rPr>
                        <a:t>  	int a; </a:t>
                      </a:r>
                      <a:br>
                        <a:rPr lang="en-US" sz="2000">
                          <a:effectLst/>
                        </a:rPr>
                      </a:br>
                      <a:r>
                        <a:rPr lang="en-US" sz="2000">
                          <a:effectLst/>
                        </a:rPr>
                        <a:t>  	int b = 2, c = 3; </a:t>
                      </a:r>
                      <a:br>
                        <a:rPr lang="en-US" sz="2000">
                          <a:effectLst/>
                        </a:rPr>
                      </a:br>
                      <a:r>
                        <a:rPr lang="en-US" sz="2000">
                          <a:effectLst/>
                        </a:rPr>
                        <a:t>  	a = 1;</a:t>
                      </a:r>
                      <a:br>
                        <a:rPr lang="en-US" sz="2000">
                          <a:effectLst/>
                        </a:rPr>
                      </a:br>
                      <a:r>
                        <a:rPr lang="en-US" sz="2000">
                          <a:effectLst/>
                        </a:rPr>
                        <a:t>  	Console.WriteLine(a + b + c);</a:t>
                      </a:r>
                      <a:br>
                        <a:rPr lang="en-US" sz="2000">
                          <a:effectLst/>
                        </a:rPr>
                      </a:br>
                      <a:r>
                        <a:rPr lang="en-US" sz="2000">
                          <a:effectLst/>
                        </a:rPr>
                        <a:t>}</a:t>
                      </a:r>
                      <a:endParaRPr lang="es-ES" sz="28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415161097"/>
                  </a:ext>
                </a:extLst>
              </a:tr>
              <a:tr h="2372952">
                <a:tc>
                  <a:txBody>
                    <a:bodyPr/>
                    <a:lstStyle/>
                    <a:p>
                      <a:pPr>
                        <a:spcBef>
                          <a:spcPts val="300"/>
                        </a:spcBef>
                        <a:spcAft>
                          <a:spcPts val="300"/>
                        </a:spcAft>
                      </a:pPr>
                      <a:r>
                        <a:rPr lang="es-ES" sz="2800" dirty="0">
                          <a:effectLst/>
                        </a:rPr>
                        <a:t>Instrucción </a:t>
                      </a:r>
                      <a:r>
                        <a:rPr lang="en-US" sz="2000" dirty="0">
                          <a:effectLst/>
                        </a:rPr>
                        <a:t>if</a:t>
                      </a:r>
                      <a:endParaRPr lang="es-ES" sz="2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2000" dirty="0">
                          <a:effectLst/>
                        </a:rPr>
                        <a:t>static void Main(string[] </a:t>
                      </a:r>
                      <a:r>
                        <a:rPr lang="en-US" sz="2000" dirty="0" err="1">
                          <a:effectLst/>
                        </a:rPr>
                        <a:t>args</a:t>
                      </a:r>
                      <a:r>
                        <a:rPr lang="en-US" sz="2000" dirty="0">
                          <a:effectLst/>
                        </a:rPr>
                        <a:t>) {</a:t>
                      </a:r>
                      <a:br>
                        <a:rPr lang="en-US" sz="2000" dirty="0">
                          <a:effectLst/>
                        </a:rPr>
                      </a:br>
                      <a:r>
                        <a:rPr lang="en-US" sz="2000" dirty="0">
                          <a:effectLst/>
                        </a:rPr>
                        <a:t>  	if (</a:t>
                      </a:r>
                      <a:r>
                        <a:rPr lang="en-US" sz="2000" dirty="0" err="1">
                          <a:effectLst/>
                        </a:rPr>
                        <a:t>args.Length</a:t>
                      </a:r>
                      <a:r>
                        <a:rPr lang="en-US" sz="2000" dirty="0">
                          <a:effectLst/>
                        </a:rPr>
                        <a:t> == 0) {</a:t>
                      </a:r>
                      <a:br>
                        <a:rPr lang="en-US" sz="2000" dirty="0">
                          <a:effectLst/>
                        </a:rPr>
                      </a:br>
                      <a:r>
                        <a:rPr lang="en-US" sz="2000" dirty="0">
                          <a:effectLst/>
                        </a:rPr>
                        <a:t>  		</a:t>
                      </a:r>
                      <a:r>
                        <a:rPr lang="en-US" sz="2000" dirty="0" err="1">
                          <a:effectLst/>
                        </a:rPr>
                        <a:t>Console.WriteLine</a:t>
                      </a:r>
                      <a:r>
                        <a:rPr lang="en-US" sz="2000" dirty="0">
                          <a:effectLst/>
                        </a:rPr>
                        <a:t>("No arguments");</a:t>
                      </a:r>
                      <a:br>
                        <a:rPr lang="en-US" sz="2000" dirty="0">
                          <a:effectLst/>
                        </a:rPr>
                      </a:br>
                      <a:r>
                        <a:rPr lang="en-US" sz="2000" dirty="0">
                          <a:effectLst/>
                        </a:rPr>
                        <a:t>  	}</a:t>
                      </a:r>
                      <a:br>
                        <a:rPr lang="en-US" sz="2000" dirty="0">
                          <a:effectLst/>
                        </a:rPr>
                      </a:br>
                      <a:r>
                        <a:rPr lang="en-US" sz="2000" dirty="0">
                          <a:effectLst/>
                        </a:rPr>
                        <a:t>  	else {</a:t>
                      </a:r>
                      <a:br>
                        <a:rPr lang="en-US" sz="2000" dirty="0">
                          <a:effectLst/>
                        </a:rPr>
                      </a:br>
                      <a:r>
                        <a:rPr lang="en-US" sz="2000" dirty="0">
                          <a:effectLst/>
                        </a:rPr>
                        <a:t>  		</a:t>
                      </a:r>
                      <a:r>
                        <a:rPr lang="en-US" sz="2000" dirty="0" err="1">
                          <a:effectLst/>
                        </a:rPr>
                        <a:t>Console.WriteLine</a:t>
                      </a:r>
                      <a:r>
                        <a:rPr lang="en-US" sz="2000" dirty="0">
                          <a:effectLst/>
                        </a:rPr>
                        <a:t>("One or more arguments");</a:t>
                      </a:r>
                      <a:br>
                        <a:rPr lang="en-US" sz="2000" dirty="0">
                          <a:effectLst/>
                        </a:rPr>
                      </a:br>
                      <a:r>
                        <a:rPr lang="en-US" sz="2000" dirty="0">
                          <a:effectLst/>
                        </a:rPr>
                        <a:t>  	}</a:t>
                      </a:r>
                      <a:br>
                        <a:rPr lang="en-US" sz="2000" dirty="0">
                          <a:effectLst/>
                        </a:rPr>
                      </a:br>
                      <a:r>
                        <a:rPr lang="en-US" sz="2000" dirty="0">
                          <a:effectLst/>
                        </a:rPr>
                        <a:t>}</a:t>
                      </a:r>
                      <a:endParaRPr lang="es-ES" sz="2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190942773"/>
                  </a:ext>
                </a:extLst>
              </a:tr>
            </a:tbl>
          </a:graphicData>
        </a:graphic>
      </p:graphicFrame>
    </p:spTree>
    <p:extLst>
      <p:ext uri="{BB962C8B-B14F-4D97-AF65-F5344CB8AC3E}">
        <p14:creationId xmlns:p14="http://schemas.microsoft.com/office/powerpoint/2010/main" val="3206676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graphicFrame>
        <p:nvGraphicFramePr>
          <p:cNvPr id="6" name="Tabla 5">
            <a:extLst>
              <a:ext uri="{FF2B5EF4-FFF2-40B4-BE49-F238E27FC236}">
                <a16:creationId xmlns:a16="http://schemas.microsoft.com/office/drawing/2014/main" id="{E81107C0-20EA-6238-4515-7F8B0A99D745}"/>
              </a:ext>
            </a:extLst>
          </p:cNvPr>
          <p:cNvGraphicFramePr>
            <a:graphicFrameLocks noGrp="1"/>
          </p:cNvGraphicFramePr>
          <p:nvPr>
            <p:extLst>
              <p:ext uri="{D42A27DB-BD31-4B8C-83A1-F6EECF244321}">
                <p14:modId xmlns:p14="http://schemas.microsoft.com/office/powerpoint/2010/main" val="2396975030"/>
              </p:ext>
            </p:extLst>
          </p:nvPr>
        </p:nvGraphicFramePr>
        <p:xfrm>
          <a:off x="1867738" y="1973340"/>
          <a:ext cx="8456519" cy="4693920"/>
        </p:xfrm>
        <a:graphic>
          <a:graphicData uri="http://schemas.openxmlformats.org/drawingml/2006/table">
            <a:tbl>
              <a:tblPr>
                <a:tableStyleId>{5C22544A-7EE6-4342-B048-85BDC9FD1C3A}</a:tableStyleId>
              </a:tblPr>
              <a:tblGrid>
                <a:gridCol w="2021505">
                  <a:extLst>
                    <a:ext uri="{9D8B030D-6E8A-4147-A177-3AD203B41FA5}">
                      <a16:colId xmlns:a16="http://schemas.microsoft.com/office/drawing/2014/main" val="2907626287"/>
                    </a:ext>
                  </a:extLst>
                </a:gridCol>
                <a:gridCol w="6435014">
                  <a:extLst>
                    <a:ext uri="{9D8B030D-6E8A-4147-A177-3AD203B41FA5}">
                      <a16:colId xmlns:a16="http://schemas.microsoft.com/office/drawing/2014/main" val="3739980403"/>
                    </a:ext>
                  </a:extLst>
                </a:gridCol>
              </a:tblGrid>
              <a:tr h="3150969">
                <a:tc>
                  <a:txBody>
                    <a:bodyPr/>
                    <a:lstStyle/>
                    <a:p>
                      <a:pPr>
                        <a:spcBef>
                          <a:spcPts val="300"/>
                        </a:spcBef>
                        <a:spcAft>
                          <a:spcPts val="300"/>
                        </a:spcAft>
                      </a:pPr>
                      <a:r>
                        <a:rPr lang="es-ES" sz="1800">
                          <a:effectLst/>
                        </a:rPr>
                        <a:t>Instrucción </a:t>
                      </a:r>
                      <a:r>
                        <a:rPr lang="en-US" sz="1400">
                          <a:effectLst/>
                        </a:rPr>
                        <a:t>switch</a:t>
                      </a:r>
                      <a:endParaRPr lang="es-ES" sz="1800">
                        <a:effectLst/>
                        <a:latin typeface="Times New Roman" panose="02020603050405020304" pitchFamily="18" charset="0"/>
                        <a:ea typeface="Times New Roman" panose="02020603050405020304" pitchFamily="18" charset="0"/>
                        <a:cs typeface="Calibri" panose="020F0502020204030204" pitchFamily="34" charset="0"/>
                      </a:endParaRPr>
                    </a:p>
                  </a:txBody>
                  <a:tcPr marL="67521" marR="67521" marT="0" marB="0"/>
                </a:tc>
                <a:tc>
                  <a:txBody>
                    <a:bodyPr/>
                    <a:lstStyle/>
                    <a:p>
                      <a:pPr>
                        <a:spcBef>
                          <a:spcPts val="300"/>
                        </a:spcBef>
                        <a:spcAft>
                          <a:spcPts val="300"/>
                        </a:spcAft>
                      </a:pPr>
                      <a:r>
                        <a:rPr lang="en-US" sz="1400" dirty="0">
                          <a:effectLst/>
                        </a:rPr>
                        <a:t>static void Main(string[] </a:t>
                      </a:r>
                      <a:r>
                        <a:rPr lang="en-US" sz="1400" dirty="0" err="1">
                          <a:effectLst/>
                        </a:rPr>
                        <a:t>args</a:t>
                      </a:r>
                      <a:r>
                        <a:rPr lang="en-US" sz="1400" dirty="0">
                          <a:effectLst/>
                        </a:rPr>
                        <a:t>) {</a:t>
                      </a:r>
                      <a:br>
                        <a:rPr lang="en-US" sz="1400" dirty="0">
                          <a:effectLst/>
                        </a:rPr>
                      </a:br>
                      <a:r>
                        <a:rPr lang="en-US" sz="1400" dirty="0">
                          <a:effectLst/>
                        </a:rPr>
                        <a:t>  	int n = </a:t>
                      </a:r>
                      <a:r>
                        <a:rPr lang="en-US" sz="1400" dirty="0" err="1">
                          <a:effectLst/>
                        </a:rPr>
                        <a:t>args.Length</a:t>
                      </a:r>
                      <a:r>
                        <a:rPr lang="en-US" sz="1400" dirty="0">
                          <a:effectLst/>
                        </a:rPr>
                        <a:t>;</a:t>
                      </a:r>
                      <a:br>
                        <a:rPr lang="en-US" sz="1400" dirty="0">
                          <a:effectLst/>
                        </a:rPr>
                      </a:br>
                      <a:r>
                        <a:rPr lang="en-US" sz="1400" dirty="0">
                          <a:effectLst/>
                        </a:rPr>
                        <a:t>  	switch (n) {</a:t>
                      </a:r>
                      <a:br>
                        <a:rPr lang="en-US" sz="1400" dirty="0">
                          <a:effectLst/>
                        </a:rPr>
                      </a:br>
                      <a:r>
                        <a:rPr lang="en-US" sz="1400" dirty="0">
                          <a:effectLst/>
                        </a:rPr>
                        <a:t>  		case 0:</a:t>
                      </a:r>
                      <a:br>
                        <a:rPr lang="en-US" sz="1400" dirty="0">
                          <a:effectLst/>
                        </a:rPr>
                      </a:br>
                      <a:r>
                        <a:rPr lang="en-US" sz="1400" dirty="0">
                          <a:effectLst/>
                        </a:rPr>
                        <a:t>  			</a:t>
                      </a:r>
                      <a:r>
                        <a:rPr lang="en-US" sz="1400" dirty="0" err="1">
                          <a:effectLst/>
                        </a:rPr>
                        <a:t>Console.WriteLine</a:t>
                      </a:r>
                      <a:r>
                        <a:rPr lang="en-US" sz="1400" dirty="0">
                          <a:effectLst/>
                        </a:rPr>
                        <a:t>("No arguments");</a:t>
                      </a:r>
                      <a:br>
                        <a:rPr lang="en-US" sz="1400" dirty="0">
                          <a:effectLst/>
                        </a:rPr>
                      </a:br>
                      <a:r>
                        <a:rPr lang="en-US" sz="1400" dirty="0">
                          <a:effectLst/>
                        </a:rPr>
                        <a:t>  			break;</a:t>
                      </a:r>
                      <a:br>
                        <a:rPr lang="en-US" sz="1400" dirty="0">
                          <a:effectLst/>
                        </a:rPr>
                      </a:br>
                      <a:r>
                        <a:rPr lang="en-US" sz="1400" dirty="0">
                          <a:effectLst/>
                        </a:rPr>
                        <a:t>  		case 1:</a:t>
                      </a:r>
                      <a:br>
                        <a:rPr lang="en-US" sz="1400" dirty="0">
                          <a:effectLst/>
                        </a:rPr>
                      </a:br>
                      <a:r>
                        <a:rPr lang="en-US" sz="1400" dirty="0">
                          <a:effectLst/>
                        </a:rPr>
                        <a:t>  			</a:t>
                      </a:r>
                      <a:r>
                        <a:rPr lang="en-US" sz="1400" dirty="0" err="1">
                          <a:effectLst/>
                        </a:rPr>
                        <a:t>Console.WriteLine</a:t>
                      </a:r>
                      <a:r>
                        <a:rPr lang="en-US" sz="1400" dirty="0">
                          <a:effectLst/>
                        </a:rPr>
                        <a:t>("One argument");</a:t>
                      </a:r>
                      <a:br>
                        <a:rPr lang="en-US" sz="1400" dirty="0">
                          <a:effectLst/>
                        </a:rPr>
                      </a:br>
                      <a:r>
                        <a:rPr lang="en-US" sz="1400" dirty="0">
                          <a:effectLst/>
                        </a:rPr>
                        <a:t>  			break;</a:t>
                      </a:r>
                      <a:br>
                        <a:rPr lang="en-US" sz="1400" dirty="0">
                          <a:effectLst/>
                        </a:rPr>
                      </a:br>
                      <a:r>
                        <a:rPr lang="en-US" sz="1400" dirty="0">
                          <a:effectLst/>
                        </a:rPr>
                        <a:t>  		default:</a:t>
                      </a:r>
                      <a:br>
                        <a:rPr lang="en-US" sz="1400" dirty="0">
                          <a:effectLst/>
                        </a:rPr>
                      </a:br>
                      <a:r>
                        <a:rPr lang="en-US" sz="1400" dirty="0">
                          <a:effectLst/>
                        </a:rPr>
                        <a:t>  			</a:t>
                      </a:r>
                      <a:r>
                        <a:rPr lang="en-US" sz="1400" dirty="0" err="1">
                          <a:effectLst/>
                        </a:rPr>
                        <a:t>Console.WriteLine</a:t>
                      </a:r>
                      <a:r>
                        <a:rPr lang="en-US" sz="1400" dirty="0">
                          <a:effectLst/>
                        </a:rPr>
                        <a:t>("{0} arguments", n);</a:t>
                      </a:r>
                      <a:br>
                        <a:rPr lang="en-US" sz="1400" dirty="0">
                          <a:effectLst/>
                        </a:rPr>
                      </a:br>
                      <a:r>
                        <a:rPr lang="en-US" sz="1400" dirty="0">
                          <a:effectLst/>
                        </a:rPr>
                        <a:t>  			break;</a:t>
                      </a:r>
                      <a:br>
                        <a:rPr lang="en-US" sz="1400" dirty="0">
                          <a:effectLst/>
                        </a:rPr>
                      </a:br>
                      <a:r>
                        <a:rPr lang="en-US" sz="1400" dirty="0">
                          <a:effectLst/>
                        </a:rPr>
                        <a:t>  		}</a:t>
                      </a:r>
                      <a:br>
                        <a:rPr lang="en-US" sz="1400" dirty="0">
                          <a:effectLst/>
                        </a:rPr>
                      </a:br>
                      <a:r>
                        <a:rPr lang="en-US" sz="1400" dirty="0">
                          <a:effectLst/>
                        </a:rPr>
                        <a:t>  	}</a:t>
                      </a:r>
                      <a:br>
                        <a:rPr lang="en-US" sz="1400" dirty="0">
                          <a:effectLst/>
                        </a:rPr>
                      </a:br>
                      <a:r>
                        <a:rPr lang="en-US" sz="1400" dirty="0">
                          <a:effectLst/>
                        </a:rPr>
                        <a:t>}</a:t>
                      </a:r>
                      <a:endParaRPr lang="es-ES" sz="1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7521" marR="67521" marT="0" marB="0"/>
                </a:tc>
                <a:extLst>
                  <a:ext uri="{0D108BD9-81ED-4DB2-BD59-A6C34878D82A}">
                    <a16:rowId xmlns:a16="http://schemas.microsoft.com/office/drawing/2014/main" val="1026668056"/>
                  </a:ext>
                </a:extLst>
              </a:tr>
              <a:tr h="1200369">
                <a:tc>
                  <a:txBody>
                    <a:bodyPr/>
                    <a:lstStyle/>
                    <a:p>
                      <a:pPr>
                        <a:spcBef>
                          <a:spcPts val="300"/>
                        </a:spcBef>
                        <a:spcAft>
                          <a:spcPts val="300"/>
                        </a:spcAft>
                      </a:pPr>
                      <a:r>
                        <a:rPr lang="es-ES" sz="1800" dirty="0">
                          <a:effectLst/>
                        </a:rPr>
                        <a:t>Instrucción </a:t>
                      </a:r>
                      <a:r>
                        <a:rPr lang="en-US" sz="1400" dirty="0">
                          <a:effectLst/>
                        </a:rPr>
                        <a:t>while</a:t>
                      </a:r>
                      <a:endParaRPr lang="es-ES" sz="1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7521" marR="67521" marT="0" marB="0"/>
                </a:tc>
                <a:tc>
                  <a:txBody>
                    <a:bodyPr/>
                    <a:lstStyle/>
                    <a:p>
                      <a:pPr>
                        <a:spcBef>
                          <a:spcPts val="300"/>
                        </a:spcBef>
                        <a:spcAft>
                          <a:spcPts val="300"/>
                        </a:spcAft>
                      </a:pPr>
                      <a:r>
                        <a:rPr lang="en-US" sz="1400" dirty="0">
                          <a:effectLst/>
                        </a:rPr>
                        <a:t>static void Main(string[] </a:t>
                      </a:r>
                      <a:r>
                        <a:rPr lang="en-US" sz="1400" dirty="0" err="1">
                          <a:effectLst/>
                        </a:rPr>
                        <a:t>args</a:t>
                      </a:r>
                      <a:r>
                        <a:rPr lang="en-US" sz="1400" dirty="0">
                          <a:effectLst/>
                        </a:rPr>
                        <a:t>) {</a:t>
                      </a:r>
                      <a:br>
                        <a:rPr lang="en-US" sz="1400" dirty="0">
                          <a:effectLst/>
                        </a:rPr>
                      </a:br>
                      <a:r>
                        <a:rPr lang="en-US" sz="1400" dirty="0">
                          <a:effectLst/>
                        </a:rPr>
                        <a:t>  	int </a:t>
                      </a:r>
                      <a:r>
                        <a:rPr lang="en-US" sz="1400" dirty="0" err="1">
                          <a:effectLst/>
                        </a:rPr>
                        <a:t>i</a:t>
                      </a:r>
                      <a:r>
                        <a:rPr lang="en-US" sz="1400" dirty="0">
                          <a:effectLst/>
                        </a:rPr>
                        <a:t> = 0;</a:t>
                      </a:r>
                      <a:br>
                        <a:rPr lang="en-US" sz="1400" dirty="0">
                          <a:effectLst/>
                        </a:rPr>
                      </a:br>
                      <a:r>
                        <a:rPr lang="en-US" sz="1400" dirty="0">
                          <a:effectLst/>
                        </a:rPr>
                        <a:t>  	while (</a:t>
                      </a:r>
                      <a:r>
                        <a:rPr lang="en-US" sz="1400" dirty="0" err="1">
                          <a:effectLst/>
                        </a:rPr>
                        <a:t>i</a:t>
                      </a:r>
                      <a:r>
                        <a:rPr lang="en-US" sz="1400" dirty="0">
                          <a:effectLst/>
                        </a:rPr>
                        <a:t> &lt; </a:t>
                      </a:r>
                      <a:r>
                        <a:rPr lang="en-US" sz="1400" dirty="0" err="1">
                          <a:effectLst/>
                        </a:rPr>
                        <a:t>args.Length</a:t>
                      </a:r>
                      <a:r>
                        <a:rPr lang="en-US" sz="1400" dirty="0">
                          <a:effectLst/>
                        </a:rPr>
                        <a:t>) {</a:t>
                      </a:r>
                      <a:br>
                        <a:rPr lang="en-US" sz="1400" dirty="0">
                          <a:effectLst/>
                        </a:rPr>
                      </a:br>
                      <a:r>
                        <a:rPr lang="en-US" sz="1400" dirty="0">
                          <a:effectLst/>
                        </a:rPr>
                        <a:t>  		</a:t>
                      </a:r>
                      <a:r>
                        <a:rPr lang="en-US" sz="1400" dirty="0" err="1">
                          <a:effectLst/>
                        </a:rPr>
                        <a:t>Console.WriteLine</a:t>
                      </a:r>
                      <a:r>
                        <a:rPr lang="en-US" sz="1400" dirty="0">
                          <a:effectLst/>
                        </a:rPr>
                        <a:t>(</a:t>
                      </a:r>
                      <a:r>
                        <a:rPr lang="en-US" sz="1400" dirty="0" err="1">
                          <a:effectLst/>
                        </a:rPr>
                        <a:t>args</a:t>
                      </a:r>
                      <a:r>
                        <a:rPr lang="en-US" sz="1400" dirty="0">
                          <a:effectLst/>
                        </a:rPr>
                        <a:t>[</a:t>
                      </a:r>
                      <a:r>
                        <a:rPr lang="en-US" sz="1400" dirty="0" err="1">
                          <a:effectLst/>
                        </a:rPr>
                        <a:t>i</a:t>
                      </a:r>
                      <a:r>
                        <a:rPr lang="en-US" sz="1400" dirty="0">
                          <a:effectLst/>
                        </a:rPr>
                        <a:t>]);</a:t>
                      </a:r>
                      <a:br>
                        <a:rPr lang="en-US" sz="1400" dirty="0">
                          <a:effectLst/>
                        </a:rPr>
                      </a:br>
                      <a:r>
                        <a:rPr lang="en-US" sz="1400" dirty="0">
                          <a:effectLst/>
                        </a:rPr>
                        <a:t>  		</a:t>
                      </a:r>
                      <a:r>
                        <a:rPr lang="en-US" sz="1400" dirty="0" err="1">
                          <a:effectLst/>
                        </a:rPr>
                        <a:t>i</a:t>
                      </a:r>
                      <a:r>
                        <a:rPr lang="en-US" sz="1400" dirty="0">
                          <a:effectLst/>
                        </a:rPr>
                        <a:t>++;</a:t>
                      </a:r>
                      <a:br>
                        <a:rPr lang="en-US" sz="1400" dirty="0">
                          <a:effectLst/>
                        </a:rPr>
                      </a:br>
                      <a:r>
                        <a:rPr lang="en-US" sz="1400" dirty="0">
                          <a:effectLst/>
                        </a:rPr>
                        <a:t>  	}</a:t>
                      </a:r>
                      <a:br>
                        <a:rPr lang="en-US" sz="1400" dirty="0">
                          <a:effectLst/>
                        </a:rPr>
                      </a:br>
                      <a:r>
                        <a:rPr lang="en-US" sz="1400" dirty="0">
                          <a:effectLst/>
                        </a:rPr>
                        <a:t>}</a:t>
                      </a:r>
                      <a:endParaRPr lang="es-ES" sz="1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7521" marR="67521" marT="0" marB="0"/>
                </a:tc>
                <a:extLst>
                  <a:ext uri="{0D108BD9-81ED-4DB2-BD59-A6C34878D82A}">
                    <a16:rowId xmlns:a16="http://schemas.microsoft.com/office/drawing/2014/main" val="2948977216"/>
                  </a:ext>
                </a:extLst>
              </a:tr>
            </a:tbl>
          </a:graphicData>
        </a:graphic>
      </p:graphicFrame>
    </p:spTree>
    <p:extLst>
      <p:ext uri="{BB962C8B-B14F-4D97-AF65-F5344CB8AC3E}">
        <p14:creationId xmlns:p14="http://schemas.microsoft.com/office/powerpoint/2010/main" val="275111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graphicFrame>
        <p:nvGraphicFramePr>
          <p:cNvPr id="7" name="Tabla 6">
            <a:extLst>
              <a:ext uri="{FF2B5EF4-FFF2-40B4-BE49-F238E27FC236}">
                <a16:creationId xmlns:a16="http://schemas.microsoft.com/office/drawing/2014/main" id="{41AC983E-4297-1346-E56D-F4E4D4E64BEC}"/>
              </a:ext>
            </a:extLst>
          </p:cNvPr>
          <p:cNvGraphicFramePr>
            <a:graphicFrameLocks noGrp="1"/>
          </p:cNvGraphicFramePr>
          <p:nvPr>
            <p:extLst>
              <p:ext uri="{D42A27DB-BD31-4B8C-83A1-F6EECF244321}">
                <p14:modId xmlns:p14="http://schemas.microsoft.com/office/powerpoint/2010/main" val="2337261049"/>
              </p:ext>
            </p:extLst>
          </p:nvPr>
        </p:nvGraphicFramePr>
        <p:xfrm>
          <a:off x="1888304" y="1994034"/>
          <a:ext cx="8415387" cy="4663440"/>
        </p:xfrm>
        <a:graphic>
          <a:graphicData uri="http://schemas.openxmlformats.org/drawingml/2006/table">
            <a:tbl>
              <a:tblPr>
                <a:tableStyleId>{5C22544A-7EE6-4342-B048-85BDC9FD1C3A}</a:tableStyleId>
              </a:tblPr>
              <a:tblGrid>
                <a:gridCol w="2011672">
                  <a:extLst>
                    <a:ext uri="{9D8B030D-6E8A-4147-A177-3AD203B41FA5}">
                      <a16:colId xmlns:a16="http://schemas.microsoft.com/office/drawing/2014/main" val="999113065"/>
                    </a:ext>
                  </a:extLst>
                </a:gridCol>
                <a:gridCol w="6403715">
                  <a:extLst>
                    <a:ext uri="{9D8B030D-6E8A-4147-A177-3AD203B41FA5}">
                      <a16:colId xmlns:a16="http://schemas.microsoft.com/office/drawing/2014/main" val="1864868695"/>
                    </a:ext>
                  </a:extLst>
                </a:gridCol>
              </a:tblGrid>
              <a:tr h="1240518">
                <a:tc>
                  <a:txBody>
                    <a:bodyPr/>
                    <a:lstStyle/>
                    <a:p>
                      <a:pPr>
                        <a:spcBef>
                          <a:spcPts val="300"/>
                        </a:spcBef>
                        <a:spcAft>
                          <a:spcPts val="300"/>
                        </a:spcAft>
                      </a:pPr>
                      <a:r>
                        <a:rPr lang="es-ES" sz="2400">
                          <a:effectLst/>
                        </a:rPr>
                        <a:t>Instrucción </a:t>
                      </a:r>
                      <a:r>
                        <a:rPr lang="en-US" sz="1800">
                          <a:effectLst/>
                        </a:rPr>
                        <a:t>do</a:t>
                      </a:r>
                      <a:endParaRPr lang="es-ES" sz="24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1800">
                          <a:effectLst/>
                        </a:rPr>
                        <a:t>static void Main() {</a:t>
                      </a:r>
                      <a:br>
                        <a:rPr lang="en-US" sz="1800">
                          <a:effectLst/>
                        </a:rPr>
                      </a:br>
                      <a:r>
                        <a:rPr lang="en-US" sz="1800">
                          <a:effectLst/>
                        </a:rPr>
                        <a:t>  	string s;</a:t>
                      </a:r>
                      <a:br>
                        <a:rPr lang="en-US" sz="1800">
                          <a:effectLst/>
                        </a:rPr>
                      </a:br>
                      <a:r>
                        <a:rPr lang="en-US" sz="1800">
                          <a:effectLst/>
                        </a:rPr>
                        <a:t>  	do {</a:t>
                      </a:r>
                      <a:br>
                        <a:rPr lang="en-US" sz="1800">
                          <a:effectLst/>
                        </a:rPr>
                      </a:br>
                      <a:r>
                        <a:rPr lang="en-US" sz="1800">
                          <a:effectLst/>
                        </a:rPr>
                        <a:t>  		s = Console.ReadLine();</a:t>
                      </a:r>
                      <a:br>
                        <a:rPr lang="en-US" sz="1800">
                          <a:effectLst/>
                        </a:rPr>
                      </a:br>
                      <a:r>
                        <a:rPr lang="en-US" sz="1800">
                          <a:effectLst/>
                        </a:rPr>
                        <a:t>  		if (s != null) Console.WriteLine(s);</a:t>
                      </a:r>
                      <a:br>
                        <a:rPr lang="en-US" sz="1800">
                          <a:effectLst/>
                        </a:rPr>
                      </a:br>
                      <a:r>
                        <a:rPr lang="en-US" sz="1800">
                          <a:effectLst/>
                        </a:rPr>
                        <a:t>  	} while (s != null);</a:t>
                      </a:r>
                      <a:br>
                        <a:rPr lang="en-US" sz="1800">
                          <a:effectLst/>
                        </a:rPr>
                      </a:br>
                      <a:r>
                        <a:rPr lang="en-US" sz="1800">
                          <a:effectLst/>
                        </a:rPr>
                        <a:t>}</a:t>
                      </a:r>
                      <a:endParaRPr lang="es-ES" sz="24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727373782"/>
                  </a:ext>
                </a:extLst>
              </a:tr>
              <a:tr h="775324">
                <a:tc>
                  <a:txBody>
                    <a:bodyPr/>
                    <a:lstStyle/>
                    <a:p>
                      <a:pPr>
                        <a:spcBef>
                          <a:spcPts val="300"/>
                        </a:spcBef>
                        <a:spcAft>
                          <a:spcPts val="300"/>
                        </a:spcAft>
                      </a:pPr>
                      <a:r>
                        <a:rPr lang="es-ES" sz="2400">
                          <a:effectLst/>
                        </a:rPr>
                        <a:t>Instrucción </a:t>
                      </a:r>
                      <a:r>
                        <a:rPr lang="en-US" sz="1800">
                          <a:effectLst/>
                        </a:rPr>
                        <a:t>for</a:t>
                      </a:r>
                      <a:endParaRPr lang="es-ES" sz="24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1800">
                          <a:effectLst/>
                        </a:rPr>
                        <a:t>static void Main(string[] args) {</a:t>
                      </a:r>
                      <a:br>
                        <a:rPr lang="en-US" sz="1800">
                          <a:effectLst/>
                        </a:rPr>
                      </a:br>
                      <a:r>
                        <a:rPr lang="en-US" sz="1800">
                          <a:effectLst/>
                        </a:rPr>
                        <a:t>  	for (int i = 0; i &lt; args.Length; i++) {</a:t>
                      </a:r>
                      <a:br>
                        <a:rPr lang="en-US" sz="1800">
                          <a:effectLst/>
                        </a:rPr>
                      </a:br>
                      <a:r>
                        <a:rPr lang="en-US" sz="1800">
                          <a:effectLst/>
                        </a:rPr>
                        <a:t>  		Console.WriteLine(args[i]);</a:t>
                      </a:r>
                      <a:br>
                        <a:rPr lang="en-US" sz="1800">
                          <a:effectLst/>
                        </a:rPr>
                      </a:br>
                      <a:r>
                        <a:rPr lang="en-US" sz="1800">
                          <a:effectLst/>
                        </a:rPr>
                        <a:t>  	}</a:t>
                      </a:r>
                      <a:br>
                        <a:rPr lang="en-US" sz="1800">
                          <a:effectLst/>
                        </a:rPr>
                      </a:br>
                      <a:r>
                        <a:rPr lang="en-US" sz="1800">
                          <a:effectLst/>
                        </a:rPr>
                        <a:t>}</a:t>
                      </a:r>
                      <a:endParaRPr lang="es-ES" sz="24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108612239"/>
                  </a:ext>
                </a:extLst>
              </a:tr>
              <a:tr h="775324">
                <a:tc>
                  <a:txBody>
                    <a:bodyPr/>
                    <a:lstStyle/>
                    <a:p>
                      <a:pPr>
                        <a:spcBef>
                          <a:spcPts val="300"/>
                        </a:spcBef>
                        <a:spcAft>
                          <a:spcPts val="300"/>
                        </a:spcAft>
                      </a:pPr>
                      <a:r>
                        <a:rPr lang="es-ES" sz="2400" dirty="0">
                          <a:effectLst/>
                        </a:rPr>
                        <a:t>Instrucción </a:t>
                      </a:r>
                      <a:r>
                        <a:rPr lang="en-US" sz="1800" dirty="0">
                          <a:effectLst/>
                        </a:rPr>
                        <a:t>foreach</a:t>
                      </a:r>
                      <a:endParaRPr lang="es-ES" sz="24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1800" dirty="0">
                          <a:effectLst/>
                        </a:rPr>
                        <a:t>static void Main(string[] </a:t>
                      </a:r>
                      <a:r>
                        <a:rPr lang="en-US" sz="1800" dirty="0" err="1">
                          <a:effectLst/>
                        </a:rPr>
                        <a:t>args</a:t>
                      </a:r>
                      <a:r>
                        <a:rPr lang="en-US" sz="1800" dirty="0">
                          <a:effectLst/>
                        </a:rPr>
                        <a:t>) {</a:t>
                      </a:r>
                      <a:br>
                        <a:rPr lang="en-US" sz="1800" dirty="0">
                          <a:effectLst/>
                        </a:rPr>
                      </a:br>
                      <a:r>
                        <a:rPr lang="en-US" sz="1800" dirty="0">
                          <a:effectLst/>
                        </a:rPr>
                        <a:t>  	foreach (string s in </a:t>
                      </a:r>
                      <a:r>
                        <a:rPr lang="en-US" sz="1800" dirty="0" err="1">
                          <a:effectLst/>
                        </a:rPr>
                        <a:t>args</a:t>
                      </a:r>
                      <a:r>
                        <a:rPr lang="en-US" sz="1800" dirty="0">
                          <a:effectLst/>
                        </a:rPr>
                        <a:t>) {</a:t>
                      </a:r>
                      <a:br>
                        <a:rPr lang="en-US" sz="1800" dirty="0">
                          <a:effectLst/>
                        </a:rPr>
                      </a:br>
                      <a:r>
                        <a:rPr lang="en-US" sz="1800" dirty="0">
                          <a:effectLst/>
                        </a:rPr>
                        <a:t>  		</a:t>
                      </a:r>
                      <a:r>
                        <a:rPr lang="en-US" sz="1800" dirty="0" err="1">
                          <a:effectLst/>
                        </a:rPr>
                        <a:t>Console.WriteLine</a:t>
                      </a:r>
                      <a:r>
                        <a:rPr lang="en-US" sz="1800" dirty="0">
                          <a:effectLst/>
                        </a:rPr>
                        <a:t>(s);</a:t>
                      </a:r>
                      <a:br>
                        <a:rPr lang="en-US" sz="1800" dirty="0">
                          <a:effectLst/>
                        </a:rPr>
                      </a:br>
                      <a:r>
                        <a:rPr lang="en-US" sz="1800" dirty="0">
                          <a:effectLst/>
                        </a:rPr>
                        <a:t>  	}</a:t>
                      </a:r>
                      <a:br>
                        <a:rPr lang="en-US" sz="1800" dirty="0">
                          <a:effectLst/>
                        </a:rPr>
                      </a:br>
                      <a:r>
                        <a:rPr lang="en-US" sz="1800" dirty="0">
                          <a:effectLst/>
                        </a:rPr>
                        <a:t>}</a:t>
                      </a:r>
                      <a:endParaRPr lang="es-ES" sz="24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588992090"/>
                  </a:ext>
                </a:extLst>
              </a:tr>
            </a:tbl>
          </a:graphicData>
        </a:graphic>
      </p:graphicFrame>
    </p:spTree>
    <p:extLst>
      <p:ext uri="{BB962C8B-B14F-4D97-AF65-F5344CB8AC3E}">
        <p14:creationId xmlns:p14="http://schemas.microsoft.com/office/powerpoint/2010/main" val="4199463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graphicFrame>
        <p:nvGraphicFramePr>
          <p:cNvPr id="6" name="Tabla 5">
            <a:extLst>
              <a:ext uri="{FF2B5EF4-FFF2-40B4-BE49-F238E27FC236}">
                <a16:creationId xmlns:a16="http://schemas.microsoft.com/office/drawing/2014/main" id="{94DEF92C-93FB-8057-2B5F-232D2F689193}"/>
              </a:ext>
            </a:extLst>
          </p:cNvPr>
          <p:cNvGraphicFramePr>
            <a:graphicFrameLocks noGrp="1"/>
          </p:cNvGraphicFramePr>
          <p:nvPr>
            <p:extLst>
              <p:ext uri="{D42A27DB-BD31-4B8C-83A1-F6EECF244321}">
                <p14:modId xmlns:p14="http://schemas.microsoft.com/office/powerpoint/2010/main" val="135394112"/>
              </p:ext>
            </p:extLst>
          </p:nvPr>
        </p:nvGraphicFramePr>
        <p:xfrm>
          <a:off x="1163338" y="2121114"/>
          <a:ext cx="9854508" cy="3962400"/>
        </p:xfrm>
        <a:graphic>
          <a:graphicData uri="http://schemas.openxmlformats.org/drawingml/2006/table">
            <a:tbl>
              <a:tblPr>
                <a:tableStyleId>{5C22544A-7EE6-4342-B048-85BDC9FD1C3A}</a:tableStyleId>
              </a:tblPr>
              <a:tblGrid>
                <a:gridCol w="3135946">
                  <a:extLst>
                    <a:ext uri="{9D8B030D-6E8A-4147-A177-3AD203B41FA5}">
                      <a16:colId xmlns:a16="http://schemas.microsoft.com/office/drawing/2014/main" val="2065539624"/>
                    </a:ext>
                  </a:extLst>
                </a:gridCol>
                <a:gridCol w="6718562">
                  <a:extLst>
                    <a:ext uri="{9D8B030D-6E8A-4147-A177-3AD203B41FA5}">
                      <a16:colId xmlns:a16="http://schemas.microsoft.com/office/drawing/2014/main" val="1597682820"/>
                    </a:ext>
                  </a:extLst>
                </a:gridCol>
              </a:tblGrid>
              <a:tr h="0">
                <a:tc>
                  <a:txBody>
                    <a:bodyPr/>
                    <a:lstStyle/>
                    <a:p>
                      <a:pPr>
                        <a:spcBef>
                          <a:spcPts val="300"/>
                        </a:spcBef>
                        <a:spcAft>
                          <a:spcPts val="300"/>
                        </a:spcAft>
                      </a:pPr>
                      <a:r>
                        <a:rPr lang="es-ES" sz="2800">
                          <a:effectLst/>
                        </a:rPr>
                        <a:t>Instrucción </a:t>
                      </a:r>
                      <a:r>
                        <a:rPr lang="en-US" sz="2000">
                          <a:effectLst/>
                        </a:rPr>
                        <a:t>break</a:t>
                      </a:r>
                      <a:endParaRPr lang="es-ES" sz="28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2000">
                          <a:effectLst/>
                        </a:rPr>
                        <a:t>static void Main() {</a:t>
                      </a:r>
                      <a:br>
                        <a:rPr lang="en-US" sz="2000">
                          <a:effectLst/>
                        </a:rPr>
                      </a:br>
                      <a:r>
                        <a:rPr lang="en-US" sz="2000">
                          <a:effectLst/>
                        </a:rPr>
                        <a:t>  	while (true) {</a:t>
                      </a:r>
                      <a:br>
                        <a:rPr lang="en-US" sz="2000">
                          <a:effectLst/>
                        </a:rPr>
                      </a:br>
                      <a:r>
                        <a:rPr lang="en-US" sz="2000">
                          <a:effectLst/>
                        </a:rPr>
                        <a:t>  		string s = Console.ReadLine();</a:t>
                      </a:r>
                      <a:br>
                        <a:rPr lang="en-US" sz="2000">
                          <a:effectLst/>
                        </a:rPr>
                      </a:br>
                      <a:r>
                        <a:rPr lang="en-US" sz="2000">
                          <a:effectLst/>
                        </a:rPr>
                        <a:t>  		if (s == null) break;</a:t>
                      </a:r>
                      <a:br>
                        <a:rPr lang="en-US" sz="2000">
                          <a:effectLst/>
                        </a:rPr>
                      </a:br>
                      <a:r>
                        <a:rPr lang="en-US" sz="2000">
                          <a:effectLst/>
                        </a:rPr>
                        <a:t>  		Console.WriteLine(s);</a:t>
                      </a:r>
                      <a:br>
                        <a:rPr lang="en-US" sz="2000">
                          <a:effectLst/>
                        </a:rPr>
                      </a:br>
                      <a:r>
                        <a:rPr lang="en-US" sz="2000">
                          <a:effectLst/>
                        </a:rPr>
                        <a:t>  	}</a:t>
                      </a:r>
                      <a:br>
                        <a:rPr lang="en-US" sz="2000">
                          <a:effectLst/>
                        </a:rPr>
                      </a:br>
                      <a:r>
                        <a:rPr lang="en-US" sz="2000">
                          <a:effectLst/>
                        </a:rPr>
                        <a:t>}</a:t>
                      </a:r>
                      <a:endParaRPr lang="es-ES" sz="28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866520001"/>
                  </a:ext>
                </a:extLst>
              </a:tr>
              <a:tr h="0">
                <a:tc>
                  <a:txBody>
                    <a:bodyPr/>
                    <a:lstStyle/>
                    <a:p>
                      <a:pPr>
                        <a:spcBef>
                          <a:spcPts val="300"/>
                        </a:spcBef>
                        <a:spcAft>
                          <a:spcPts val="300"/>
                        </a:spcAft>
                      </a:pPr>
                      <a:r>
                        <a:rPr lang="es-ES" sz="2800" dirty="0">
                          <a:effectLst/>
                        </a:rPr>
                        <a:t>Instrucción </a:t>
                      </a:r>
                      <a:r>
                        <a:rPr lang="en-US" sz="2000" dirty="0">
                          <a:effectLst/>
                        </a:rPr>
                        <a:t>continue</a:t>
                      </a:r>
                      <a:endParaRPr lang="es-ES" sz="2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n-US" sz="2000" dirty="0">
                          <a:effectLst/>
                        </a:rPr>
                        <a:t>static void Main(string[] </a:t>
                      </a:r>
                      <a:r>
                        <a:rPr lang="en-US" sz="2000" dirty="0" err="1">
                          <a:effectLst/>
                        </a:rPr>
                        <a:t>args</a:t>
                      </a:r>
                      <a:r>
                        <a:rPr lang="en-US" sz="2000" dirty="0">
                          <a:effectLst/>
                        </a:rPr>
                        <a:t>) {</a:t>
                      </a:r>
                      <a:br>
                        <a:rPr lang="en-US" sz="2000" dirty="0">
                          <a:effectLst/>
                        </a:rPr>
                      </a:br>
                      <a:r>
                        <a:rPr lang="en-US" sz="2000" dirty="0">
                          <a:effectLst/>
                        </a:rPr>
                        <a:t>  	for (int </a:t>
                      </a:r>
                      <a:r>
                        <a:rPr lang="en-US" sz="2000" dirty="0" err="1">
                          <a:effectLst/>
                        </a:rPr>
                        <a:t>i</a:t>
                      </a:r>
                      <a:r>
                        <a:rPr lang="en-US" sz="2000" dirty="0">
                          <a:effectLst/>
                        </a:rPr>
                        <a:t> = 0; </a:t>
                      </a:r>
                      <a:r>
                        <a:rPr lang="en-US" sz="2000" dirty="0" err="1">
                          <a:effectLst/>
                        </a:rPr>
                        <a:t>i</a:t>
                      </a:r>
                      <a:r>
                        <a:rPr lang="en-US" sz="2000" dirty="0">
                          <a:effectLst/>
                        </a:rPr>
                        <a:t> &lt; </a:t>
                      </a:r>
                      <a:r>
                        <a:rPr lang="en-US" sz="2000" dirty="0" err="1">
                          <a:effectLst/>
                        </a:rPr>
                        <a:t>args.Length</a:t>
                      </a:r>
                      <a:r>
                        <a:rPr lang="en-US" sz="2000" dirty="0">
                          <a:effectLst/>
                        </a:rPr>
                        <a:t>; </a:t>
                      </a:r>
                      <a:r>
                        <a:rPr lang="en-US" sz="2000" dirty="0" err="1">
                          <a:effectLst/>
                        </a:rPr>
                        <a:t>i</a:t>
                      </a:r>
                      <a:r>
                        <a:rPr lang="en-US" sz="2000" dirty="0">
                          <a:effectLst/>
                        </a:rPr>
                        <a:t>++) {</a:t>
                      </a:r>
                      <a:br>
                        <a:rPr lang="en-US" sz="2000" dirty="0">
                          <a:effectLst/>
                        </a:rPr>
                      </a:br>
                      <a:r>
                        <a:rPr lang="en-US" sz="2000" dirty="0">
                          <a:effectLst/>
                        </a:rPr>
                        <a:t>  		if (</a:t>
                      </a:r>
                      <a:r>
                        <a:rPr lang="en-US" sz="2000" dirty="0" err="1">
                          <a:effectLst/>
                        </a:rPr>
                        <a:t>args</a:t>
                      </a:r>
                      <a:r>
                        <a:rPr lang="en-US" sz="2000" dirty="0">
                          <a:effectLst/>
                        </a:rPr>
                        <a:t>[</a:t>
                      </a:r>
                      <a:r>
                        <a:rPr lang="en-US" sz="2000" dirty="0" err="1">
                          <a:effectLst/>
                        </a:rPr>
                        <a:t>i</a:t>
                      </a:r>
                      <a:r>
                        <a:rPr lang="en-US" sz="2000" dirty="0">
                          <a:effectLst/>
                        </a:rPr>
                        <a:t>].</a:t>
                      </a:r>
                      <a:r>
                        <a:rPr lang="en-US" sz="2000" dirty="0" err="1">
                          <a:effectLst/>
                        </a:rPr>
                        <a:t>StartsWith</a:t>
                      </a:r>
                      <a:r>
                        <a:rPr lang="en-US" sz="2000" dirty="0">
                          <a:effectLst/>
                        </a:rPr>
                        <a:t>("/")) continue;</a:t>
                      </a:r>
                      <a:br>
                        <a:rPr lang="en-US" sz="2000" dirty="0">
                          <a:effectLst/>
                        </a:rPr>
                      </a:br>
                      <a:r>
                        <a:rPr lang="en-US" sz="2000" dirty="0">
                          <a:effectLst/>
                        </a:rPr>
                        <a:t>  		</a:t>
                      </a:r>
                      <a:r>
                        <a:rPr lang="en-US" sz="2000" dirty="0" err="1">
                          <a:effectLst/>
                        </a:rPr>
                        <a:t>Console.WriteLine</a:t>
                      </a:r>
                      <a:r>
                        <a:rPr lang="en-US" sz="2000" dirty="0">
                          <a:effectLst/>
                        </a:rPr>
                        <a:t>(</a:t>
                      </a:r>
                      <a:r>
                        <a:rPr lang="en-US" sz="2000" dirty="0" err="1">
                          <a:effectLst/>
                        </a:rPr>
                        <a:t>args</a:t>
                      </a:r>
                      <a:r>
                        <a:rPr lang="en-US" sz="2000" dirty="0">
                          <a:effectLst/>
                        </a:rPr>
                        <a:t>[</a:t>
                      </a:r>
                      <a:r>
                        <a:rPr lang="en-US" sz="2000" dirty="0" err="1">
                          <a:effectLst/>
                        </a:rPr>
                        <a:t>i</a:t>
                      </a:r>
                      <a:r>
                        <a:rPr lang="en-US" sz="2000" dirty="0">
                          <a:effectLst/>
                        </a:rPr>
                        <a:t>]);</a:t>
                      </a:r>
                      <a:br>
                        <a:rPr lang="en-US" sz="2000" dirty="0">
                          <a:effectLst/>
                        </a:rPr>
                      </a:br>
                      <a:r>
                        <a:rPr lang="en-US" sz="2000" dirty="0">
                          <a:effectLst/>
                        </a:rPr>
                        <a:t>  	}</a:t>
                      </a:r>
                      <a:br>
                        <a:rPr lang="en-US" sz="2000" dirty="0">
                          <a:effectLst/>
                        </a:rPr>
                      </a:br>
                      <a:r>
                        <a:rPr lang="en-US" sz="2000" dirty="0">
                          <a:effectLst/>
                        </a:rPr>
                        <a:t>}</a:t>
                      </a:r>
                      <a:endParaRPr lang="es-ES" sz="28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258554705"/>
                  </a:ext>
                </a:extLst>
              </a:tr>
            </a:tbl>
          </a:graphicData>
        </a:graphic>
      </p:graphicFrame>
    </p:spTree>
    <p:extLst>
      <p:ext uri="{BB962C8B-B14F-4D97-AF65-F5344CB8AC3E}">
        <p14:creationId xmlns:p14="http://schemas.microsoft.com/office/powerpoint/2010/main" val="3649777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graphicFrame>
        <p:nvGraphicFramePr>
          <p:cNvPr id="7" name="Tabla 6">
            <a:extLst>
              <a:ext uri="{FF2B5EF4-FFF2-40B4-BE49-F238E27FC236}">
                <a16:creationId xmlns:a16="http://schemas.microsoft.com/office/drawing/2014/main" id="{74BC3813-B5CF-8277-034B-7BDE3382ED7A}"/>
              </a:ext>
            </a:extLst>
          </p:cNvPr>
          <p:cNvGraphicFramePr>
            <a:graphicFrameLocks noGrp="1"/>
          </p:cNvGraphicFramePr>
          <p:nvPr>
            <p:extLst>
              <p:ext uri="{D42A27DB-BD31-4B8C-83A1-F6EECF244321}">
                <p14:modId xmlns:p14="http://schemas.microsoft.com/office/powerpoint/2010/main" val="1201862139"/>
              </p:ext>
            </p:extLst>
          </p:nvPr>
        </p:nvGraphicFramePr>
        <p:xfrm>
          <a:off x="1168744" y="1973340"/>
          <a:ext cx="9854508" cy="4602480"/>
        </p:xfrm>
        <a:graphic>
          <a:graphicData uri="http://schemas.openxmlformats.org/drawingml/2006/table">
            <a:tbl>
              <a:tblPr>
                <a:tableStyleId>{5C22544A-7EE6-4342-B048-85BDC9FD1C3A}</a:tableStyleId>
              </a:tblPr>
              <a:tblGrid>
                <a:gridCol w="2355689">
                  <a:extLst>
                    <a:ext uri="{9D8B030D-6E8A-4147-A177-3AD203B41FA5}">
                      <a16:colId xmlns:a16="http://schemas.microsoft.com/office/drawing/2014/main" val="3090072823"/>
                    </a:ext>
                  </a:extLst>
                </a:gridCol>
                <a:gridCol w="7498819">
                  <a:extLst>
                    <a:ext uri="{9D8B030D-6E8A-4147-A177-3AD203B41FA5}">
                      <a16:colId xmlns:a16="http://schemas.microsoft.com/office/drawing/2014/main" val="1871281593"/>
                    </a:ext>
                  </a:extLst>
                </a:gridCol>
              </a:tblGrid>
              <a:tr h="810763">
                <a:tc>
                  <a:txBody>
                    <a:bodyPr/>
                    <a:lstStyle/>
                    <a:p>
                      <a:pPr>
                        <a:spcBef>
                          <a:spcPts val="300"/>
                        </a:spcBef>
                        <a:spcAft>
                          <a:spcPts val="300"/>
                        </a:spcAft>
                      </a:pPr>
                      <a:r>
                        <a:rPr lang="es-ES" sz="1200">
                          <a:effectLst/>
                        </a:rPr>
                        <a:t>Instrucción </a:t>
                      </a:r>
                      <a:r>
                        <a:rPr lang="en-US" sz="1100">
                          <a:effectLst/>
                        </a:rPr>
                        <a:t>return</a:t>
                      </a:r>
                      <a:endParaRPr lang="es-ES"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54392" marR="54392" marT="0" marB="0"/>
                </a:tc>
                <a:tc>
                  <a:txBody>
                    <a:bodyPr/>
                    <a:lstStyle/>
                    <a:p>
                      <a:pPr>
                        <a:spcBef>
                          <a:spcPts val="300"/>
                        </a:spcBef>
                        <a:spcAft>
                          <a:spcPts val="300"/>
                        </a:spcAft>
                      </a:pPr>
                      <a:r>
                        <a:rPr lang="en-US" sz="1100" dirty="0">
                          <a:effectLst/>
                        </a:rPr>
                        <a:t>static int Add(int a, int b) {</a:t>
                      </a:r>
                      <a:br>
                        <a:rPr lang="en-US" sz="1100" dirty="0">
                          <a:effectLst/>
                        </a:rPr>
                      </a:br>
                      <a:r>
                        <a:rPr lang="en-US" sz="1100" dirty="0">
                          <a:effectLst/>
                        </a:rPr>
                        <a:t>  	return a + b;</a:t>
                      </a:r>
                      <a:br>
                        <a:rPr lang="en-US" sz="1100" dirty="0">
                          <a:effectLst/>
                        </a:rPr>
                      </a:br>
                      <a:r>
                        <a:rPr lang="en-US" sz="1100" dirty="0">
                          <a:effectLst/>
                        </a:rPr>
                        <a:t>}</a:t>
                      </a:r>
                      <a:endParaRPr lang="es-ES" sz="1200" dirty="0">
                        <a:effectLst/>
                      </a:endParaRPr>
                    </a:p>
                    <a:p>
                      <a:pPr>
                        <a:spcBef>
                          <a:spcPts val="300"/>
                        </a:spcBef>
                        <a:spcAft>
                          <a:spcPts val="300"/>
                        </a:spcAft>
                      </a:pPr>
                      <a:r>
                        <a:rPr lang="en-US" sz="1100" dirty="0">
                          <a:effectLst/>
                        </a:rPr>
                        <a:t>static void Main() {</a:t>
                      </a:r>
                      <a:br>
                        <a:rPr lang="en-US" sz="1100" dirty="0">
                          <a:effectLst/>
                        </a:rPr>
                      </a:br>
                      <a:r>
                        <a:rPr lang="en-US" sz="1100" dirty="0">
                          <a:effectLst/>
                        </a:rPr>
                        <a:t>  	</a:t>
                      </a:r>
                      <a:r>
                        <a:rPr lang="en-US" sz="1100" dirty="0" err="1">
                          <a:effectLst/>
                        </a:rPr>
                        <a:t>Console.WriteLine</a:t>
                      </a:r>
                      <a:r>
                        <a:rPr lang="en-US" sz="1100" dirty="0">
                          <a:effectLst/>
                        </a:rPr>
                        <a:t>(Add(1, 2));</a:t>
                      </a:r>
                      <a:br>
                        <a:rPr lang="en-US" sz="1100" dirty="0">
                          <a:effectLst/>
                        </a:rPr>
                      </a:br>
                      <a:r>
                        <a:rPr lang="en-US" sz="1100" dirty="0">
                          <a:effectLst/>
                        </a:rPr>
                        <a:t>  	return;</a:t>
                      </a:r>
                      <a:br>
                        <a:rPr lang="en-US" sz="1100" dirty="0">
                          <a:effectLst/>
                        </a:rPr>
                      </a:br>
                      <a:r>
                        <a:rPr lang="en-US" sz="1100" dirty="0">
                          <a:effectLst/>
                        </a:rPr>
                        <a:t>}</a:t>
                      </a:r>
                      <a:endParaRPr lang="es-ES" sz="12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54392" marR="54392" marT="0" marB="0"/>
                </a:tc>
                <a:extLst>
                  <a:ext uri="{0D108BD9-81ED-4DB2-BD59-A6C34878D82A}">
                    <a16:rowId xmlns:a16="http://schemas.microsoft.com/office/drawing/2014/main" val="1273036793"/>
                  </a:ext>
                </a:extLst>
              </a:tr>
              <a:tr h="2561285">
                <a:tc>
                  <a:txBody>
                    <a:bodyPr/>
                    <a:lstStyle/>
                    <a:p>
                      <a:pPr>
                        <a:spcBef>
                          <a:spcPts val="300"/>
                        </a:spcBef>
                        <a:spcAft>
                          <a:spcPts val="300"/>
                        </a:spcAft>
                      </a:pPr>
                      <a:r>
                        <a:rPr lang="es-ES" sz="1200">
                          <a:effectLst/>
                        </a:rPr>
                        <a:t>Instrucciones </a:t>
                      </a:r>
                      <a:r>
                        <a:rPr lang="es-ES" sz="1100">
                          <a:effectLst/>
                        </a:rPr>
                        <a:t>throw</a:t>
                      </a:r>
                      <a:r>
                        <a:rPr lang="es-ES" sz="1200">
                          <a:effectLst/>
                        </a:rPr>
                        <a:t> y </a:t>
                      </a:r>
                      <a:r>
                        <a:rPr lang="es-ES" sz="1100">
                          <a:effectLst/>
                        </a:rPr>
                        <a:t>try</a:t>
                      </a:r>
                      <a:endParaRPr lang="es-ES"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54392" marR="54392" marT="0" marB="0"/>
                </a:tc>
                <a:tc>
                  <a:txBody>
                    <a:bodyPr/>
                    <a:lstStyle/>
                    <a:p>
                      <a:pPr>
                        <a:spcBef>
                          <a:spcPts val="0"/>
                        </a:spcBef>
                        <a:spcAft>
                          <a:spcPts val="0"/>
                        </a:spcAft>
                      </a:pPr>
                      <a:r>
                        <a:rPr lang="en-US" sz="1100" dirty="0">
                          <a:effectLst/>
                        </a:rPr>
                        <a:t>static double Divide(double x, double y) {</a:t>
                      </a:r>
                      <a:br>
                        <a:rPr lang="en-US" sz="1100" dirty="0">
                          <a:effectLst/>
                        </a:rPr>
                      </a:br>
                      <a:r>
                        <a:rPr lang="en-US" sz="1100" dirty="0">
                          <a:effectLst/>
                        </a:rPr>
                        <a:t>  	if (y == 0) throw new </a:t>
                      </a:r>
                      <a:r>
                        <a:rPr lang="en-US" sz="1100" dirty="0" err="1">
                          <a:effectLst/>
                        </a:rPr>
                        <a:t>DivideByZeroException</a:t>
                      </a:r>
                      <a:r>
                        <a:rPr lang="en-US" sz="1100" dirty="0">
                          <a:effectLst/>
                        </a:rPr>
                        <a:t>();</a:t>
                      </a:r>
                      <a:br>
                        <a:rPr lang="en-US" sz="1100" dirty="0">
                          <a:effectLst/>
                        </a:rPr>
                      </a:br>
                      <a:r>
                        <a:rPr lang="en-US" sz="1100" dirty="0">
                          <a:effectLst/>
                        </a:rPr>
                        <a:t>  	return x / y;</a:t>
                      </a:r>
                      <a:br>
                        <a:rPr lang="en-US" sz="1100" dirty="0">
                          <a:effectLst/>
                        </a:rPr>
                      </a:br>
                      <a:r>
                        <a:rPr lang="en-US" sz="1100" dirty="0">
                          <a:effectLst/>
                        </a:rPr>
                        <a:t>}</a:t>
                      </a:r>
                    </a:p>
                    <a:p>
                      <a:pPr>
                        <a:spcBef>
                          <a:spcPts val="0"/>
                        </a:spcBef>
                        <a:spcAft>
                          <a:spcPts val="0"/>
                        </a:spcAft>
                      </a:pPr>
                      <a:r>
                        <a:rPr lang="en-US" sz="1100" dirty="0">
                          <a:effectLst/>
                        </a:rPr>
                        <a:t>static void Main(string[] </a:t>
                      </a:r>
                      <a:r>
                        <a:rPr lang="en-US" sz="1100" dirty="0" err="1">
                          <a:effectLst/>
                        </a:rPr>
                        <a:t>args</a:t>
                      </a:r>
                      <a:r>
                        <a:rPr lang="en-US" sz="1100" dirty="0">
                          <a:effectLst/>
                        </a:rPr>
                        <a:t>) {</a:t>
                      </a:r>
                      <a:br>
                        <a:rPr lang="en-US" sz="1100" dirty="0">
                          <a:effectLst/>
                        </a:rPr>
                      </a:br>
                      <a:r>
                        <a:rPr lang="en-US" sz="1100" dirty="0">
                          <a:effectLst/>
                        </a:rPr>
                        <a:t>  	try {</a:t>
                      </a:r>
                      <a:br>
                        <a:rPr lang="en-US" sz="1100" dirty="0">
                          <a:effectLst/>
                        </a:rPr>
                      </a:br>
                      <a:r>
                        <a:rPr lang="en-US" sz="1100" dirty="0">
                          <a:effectLst/>
                        </a:rPr>
                        <a:t>  		if (</a:t>
                      </a:r>
                      <a:r>
                        <a:rPr lang="en-US" sz="1100" dirty="0" err="1">
                          <a:effectLst/>
                        </a:rPr>
                        <a:t>args.Length</a:t>
                      </a:r>
                      <a:r>
                        <a:rPr lang="en-US" sz="1100" dirty="0">
                          <a:effectLst/>
                        </a:rPr>
                        <a:t> != 2) {</a:t>
                      </a:r>
                      <a:br>
                        <a:rPr lang="en-US" sz="1100" dirty="0">
                          <a:effectLst/>
                        </a:rPr>
                      </a:br>
                      <a:r>
                        <a:rPr lang="en-US" sz="1100" dirty="0">
                          <a:effectLst/>
                        </a:rPr>
                        <a:t>  			throw new Exception("Two numbers required");</a:t>
                      </a:r>
                      <a:br>
                        <a:rPr lang="en-US" sz="1100" dirty="0">
                          <a:effectLst/>
                        </a:rPr>
                      </a:br>
                      <a:r>
                        <a:rPr lang="en-US" sz="1100" dirty="0">
                          <a:effectLst/>
                        </a:rPr>
                        <a:t>  		}</a:t>
                      </a:r>
                      <a:br>
                        <a:rPr lang="en-US" sz="1100" dirty="0">
                          <a:effectLst/>
                        </a:rPr>
                      </a:br>
                      <a:r>
                        <a:rPr lang="en-US" sz="1100" dirty="0">
                          <a:effectLst/>
                        </a:rPr>
                        <a:t>  		double x = </a:t>
                      </a:r>
                      <a:r>
                        <a:rPr lang="en-US" sz="1100" dirty="0" err="1">
                          <a:effectLst/>
                        </a:rPr>
                        <a:t>double.Parse</a:t>
                      </a:r>
                      <a:r>
                        <a:rPr lang="en-US" sz="1100" dirty="0">
                          <a:effectLst/>
                        </a:rPr>
                        <a:t>(</a:t>
                      </a:r>
                      <a:r>
                        <a:rPr lang="en-US" sz="1100" dirty="0" err="1">
                          <a:effectLst/>
                        </a:rPr>
                        <a:t>args</a:t>
                      </a:r>
                      <a:r>
                        <a:rPr lang="en-US" sz="1100" dirty="0">
                          <a:effectLst/>
                        </a:rPr>
                        <a:t>[0]);</a:t>
                      </a:r>
                      <a:br>
                        <a:rPr lang="en-US" sz="1100" dirty="0">
                          <a:effectLst/>
                        </a:rPr>
                      </a:br>
                      <a:r>
                        <a:rPr lang="en-US" sz="1100" dirty="0">
                          <a:effectLst/>
                        </a:rPr>
                        <a:t>  		double y = </a:t>
                      </a:r>
                      <a:r>
                        <a:rPr lang="en-US" sz="1100" dirty="0" err="1">
                          <a:effectLst/>
                        </a:rPr>
                        <a:t>double.Parse</a:t>
                      </a:r>
                      <a:r>
                        <a:rPr lang="en-US" sz="1100" dirty="0">
                          <a:effectLst/>
                        </a:rPr>
                        <a:t>(</a:t>
                      </a:r>
                      <a:r>
                        <a:rPr lang="en-US" sz="1100" dirty="0" err="1">
                          <a:effectLst/>
                        </a:rPr>
                        <a:t>args</a:t>
                      </a:r>
                      <a:r>
                        <a:rPr lang="en-US" sz="1100" dirty="0">
                          <a:effectLst/>
                        </a:rPr>
                        <a:t>[1]);</a:t>
                      </a:r>
                      <a:br>
                        <a:rPr lang="en-US" sz="1100" dirty="0">
                          <a:effectLst/>
                        </a:rPr>
                      </a:br>
                      <a:r>
                        <a:rPr lang="en-US" sz="1100" dirty="0">
                          <a:effectLst/>
                        </a:rPr>
                        <a:t>  		</a:t>
                      </a:r>
                      <a:r>
                        <a:rPr lang="en-US" sz="1100" dirty="0" err="1">
                          <a:effectLst/>
                        </a:rPr>
                        <a:t>Console.WriteLine</a:t>
                      </a:r>
                      <a:r>
                        <a:rPr lang="en-US" sz="1100" dirty="0">
                          <a:effectLst/>
                        </a:rPr>
                        <a:t>(Divide(x, y));</a:t>
                      </a:r>
                      <a:br>
                        <a:rPr lang="en-US" sz="1100" dirty="0">
                          <a:effectLst/>
                        </a:rPr>
                      </a:br>
                      <a:r>
                        <a:rPr lang="en-US" sz="1100" dirty="0">
                          <a:effectLst/>
                        </a:rPr>
                        <a:t>  	}</a:t>
                      </a:r>
                      <a:br>
                        <a:rPr lang="en-US" sz="1100" dirty="0">
                          <a:effectLst/>
                        </a:rPr>
                      </a:br>
                      <a:r>
                        <a:rPr lang="en-US" sz="1100" dirty="0">
                          <a:effectLst/>
                        </a:rPr>
                        <a:t>  	catch (Exception e) {</a:t>
                      </a:r>
                      <a:br>
                        <a:rPr lang="en-US" sz="1100" dirty="0">
                          <a:effectLst/>
                        </a:rPr>
                      </a:br>
                      <a:r>
                        <a:rPr lang="en-US" sz="1100" dirty="0">
                          <a:effectLst/>
                        </a:rPr>
                        <a:t>  		</a:t>
                      </a:r>
                      <a:r>
                        <a:rPr lang="en-US" sz="1100" dirty="0" err="1">
                          <a:effectLst/>
                        </a:rPr>
                        <a:t>Console.WriteLine</a:t>
                      </a:r>
                      <a:r>
                        <a:rPr lang="en-US" sz="1100" dirty="0">
                          <a:effectLst/>
                        </a:rPr>
                        <a:t>(</a:t>
                      </a:r>
                      <a:r>
                        <a:rPr lang="en-US" sz="1100" dirty="0" err="1">
                          <a:effectLst/>
                        </a:rPr>
                        <a:t>e.Message</a:t>
                      </a:r>
                      <a:r>
                        <a:rPr lang="en-US" sz="1100" dirty="0">
                          <a:effectLst/>
                        </a:rPr>
                        <a:t>);</a:t>
                      </a:r>
                      <a:br>
                        <a:rPr lang="en-US" sz="1100" dirty="0">
                          <a:effectLst/>
                        </a:rPr>
                      </a:br>
                      <a:r>
                        <a:rPr lang="en-US" sz="1100" dirty="0">
                          <a:effectLst/>
                        </a:rPr>
                        <a:t>  	}</a:t>
                      </a:r>
                      <a:br>
                        <a:rPr lang="en-US" sz="1100" dirty="0">
                          <a:effectLst/>
                        </a:rPr>
                      </a:br>
                      <a:r>
                        <a:rPr lang="en-US" sz="1100" dirty="0">
                          <a:effectLst/>
                        </a:rPr>
                        <a:t>  	finally {</a:t>
                      </a:r>
                      <a:br>
                        <a:rPr lang="en-US" sz="1100" dirty="0">
                          <a:effectLst/>
                        </a:rPr>
                      </a:br>
                      <a:r>
                        <a:rPr lang="en-US" sz="1100" dirty="0">
                          <a:effectLst/>
                        </a:rPr>
                        <a:t>  		</a:t>
                      </a:r>
                      <a:r>
                        <a:rPr lang="en-US" sz="1100" dirty="0" err="1">
                          <a:effectLst/>
                        </a:rPr>
                        <a:t>Console.WriteLine</a:t>
                      </a:r>
                      <a:r>
                        <a:rPr lang="en-US" sz="1100" dirty="0">
                          <a:effectLst/>
                        </a:rPr>
                        <a:t>(“Good bye!”);</a:t>
                      </a:r>
                      <a:br>
                        <a:rPr lang="en-US" sz="1100" dirty="0">
                          <a:effectLst/>
                        </a:rPr>
                      </a:br>
                      <a:r>
                        <a:rPr lang="en-US" sz="1100" dirty="0">
                          <a:effectLst/>
                        </a:rPr>
                        <a:t>  	}</a:t>
                      </a:r>
                      <a:br>
                        <a:rPr lang="en-US" sz="1100" dirty="0">
                          <a:effectLst/>
                        </a:rPr>
                      </a:br>
                      <a:r>
                        <a:rPr lang="en-US" sz="1100" dirty="0">
                          <a:effectLst/>
                        </a:rPr>
                        <a:t>}</a:t>
                      </a:r>
                      <a:endParaRPr lang="es-ES" sz="12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54392" marR="54392" marT="0" marB="0"/>
                </a:tc>
                <a:extLst>
                  <a:ext uri="{0D108BD9-81ED-4DB2-BD59-A6C34878D82A}">
                    <a16:rowId xmlns:a16="http://schemas.microsoft.com/office/drawing/2014/main" val="3557342860"/>
                  </a:ext>
                </a:extLst>
              </a:tr>
            </a:tbl>
          </a:graphicData>
        </a:graphic>
      </p:graphicFrame>
    </p:spTree>
    <p:extLst>
      <p:ext uri="{BB962C8B-B14F-4D97-AF65-F5344CB8AC3E}">
        <p14:creationId xmlns:p14="http://schemas.microsoft.com/office/powerpoint/2010/main" val="388597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El bloque try se utiliza para contener el código que puede generar una excepción (un error)</a:t>
            </a:r>
          </a:p>
          <a:p>
            <a:pPr algn="just">
              <a:buClr>
                <a:srgbClr val="FAC863"/>
              </a:buClr>
              <a:buFont typeface="Wingdings" panose="05000000000000000000" pitchFamily="2" charset="2"/>
              <a:buChar char="§"/>
            </a:pPr>
            <a:r>
              <a:rPr lang="es-ES" sz="3200" dirty="0">
                <a:solidFill>
                  <a:schemeClr val="tx1">
                    <a:lumMod val="65000"/>
                    <a:lumOff val="35000"/>
                  </a:schemeClr>
                </a:solidFill>
              </a:rPr>
              <a:t>Si ocurre dentro del bloque try, el flujo del programa se transfiere al bloque catch correspondiente</a:t>
            </a:r>
          </a:p>
          <a:p>
            <a:pPr algn="just">
              <a:buClr>
                <a:srgbClr val="FAC863"/>
              </a:buClr>
              <a:buFont typeface="Wingdings" panose="05000000000000000000" pitchFamily="2" charset="2"/>
              <a:buChar char="§"/>
            </a:pPr>
            <a:r>
              <a:rPr lang="es-ES" sz="3200" dirty="0">
                <a:solidFill>
                  <a:schemeClr val="tx1">
                    <a:lumMod val="65000"/>
                    <a:lumOff val="35000"/>
                  </a:schemeClr>
                </a:solidFill>
              </a:rPr>
              <a:t>En el catch se puede manejar el error de manera controlada </a:t>
            </a: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spTree>
    <p:extLst>
      <p:ext uri="{BB962C8B-B14F-4D97-AF65-F5344CB8AC3E}">
        <p14:creationId xmlns:p14="http://schemas.microsoft.com/office/powerpoint/2010/main" val="950187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pic>
        <p:nvPicPr>
          <p:cNvPr id="7" name="Imagen 6">
            <a:extLst>
              <a:ext uri="{FF2B5EF4-FFF2-40B4-BE49-F238E27FC236}">
                <a16:creationId xmlns:a16="http://schemas.microsoft.com/office/drawing/2014/main" id="{1390DB74-8E27-2B62-DB1E-FA91F1C2FB73}"/>
              </a:ext>
            </a:extLst>
          </p:cNvPr>
          <p:cNvPicPr>
            <a:picLocks noChangeAspect="1"/>
          </p:cNvPicPr>
          <p:nvPr/>
        </p:nvPicPr>
        <p:blipFill>
          <a:blip r:embed="rId3"/>
          <a:stretch>
            <a:fillRect/>
          </a:stretch>
        </p:blipFill>
        <p:spPr>
          <a:xfrm>
            <a:off x="1338351" y="1937287"/>
            <a:ext cx="9515298" cy="4720187"/>
          </a:xfrm>
          <a:prstGeom prst="rect">
            <a:avLst/>
          </a:prstGeom>
        </p:spPr>
      </p:pic>
    </p:spTree>
    <p:extLst>
      <p:ext uri="{BB962C8B-B14F-4D97-AF65-F5344CB8AC3E}">
        <p14:creationId xmlns:p14="http://schemas.microsoft.com/office/powerpoint/2010/main" val="333978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6" name="Marcador de contenido 5">
            <a:extLst>
              <a:ext uri="{FF2B5EF4-FFF2-40B4-BE49-F238E27FC236}">
                <a16:creationId xmlns:a16="http://schemas.microsoft.com/office/drawing/2014/main" id="{E10B0320-70D2-0FDF-1573-F0F50B6B8087}"/>
              </a:ext>
            </a:extLst>
          </p:cNvPr>
          <p:cNvSpPr>
            <a:spLocks noGrp="1"/>
          </p:cNvSpPr>
          <p:nvPr>
            <p:ph idx="1"/>
          </p:nvPr>
        </p:nvSpPr>
        <p:spPr>
          <a:xfrm>
            <a:off x="540772" y="1512612"/>
            <a:ext cx="11110452" cy="4757007"/>
          </a:xfrm>
        </p:spPr>
        <p:txBody>
          <a:bodyPr>
            <a:normAutofit/>
          </a:bodyPr>
          <a:lstStyle/>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pic>
        <p:nvPicPr>
          <p:cNvPr id="7" name="Imagen 6">
            <a:extLst>
              <a:ext uri="{FF2B5EF4-FFF2-40B4-BE49-F238E27FC236}">
                <a16:creationId xmlns:a16="http://schemas.microsoft.com/office/drawing/2014/main" id="{9CDE65DE-910D-22B1-BF67-F988BEE369E0}"/>
              </a:ext>
            </a:extLst>
          </p:cNvPr>
          <p:cNvPicPr>
            <a:picLocks noChangeAspect="1"/>
          </p:cNvPicPr>
          <p:nvPr/>
        </p:nvPicPr>
        <p:blipFill>
          <a:blip r:embed="rId2"/>
          <a:stretch>
            <a:fillRect/>
          </a:stretch>
        </p:blipFill>
        <p:spPr>
          <a:xfrm>
            <a:off x="2968173" y="1196047"/>
            <a:ext cx="6255653" cy="5135964"/>
          </a:xfrm>
          <a:prstGeom prst="rect">
            <a:avLst/>
          </a:prstGeom>
        </p:spPr>
      </p:pic>
    </p:spTree>
    <p:extLst>
      <p:ext uri="{BB962C8B-B14F-4D97-AF65-F5344CB8AC3E}">
        <p14:creationId xmlns:p14="http://schemas.microsoft.com/office/powerpoint/2010/main" val="1184324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El operador </a:t>
            </a:r>
            <a:r>
              <a:rPr lang="es-ES" sz="3200" dirty="0" err="1">
                <a:solidFill>
                  <a:schemeClr val="tx1">
                    <a:lumMod val="65000"/>
                    <a:lumOff val="35000"/>
                  </a:schemeClr>
                </a:solidFill>
              </a:rPr>
              <a:t>throw</a:t>
            </a:r>
            <a:r>
              <a:rPr lang="es-ES" sz="3200" dirty="0">
                <a:solidFill>
                  <a:schemeClr val="tx1">
                    <a:lumMod val="65000"/>
                    <a:lumOff val="35000"/>
                  </a:schemeClr>
                </a:solidFill>
              </a:rPr>
              <a:t> se utiliza para lanzar una excepción de manera intencional</a:t>
            </a:r>
          </a:p>
          <a:p>
            <a:pPr algn="just">
              <a:buClr>
                <a:srgbClr val="FAC863"/>
              </a:buClr>
              <a:buFont typeface="Wingdings" panose="05000000000000000000" pitchFamily="2" charset="2"/>
              <a:buChar char="§"/>
            </a:pPr>
            <a:r>
              <a:rPr lang="es-ES" sz="3200" dirty="0">
                <a:solidFill>
                  <a:schemeClr val="tx1">
                    <a:lumMod val="65000"/>
                    <a:lumOff val="35000"/>
                  </a:schemeClr>
                </a:solidFill>
              </a:rPr>
              <a:t>Esto puede ocurrir dentro de un bloque catch para propagar la excepción a un nivel superior</a:t>
            </a:r>
          </a:p>
          <a:p>
            <a:pPr algn="just">
              <a:buClr>
                <a:srgbClr val="FAC863"/>
              </a:buClr>
              <a:buFont typeface="Wingdings" panose="05000000000000000000" pitchFamily="2" charset="2"/>
              <a:buChar char="§"/>
            </a:pPr>
            <a:r>
              <a:rPr lang="es-ES" sz="3200" dirty="0">
                <a:solidFill>
                  <a:schemeClr val="tx1">
                    <a:lumMod val="65000"/>
                    <a:lumOff val="35000"/>
                  </a:schemeClr>
                </a:solidFill>
              </a:rPr>
              <a:t>También, en cualquier otra parte del código donde quieras forzar una excepción</a:t>
            </a: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spTree>
    <p:extLst>
      <p:ext uri="{BB962C8B-B14F-4D97-AF65-F5344CB8AC3E}">
        <p14:creationId xmlns:p14="http://schemas.microsoft.com/office/powerpoint/2010/main" val="763044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ESTRUCTURAS DE CONTROL</a:t>
            </a:r>
          </a:p>
        </p:txBody>
      </p:sp>
      <p:pic>
        <p:nvPicPr>
          <p:cNvPr id="7" name="Imagen 6">
            <a:extLst>
              <a:ext uri="{FF2B5EF4-FFF2-40B4-BE49-F238E27FC236}">
                <a16:creationId xmlns:a16="http://schemas.microsoft.com/office/drawing/2014/main" id="{D18F25ED-FF7A-3FF6-83CA-29D83FCFC446}"/>
              </a:ext>
            </a:extLst>
          </p:cNvPr>
          <p:cNvPicPr>
            <a:picLocks noChangeAspect="1"/>
          </p:cNvPicPr>
          <p:nvPr/>
        </p:nvPicPr>
        <p:blipFill>
          <a:blip r:embed="rId3"/>
          <a:stretch>
            <a:fillRect/>
          </a:stretch>
        </p:blipFill>
        <p:spPr>
          <a:xfrm>
            <a:off x="2839939" y="1973340"/>
            <a:ext cx="6512122" cy="4765763"/>
          </a:xfrm>
          <a:prstGeom prst="rect">
            <a:avLst/>
          </a:prstGeom>
        </p:spPr>
      </p:pic>
    </p:spTree>
    <p:extLst>
      <p:ext uri="{BB962C8B-B14F-4D97-AF65-F5344CB8AC3E}">
        <p14:creationId xmlns:p14="http://schemas.microsoft.com/office/powerpoint/2010/main" val="1272722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Conjunto de instrucciones a las que se las da un determinado nombre con el fin de poder reutilizarlas</a:t>
            </a:r>
          </a:p>
          <a:p>
            <a:pPr algn="just">
              <a:buClr>
                <a:srgbClr val="FAC863"/>
              </a:buClr>
              <a:buFont typeface="Wingdings" panose="05000000000000000000" pitchFamily="2" charset="2"/>
              <a:buChar char="§"/>
            </a:pPr>
            <a:r>
              <a:rPr lang="es-ES" sz="3200" dirty="0">
                <a:solidFill>
                  <a:schemeClr val="tx1">
                    <a:lumMod val="65000"/>
                    <a:lumOff val="35000"/>
                  </a:schemeClr>
                </a:solidFill>
              </a:rPr>
              <a:t>Pueden reutilizarse tantas veces como sea necesario</a:t>
            </a:r>
          </a:p>
          <a:p>
            <a:pPr algn="just">
              <a:buClr>
                <a:srgbClr val="FAC863"/>
              </a:buClr>
              <a:buFont typeface="Wingdings" panose="05000000000000000000" pitchFamily="2" charset="2"/>
              <a:buChar char="§"/>
            </a:pPr>
            <a:r>
              <a:rPr lang="es-ES" sz="3200" dirty="0">
                <a:solidFill>
                  <a:schemeClr val="tx1">
                    <a:lumMod val="65000"/>
                    <a:lumOff val="35000"/>
                  </a:schemeClr>
                </a:solidFill>
              </a:rPr>
              <a:t>Cada función tiene un nombre y, generalmente, recibe parámetros de entrada para realizar su tarea, devolviendo un valor o resultado</a:t>
            </a: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spTree>
    <p:extLst>
      <p:ext uri="{BB962C8B-B14F-4D97-AF65-F5344CB8AC3E}">
        <p14:creationId xmlns:p14="http://schemas.microsoft.com/office/powerpoint/2010/main" val="1590346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Definición y estructura de un método</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&lt;</a:t>
            </a:r>
            <a:r>
              <a:rPr lang="es-ES" sz="2800" dirty="0" err="1">
                <a:solidFill>
                  <a:schemeClr val="tx1">
                    <a:lumMod val="65000"/>
                    <a:lumOff val="35000"/>
                  </a:schemeClr>
                </a:solidFill>
              </a:rPr>
              <a:t>tipoRetorno</a:t>
            </a:r>
            <a:r>
              <a:rPr lang="es-ES" sz="2800" dirty="0">
                <a:solidFill>
                  <a:schemeClr val="tx1">
                    <a:lumMod val="65000"/>
                    <a:lumOff val="35000"/>
                  </a:schemeClr>
                </a:solidFill>
              </a:rPr>
              <a:t>&gt; &lt;</a:t>
            </a:r>
            <a:r>
              <a:rPr lang="es-ES" sz="2800" dirty="0" err="1">
                <a:solidFill>
                  <a:schemeClr val="tx1">
                    <a:lumMod val="65000"/>
                    <a:lumOff val="35000"/>
                  </a:schemeClr>
                </a:solidFill>
              </a:rPr>
              <a:t>nombreMétodo</a:t>
            </a:r>
            <a:r>
              <a:rPr lang="es-ES" sz="2800" dirty="0">
                <a:solidFill>
                  <a:schemeClr val="tx1">
                    <a:lumMod val="65000"/>
                    <a:lumOff val="35000"/>
                  </a:schemeClr>
                </a:solidFill>
              </a:rPr>
              <a:t>&gt;(&lt;parámetros&gt;) </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    &lt;cuerpo&gt;</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t>
            </a:r>
          </a:p>
          <a:p>
            <a:pPr algn="just">
              <a:buClr>
                <a:srgbClr val="FAC863"/>
              </a:buClr>
              <a:buFont typeface="Wingdings" panose="05000000000000000000" pitchFamily="2" charset="2"/>
              <a:buChar char="§"/>
            </a:pPr>
            <a:r>
              <a:rPr lang="es-ES" sz="3200" dirty="0">
                <a:solidFill>
                  <a:schemeClr val="tx1">
                    <a:lumMod val="65000"/>
                    <a:lumOff val="35000"/>
                  </a:schemeClr>
                </a:solidFill>
              </a:rPr>
              <a:t>Ejemplo básico</a:t>
            </a:r>
          </a:p>
          <a:p>
            <a:pPr lvl="1"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pic>
        <p:nvPicPr>
          <p:cNvPr id="7" name="Imagen 6">
            <a:extLst>
              <a:ext uri="{FF2B5EF4-FFF2-40B4-BE49-F238E27FC236}">
                <a16:creationId xmlns:a16="http://schemas.microsoft.com/office/drawing/2014/main" id="{7D62876E-A6B6-9CF3-5A0A-EBF529591483}"/>
              </a:ext>
            </a:extLst>
          </p:cNvPr>
          <p:cNvPicPr>
            <a:picLocks noChangeAspect="1"/>
          </p:cNvPicPr>
          <p:nvPr/>
        </p:nvPicPr>
        <p:blipFill>
          <a:blip r:embed="rId3"/>
          <a:stretch>
            <a:fillRect/>
          </a:stretch>
        </p:blipFill>
        <p:spPr>
          <a:xfrm>
            <a:off x="3178843" y="5041501"/>
            <a:ext cx="5834313" cy="1322444"/>
          </a:xfrm>
          <a:prstGeom prst="rect">
            <a:avLst/>
          </a:prstGeom>
        </p:spPr>
      </p:pic>
    </p:spTree>
    <p:extLst>
      <p:ext uri="{BB962C8B-B14F-4D97-AF65-F5344CB8AC3E}">
        <p14:creationId xmlns:p14="http://schemas.microsoft.com/office/powerpoint/2010/main" val="2734094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Partes de un método</a:t>
            </a:r>
          </a:p>
          <a:p>
            <a:pPr lvl="1" algn="just">
              <a:buClr>
                <a:srgbClr val="FAC863"/>
              </a:buClr>
              <a:buFont typeface="Wingdings" panose="05000000000000000000" pitchFamily="2" charset="2"/>
              <a:buChar char="§"/>
            </a:pPr>
            <a:r>
              <a:rPr lang="es-ES" sz="2800" b="1" dirty="0">
                <a:solidFill>
                  <a:schemeClr val="tx1">
                    <a:lumMod val="65000"/>
                    <a:lumOff val="35000"/>
                  </a:schemeClr>
                </a:solidFill>
              </a:rPr>
              <a:t>Tipo de retorno</a:t>
            </a:r>
            <a:r>
              <a:rPr lang="es-ES" sz="2800" dirty="0">
                <a:solidFill>
                  <a:schemeClr val="tx1">
                    <a:lumMod val="65000"/>
                    <a:lumOff val="35000"/>
                  </a:schemeClr>
                </a:solidFill>
              </a:rPr>
              <a:t>: indica qué tipo de datos devolverá la función. En el ejemplo anterior devuelve un entero</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El valor devuelto al final del método se especifica con </a:t>
            </a:r>
            <a:r>
              <a:rPr lang="es-ES" sz="2800" dirty="0" err="1">
                <a:solidFill>
                  <a:schemeClr val="tx1">
                    <a:lumMod val="65000"/>
                    <a:lumOff val="35000"/>
                  </a:schemeClr>
                </a:solidFill>
              </a:rPr>
              <a:t>return</a:t>
            </a:r>
            <a:endParaRPr lang="es-ES" sz="2800" dirty="0">
              <a:solidFill>
                <a:schemeClr val="tx1">
                  <a:lumMod val="65000"/>
                  <a:lumOff val="35000"/>
                </a:schemeClr>
              </a:solidFill>
            </a:endParaRPr>
          </a:p>
          <a:p>
            <a:pPr lvl="1" algn="just">
              <a:buClr>
                <a:srgbClr val="FAC863"/>
              </a:buClr>
              <a:buFont typeface="Wingdings" panose="05000000000000000000" pitchFamily="2" charset="2"/>
              <a:buChar char="§"/>
            </a:pPr>
            <a:r>
              <a:rPr lang="es-ES" sz="2800" dirty="0">
                <a:solidFill>
                  <a:schemeClr val="tx1">
                    <a:lumMod val="65000"/>
                    <a:lumOff val="35000"/>
                  </a:schemeClr>
                </a:solidFill>
              </a:rPr>
              <a:t>Si en el método no se devuelve ningún valor, el tipo de retorno será </a:t>
            </a:r>
            <a:r>
              <a:rPr lang="es-ES" sz="2800" dirty="0" err="1">
                <a:solidFill>
                  <a:schemeClr val="tx1">
                    <a:lumMod val="65000"/>
                    <a:lumOff val="35000"/>
                  </a:schemeClr>
                </a:solidFill>
              </a:rPr>
              <a:t>void</a:t>
            </a:r>
            <a:endParaRPr lang="es-ES" sz="2800" dirty="0">
              <a:solidFill>
                <a:schemeClr val="tx1">
                  <a:lumMod val="65000"/>
                  <a:lumOff val="35000"/>
                </a:schemeClr>
              </a:solidFill>
            </a:endParaRPr>
          </a:p>
          <a:p>
            <a:pPr lvl="1" algn="just">
              <a:buClr>
                <a:srgbClr val="FAC863"/>
              </a:buClr>
              <a:buFont typeface="Wingdings" panose="05000000000000000000" pitchFamily="2" charset="2"/>
              <a:buChar char="§"/>
            </a:pPr>
            <a:r>
              <a:rPr lang="es-ES" sz="2800" dirty="0">
                <a:solidFill>
                  <a:schemeClr val="tx1">
                    <a:lumMod val="65000"/>
                    <a:lumOff val="35000"/>
                  </a:schemeClr>
                </a:solidFill>
              </a:rPr>
              <a:t>Indica que no se retorna ningún valor, sino que realiza una acción o procedimiento</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spTree>
    <p:extLst>
      <p:ext uri="{BB962C8B-B14F-4D97-AF65-F5344CB8AC3E}">
        <p14:creationId xmlns:p14="http://schemas.microsoft.com/office/powerpoint/2010/main" val="1394335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Partes de un método</a:t>
            </a:r>
          </a:p>
          <a:p>
            <a:pPr lvl="1" algn="just">
              <a:buClr>
                <a:srgbClr val="FAC863"/>
              </a:buClr>
              <a:buFont typeface="Wingdings" panose="05000000000000000000" pitchFamily="2" charset="2"/>
              <a:buChar char="§"/>
            </a:pPr>
            <a:r>
              <a:rPr lang="es-ES" sz="2800" b="1" dirty="0">
                <a:solidFill>
                  <a:schemeClr val="tx1">
                    <a:lumMod val="65000"/>
                    <a:lumOff val="35000"/>
                  </a:schemeClr>
                </a:solidFill>
              </a:rPr>
              <a:t>Nombre del método</a:t>
            </a:r>
            <a:r>
              <a:rPr lang="es-ES" sz="2800" dirty="0">
                <a:solidFill>
                  <a:schemeClr val="tx1">
                    <a:lumMod val="65000"/>
                    <a:lumOff val="35000"/>
                  </a:schemeClr>
                </a:solidFill>
              </a:rPr>
              <a:t>: debe ser descriptivo y claro</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En general, debe seguir la convención verbo más sujeto, que indica la acción que realiza y sobre qué objeto o valor actúa. Ejemplos:</a:t>
            </a: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CalcularCuadrado</a:t>
            </a:r>
            <a:endParaRPr lang="es-ES" sz="2400" dirty="0">
              <a:solidFill>
                <a:schemeClr val="tx1">
                  <a:lumMod val="65000"/>
                  <a:lumOff val="35000"/>
                </a:schemeClr>
              </a:solidFill>
            </a:endParaRP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SaludarGente</a:t>
            </a:r>
            <a:endParaRPr lang="es-ES" sz="2400" dirty="0">
              <a:solidFill>
                <a:schemeClr val="tx1">
                  <a:lumMod val="65000"/>
                  <a:lumOff val="35000"/>
                </a:schemeClr>
              </a:solidFill>
            </a:endParaRPr>
          </a:p>
          <a:p>
            <a:pPr lvl="1" algn="just">
              <a:buClr>
                <a:srgbClr val="FAC863"/>
              </a:buClr>
              <a:buFont typeface="Wingdings" panose="05000000000000000000" pitchFamily="2" charset="2"/>
              <a:buChar char="§"/>
            </a:pPr>
            <a:r>
              <a:rPr lang="es-ES" sz="2800" b="1" dirty="0">
                <a:solidFill>
                  <a:schemeClr val="tx1">
                    <a:lumMod val="65000"/>
                    <a:lumOff val="35000"/>
                  </a:schemeClr>
                </a:solidFill>
              </a:rPr>
              <a:t>Parámetros</a:t>
            </a:r>
            <a:r>
              <a:rPr lang="es-ES" sz="2800" dirty="0">
                <a:solidFill>
                  <a:schemeClr val="tx1">
                    <a:lumMod val="65000"/>
                    <a:lumOff val="35000"/>
                  </a:schemeClr>
                </a:solidFill>
              </a:rPr>
              <a:t>: datos que el método necesita para realizar su tarea</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Algunos métodos pueden tener varios parámetros</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a:p>
            <a:pPr lvl="2"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spTree>
    <p:extLst>
      <p:ext uri="{BB962C8B-B14F-4D97-AF65-F5344CB8AC3E}">
        <p14:creationId xmlns:p14="http://schemas.microsoft.com/office/powerpoint/2010/main" val="3470564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Partes de un método</a:t>
            </a:r>
          </a:p>
          <a:p>
            <a:pPr lvl="1" algn="just">
              <a:buClr>
                <a:srgbClr val="FAC863"/>
              </a:buClr>
              <a:buFont typeface="Wingdings" panose="05000000000000000000" pitchFamily="2" charset="2"/>
              <a:buChar char="§"/>
            </a:pPr>
            <a:r>
              <a:rPr lang="es-ES" sz="2800" b="1" dirty="0">
                <a:solidFill>
                  <a:schemeClr val="tx1">
                    <a:lumMod val="65000"/>
                    <a:lumOff val="35000"/>
                  </a:schemeClr>
                </a:solidFill>
              </a:rPr>
              <a:t>Nombre del método</a:t>
            </a:r>
            <a:r>
              <a:rPr lang="es-ES" sz="2800" dirty="0">
                <a:solidFill>
                  <a:schemeClr val="tx1">
                    <a:lumMod val="65000"/>
                    <a:lumOff val="35000"/>
                  </a:schemeClr>
                </a:solidFill>
              </a:rPr>
              <a:t>: debe ser descriptivo y claro</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En general, debe seguir la convención verbo más sujeto, que indica la acción que realiza y sobre qué objeto o valor actúa. Ejemplos:</a:t>
            </a: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CalcularCuadrado</a:t>
            </a:r>
            <a:endParaRPr lang="es-ES" sz="2400" dirty="0">
              <a:solidFill>
                <a:schemeClr val="tx1">
                  <a:lumMod val="65000"/>
                  <a:lumOff val="35000"/>
                </a:schemeClr>
              </a:solidFill>
            </a:endParaRPr>
          </a:p>
          <a:p>
            <a:pPr lvl="2" algn="just">
              <a:buClr>
                <a:srgbClr val="FAC863"/>
              </a:buClr>
              <a:buFont typeface="Wingdings" panose="05000000000000000000" pitchFamily="2" charset="2"/>
              <a:buChar char="§"/>
            </a:pPr>
            <a:r>
              <a:rPr lang="es-ES" sz="2400" dirty="0" err="1">
                <a:solidFill>
                  <a:schemeClr val="tx1">
                    <a:lumMod val="65000"/>
                    <a:lumOff val="35000"/>
                  </a:schemeClr>
                </a:solidFill>
              </a:rPr>
              <a:t>SaludarGente</a:t>
            </a:r>
            <a:endParaRPr lang="es-ES" sz="2400" dirty="0">
              <a:solidFill>
                <a:schemeClr val="tx1">
                  <a:lumMod val="65000"/>
                  <a:lumOff val="35000"/>
                </a:schemeClr>
              </a:solidFill>
            </a:endParaRPr>
          </a:p>
          <a:p>
            <a:pPr lvl="1" algn="just">
              <a:buClr>
                <a:srgbClr val="FAC863"/>
              </a:buClr>
              <a:buFont typeface="Wingdings" panose="05000000000000000000" pitchFamily="2" charset="2"/>
              <a:buChar char="§"/>
            </a:pPr>
            <a:r>
              <a:rPr lang="es-ES" sz="2800" b="1" dirty="0">
                <a:solidFill>
                  <a:schemeClr val="tx1">
                    <a:lumMod val="65000"/>
                    <a:lumOff val="35000"/>
                  </a:schemeClr>
                </a:solidFill>
              </a:rPr>
              <a:t>Parámetros</a:t>
            </a:r>
            <a:r>
              <a:rPr lang="es-ES" sz="2800" dirty="0">
                <a:solidFill>
                  <a:schemeClr val="tx1">
                    <a:lumMod val="65000"/>
                    <a:lumOff val="35000"/>
                  </a:schemeClr>
                </a:solidFill>
              </a:rPr>
              <a:t>: datos que el método necesita para realizar su tarea</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Algunos métodos pueden tener varios parámetros</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a:p>
            <a:pPr lvl="2"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spTree>
    <p:extLst>
      <p:ext uri="{BB962C8B-B14F-4D97-AF65-F5344CB8AC3E}">
        <p14:creationId xmlns:p14="http://schemas.microsoft.com/office/powerpoint/2010/main" val="3830434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Métodos que no devuelven un valor (</a:t>
            </a:r>
            <a:r>
              <a:rPr lang="es-ES" sz="3200" dirty="0" err="1">
                <a:solidFill>
                  <a:schemeClr val="tx1">
                    <a:lumMod val="65000"/>
                    <a:lumOff val="35000"/>
                  </a:schemeClr>
                </a:solidFill>
              </a:rPr>
              <a:t>void</a:t>
            </a:r>
            <a:r>
              <a:rPr lang="es-ES" sz="3200" dirty="0">
                <a:solidFill>
                  <a:schemeClr val="tx1">
                    <a:lumMod val="65000"/>
                    <a:lumOff val="35000"/>
                  </a:schemeClr>
                </a:solidFill>
              </a:rPr>
              <a:t>)</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Se utilizan cuando la función realiza una acción, pero no necesita devolver un valor específico al ser invocada</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a:p>
            <a:pPr lvl="2"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pic>
        <p:nvPicPr>
          <p:cNvPr id="7" name="Imagen 6">
            <a:extLst>
              <a:ext uri="{FF2B5EF4-FFF2-40B4-BE49-F238E27FC236}">
                <a16:creationId xmlns:a16="http://schemas.microsoft.com/office/drawing/2014/main" id="{8C41A2D9-A026-AB6D-12DA-65702044D25C}"/>
              </a:ext>
            </a:extLst>
          </p:cNvPr>
          <p:cNvPicPr>
            <a:picLocks noChangeAspect="1"/>
          </p:cNvPicPr>
          <p:nvPr/>
        </p:nvPicPr>
        <p:blipFill>
          <a:blip r:embed="rId3"/>
          <a:stretch>
            <a:fillRect/>
          </a:stretch>
        </p:blipFill>
        <p:spPr>
          <a:xfrm>
            <a:off x="3361649" y="3527366"/>
            <a:ext cx="5468701" cy="1059312"/>
          </a:xfrm>
          <a:prstGeom prst="rect">
            <a:avLst/>
          </a:prstGeom>
        </p:spPr>
      </p:pic>
    </p:spTree>
    <p:extLst>
      <p:ext uri="{BB962C8B-B14F-4D97-AF65-F5344CB8AC3E}">
        <p14:creationId xmlns:p14="http://schemas.microsoft.com/office/powerpoint/2010/main" val="2652924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Sobrecarga de métodos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Permite definir múltiples versiones de un mismo método, pero con diferentes firmas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Variando el número o tipo de parámetros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Es útil cuando se quiere proporcionar diferentes formas de realizar una tarea similar, dependiendo de los datos que se reciben</a:t>
            </a:r>
          </a:p>
          <a:p>
            <a:pPr lvl="2"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spTree>
    <p:extLst>
      <p:ext uri="{BB962C8B-B14F-4D97-AF65-F5344CB8AC3E}">
        <p14:creationId xmlns:p14="http://schemas.microsoft.com/office/powerpoint/2010/main" val="3768775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FUNCIONES O MÉTODOS</a:t>
            </a:r>
          </a:p>
        </p:txBody>
      </p:sp>
      <p:pic>
        <p:nvPicPr>
          <p:cNvPr id="9" name="Imagen 8">
            <a:extLst>
              <a:ext uri="{FF2B5EF4-FFF2-40B4-BE49-F238E27FC236}">
                <a16:creationId xmlns:a16="http://schemas.microsoft.com/office/drawing/2014/main" id="{021E9B49-BBF6-188A-C135-EEE7B8E485A6}"/>
              </a:ext>
            </a:extLst>
          </p:cNvPr>
          <p:cNvPicPr>
            <a:picLocks noChangeAspect="1"/>
          </p:cNvPicPr>
          <p:nvPr/>
        </p:nvPicPr>
        <p:blipFill>
          <a:blip r:embed="rId3"/>
          <a:stretch>
            <a:fillRect/>
          </a:stretch>
        </p:blipFill>
        <p:spPr>
          <a:xfrm>
            <a:off x="2464517" y="1807456"/>
            <a:ext cx="7262962" cy="4850018"/>
          </a:xfrm>
          <a:prstGeom prst="rect">
            <a:avLst/>
          </a:prstGeom>
        </p:spPr>
      </p:pic>
    </p:spTree>
    <p:extLst>
      <p:ext uri="{BB962C8B-B14F-4D97-AF65-F5344CB8AC3E}">
        <p14:creationId xmlns:p14="http://schemas.microsoft.com/office/powerpoint/2010/main" val="291204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6" name="Marcador de contenido 5">
            <a:extLst>
              <a:ext uri="{FF2B5EF4-FFF2-40B4-BE49-F238E27FC236}">
                <a16:creationId xmlns:a16="http://schemas.microsoft.com/office/drawing/2014/main" id="{E10B0320-70D2-0FDF-1573-F0F50B6B8087}"/>
              </a:ext>
            </a:extLst>
          </p:cNvPr>
          <p:cNvSpPr>
            <a:spLocks noGrp="1"/>
          </p:cNvSpPr>
          <p:nvPr>
            <p:ph idx="1"/>
          </p:nvPr>
        </p:nvSpPr>
        <p:spPr>
          <a:xfrm>
            <a:off x="540772" y="1512612"/>
            <a:ext cx="11110452" cy="4757007"/>
          </a:xfrm>
        </p:spPr>
        <p:txBody>
          <a:bodyPr>
            <a:normAutofit/>
          </a:bodyPr>
          <a:lstStyle/>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pic>
        <p:nvPicPr>
          <p:cNvPr id="8" name="Imagen 7">
            <a:extLst>
              <a:ext uri="{FF2B5EF4-FFF2-40B4-BE49-F238E27FC236}">
                <a16:creationId xmlns:a16="http://schemas.microsoft.com/office/drawing/2014/main" id="{A7AA0EC1-9BA6-F0DA-9EF5-53F7CEFA38DD}"/>
              </a:ext>
            </a:extLst>
          </p:cNvPr>
          <p:cNvPicPr>
            <a:picLocks noChangeAspect="1"/>
          </p:cNvPicPr>
          <p:nvPr/>
        </p:nvPicPr>
        <p:blipFill>
          <a:blip r:embed="rId2"/>
          <a:stretch>
            <a:fillRect/>
          </a:stretch>
        </p:blipFill>
        <p:spPr>
          <a:xfrm>
            <a:off x="2803063" y="1196047"/>
            <a:ext cx="6585873" cy="5429773"/>
          </a:xfrm>
          <a:prstGeom prst="rect">
            <a:avLst/>
          </a:prstGeom>
        </p:spPr>
      </p:pic>
    </p:spTree>
    <p:extLst>
      <p:ext uri="{BB962C8B-B14F-4D97-AF65-F5344CB8AC3E}">
        <p14:creationId xmlns:p14="http://schemas.microsoft.com/office/powerpoint/2010/main" val="361108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a:t>
            </a:r>
          </a:p>
        </p:txBody>
      </p:sp>
      <p:pic>
        <p:nvPicPr>
          <p:cNvPr id="7" name="Imagen 6">
            <a:extLst>
              <a:ext uri="{FF2B5EF4-FFF2-40B4-BE49-F238E27FC236}">
                <a16:creationId xmlns:a16="http://schemas.microsoft.com/office/drawing/2014/main" id="{069BA9A8-1C08-AF01-23E8-5FDCA867A2ED}"/>
              </a:ext>
            </a:extLst>
          </p:cNvPr>
          <p:cNvPicPr>
            <a:picLocks noChangeAspect="1"/>
          </p:cNvPicPr>
          <p:nvPr/>
        </p:nvPicPr>
        <p:blipFill>
          <a:blip r:embed="rId3"/>
          <a:stretch>
            <a:fillRect/>
          </a:stretch>
        </p:blipFill>
        <p:spPr>
          <a:xfrm>
            <a:off x="2081436" y="1839280"/>
            <a:ext cx="8029123" cy="4742693"/>
          </a:xfrm>
          <a:prstGeom prst="rect">
            <a:avLst/>
          </a:prstGeom>
        </p:spPr>
      </p:pic>
    </p:spTree>
    <p:extLst>
      <p:ext uri="{BB962C8B-B14F-4D97-AF65-F5344CB8AC3E}">
        <p14:creationId xmlns:p14="http://schemas.microsoft.com/office/powerpoint/2010/main" val="3798369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Permite que una clase (llamada clase derivada o subclase) herede atributos y métodos de otra clase</a:t>
            </a:r>
          </a:p>
          <a:p>
            <a:pPr algn="just">
              <a:buClr>
                <a:srgbClr val="FAC863"/>
              </a:buClr>
              <a:buFont typeface="Wingdings" panose="05000000000000000000" pitchFamily="2" charset="2"/>
              <a:buChar char="§"/>
            </a:pPr>
            <a:r>
              <a:rPr lang="es-ES" sz="3200" dirty="0">
                <a:solidFill>
                  <a:schemeClr val="tx1">
                    <a:lumMod val="65000"/>
                    <a:lumOff val="35000"/>
                  </a:schemeClr>
                </a:solidFill>
              </a:rPr>
              <a:t>Permite reutilizar código y establecer relaciones jerárquicas entre clases</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 HERENCIA</a:t>
            </a:r>
          </a:p>
        </p:txBody>
      </p:sp>
    </p:spTree>
    <p:extLst>
      <p:ext uri="{BB962C8B-B14F-4D97-AF65-F5344CB8AC3E}">
        <p14:creationId xmlns:p14="http://schemas.microsoft.com/office/powerpoint/2010/main" val="1422372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 HERENCIA</a:t>
            </a:r>
          </a:p>
        </p:txBody>
      </p:sp>
      <p:pic>
        <p:nvPicPr>
          <p:cNvPr id="7" name="Imagen 6">
            <a:extLst>
              <a:ext uri="{FF2B5EF4-FFF2-40B4-BE49-F238E27FC236}">
                <a16:creationId xmlns:a16="http://schemas.microsoft.com/office/drawing/2014/main" id="{52D70339-8E89-382F-D850-7F02EBCC6319}"/>
              </a:ext>
            </a:extLst>
          </p:cNvPr>
          <p:cNvPicPr>
            <a:picLocks noChangeAspect="1"/>
          </p:cNvPicPr>
          <p:nvPr/>
        </p:nvPicPr>
        <p:blipFill>
          <a:blip r:embed="rId3"/>
          <a:stretch>
            <a:fillRect/>
          </a:stretch>
        </p:blipFill>
        <p:spPr>
          <a:xfrm>
            <a:off x="2399909" y="1918046"/>
            <a:ext cx="7392182" cy="4755870"/>
          </a:xfrm>
          <a:prstGeom prst="rect">
            <a:avLst/>
          </a:prstGeom>
        </p:spPr>
      </p:pic>
    </p:spTree>
    <p:extLst>
      <p:ext uri="{BB962C8B-B14F-4D97-AF65-F5344CB8AC3E}">
        <p14:creationId xmlns:p14="http://schemas.microsoft.com/office/powerpoint/2010/main" val="3558508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Permite que un objeto se comporte de diferentes maneras según su tipo</a:t>
            </a:r>
          </a:p>
          <a:p>
            <a:pPr algn="just">
              <a:buClr>
                <a:srgbClr val="FAC863"/>
              </a:buClr>
              <a:buFont typeface="Wingdings" panose="05000000000000000000" pitchFamily="2" charset="2"/>
              <a:buChar char="§"/>
            </a:pPr>
            <a:r>
              <a:rPr lang="es-ES" sz="3200" dirty="0">
                <a:solidFill>
                  <a:schemeClr val="tx1">
                    <a:lumMod val="65000"/>
                    <a:lumOff val="35000"/>
                  </a:schemeClr>
                </a:solidFill>
              </a:rPr>
              <a:t>Se puede lograr a través de la sobrecarga de métodos o el uso de métodos virtuales y </a:t>
            </a:r>
            <a:r>
              <a:rPr lang="es-ES" sz="3200" dirty="0" err="1">
                <a:solidFill>
                  <a:schemeClr val="tx1">
                    <a:lumMod val="65000"/>
                    <a:lumOff val="35000"/>
                  </a:schemeClr>
                </a:solidFill>
              </a:rPr>
              <a:t>sobreescritos</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 POLIMORFISMO</a:t>
            </a:r>
          </a:p>
        </p:txBody>
      </p:sp>
    </p:spTree>
    <p:extLst>
      <p:ext uri="{BB962C8B-B14F-4D97-AF65-F5344CB8AC3E}">
        <p14:creationId xmlns:p14="http://schemas.microsoft.com/office/powerpoint/2010/main" val="2936703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 POLIMORFISMO</a:t>
            </a:r>
          </a:p>
        </p:txBody>
      </p:sp>
      <p:pic>
        <p:nvPicPr>
          <p:cNvPr id="7" name="Imagen 6">
            <a:extLst>
              <a:ext uri="{FF2B5EF4-FFF2-40B4-BE49-F238E27FC236}">
                <a16:creationId xmlns:a16="http://schemas.microsoft.com/office/drawing/2014/main" id="{FAEF0849-7D97-ADDD-AFDB-18E1FFB29F97}"/>
              </a:ext>
            </a:extLst>
          </p:cNvPr>
          <p:cNvPicPr>
            <a:picLocks noChangeAspect="1"/>
          </p:cNvPicPr>
          <p:nvPr/>
        </p:nvPicPr>
        <p:blipFill>
          <a:blip r:embed="rId3"/>
          <a:stretch>
            <a:fillRect/>
          </a:stretch>
        </p:blipFill>
        <p:spPr>
          <a:xfrm>
            <a:off x="540772" y="1876216"/>
            <a:ext cx="4298505" cy="3218006"/>
          </a:xfrm>
          <a:prstGeom prst="rect">
            <a:avLst/>
          </a:prstGeom>
        </p:spPr>
      </p:pic>
      <p:pic>
        <p:nvPicPr>
          <p:cNvPr id="10" name="Imagen 9">
            <a:extLst>
              <a:ext uri="{FF2B5EF4-FFF2-40B4-BE49-F238E27FC236}">
                <a16:creationId xmlns:a16="http://schemas.microsoft.com/office/drawing/2014/main" id="{F6BDC28C-AD92-C0D5-C03B-5E5FDC3B360B}"/>
              </a:ext>
            </a:extLst>
          </p:cNvPr>
          <p:cNvPicPr>
            <a:picLocks noChangeAspect="1"/>
          </p:cNvPicPr>
          <p:nvPr/>
        </p:nvPicPr>
        <p:blipFill>
          <a:blip r:embed="rId4"/>
          <a:stretch>
            <a:fillRect/>
          </a:stretch>
        </p:blipFill>
        <p:spPr>
          <a:xfrm>
            <a:off x="5284697" y="1973340"/>
            <a:ext cx="5921107" cy="2782291"/>
          </a:xfrm>
          <a:prstGeom prst="rect">
            <a:avLst/>
          </a:prstGeom>
        </p:spPr>
      </p:pic>
      <p:pic>
        <p:nvPicPr>
          <p:cNvPr id="12" name="Imagen 11">
            <a:extLst>
              <a:ext uri="{FF2B5EF4-FFF2-40B4-BE49-F238E27FC236}">
                <a16:creationId xmlns:a16="http://schemas.microsoft.com/office/drawing/2014/main" id="{80FD2566-F4CC-F85F-8784-A22C8C611DB3}"/>
              </a:ext>
            </a:extLst>
          </p:cNvPr>
          <p:cNvPicPr>
            <a:picLocks noChangeAspect="1"/>
          </p:cNvPicPr>
          <p:nvPr/>
        </p:nvPicPr>
        <p:blipFill>
          <a:blip r:embed="rId5"/>
          <a:stretch>
            <a:fillRect/>
          </a:stretch>
        </p:blipFill>
        <p:spPr>
          <a:xfrm>
            <a:off x="5284697" y="4737810"/>
            <a:ext cx="4164103" cy="1929826"/>
          </a:xfrm>
          <a:prstGeom prst="rect">
            <a:avLst/>
          </a:prstGeom>
        </p:spPr>
      </p:pic>
    </p:spTree>
    <p:extLst>
      <p:ext uri="{BB962C8B-B14F-4D97-AF65-F5344CB8AC3E}">
        <p14:creationId xmlns:p14="http://schemas.microsoft.com/office/powerpoint/2010/main" val="3017391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CLASES: POLIMORFISMO</a:t>
            </a:r>
          </a:p>
        </p:txBody>
      </p:sp>
      <p:pic>
        <p:nvPicPr>
          <p:cNvPr id="9" name="Imagen 8">
            <a:extLst>
              <a:ext uri="{FF2B5EF4-FFF2-40B4-BE49-F238E27FC236}">
                <a16:creationId xmlns:a16="http://schemas.microsoft.com/office/drawing/2014/main" id="{9049B535-0161-5620-3F6F-708565CFD786}"/>
              </a:ext>
            </a:extLst>
          </p:cNvPr>
          <p:cNvPicPr>
            <a:picLocks noChangeAspect="1"/>
          </p:cNvPicPr>
          <p:nvPr/>
        </p:nvPicPr>
        <p:blipFill>
          <a:blip r:embed="rId3"/>
          <a:stretch>
            <a:fillRect/>
          </a:stretch>
        </p:blipFill>
        <p:spPr>
          <a:xfrm>
            <a:off x="1168744" y="2147708"/>
            <a:ext cx="9891084" cy="2946514"/>
          </a:xfrm>
          <a:prstGeom prst="rect">
            <a:avLst/>
          </a:prstGeom>
        </p:spPr>
      </p:pic>
    </p:spTree>
    <p:extLst>
      <p:ext uri="{BB962C8B-B14F-4D97-AF65-F5344CB8AC3E}">
        <p14:creationId xmlns:p14="http://schemas.microsoft.com/office/powerpoint/2010/main" val="195914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Son bloques de código que permiten obtener y establecer el valor de la propiedad</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GET y SET</a:t>
            </a:r>
          </a:p>
        </p:txBody>
      </p:sp>
      <p:pic>
        <p:nvPicPr>
          <p:cNvPr id="7" name="Imagen 6">
            <a:extLst>
              <a:ext uri="{FF2B5EF4-FFF2-40B4-BE49-F238E27FC236}">
                <a16:creationId xmlns:a16="http://schemas.microsoft.com/office/drawing/2014/main" id="{C5CA57E2-1E3C-EC3E-DD41-4063AA8BFF25}"/>
              </a:ext>
            </a:extLst>
          </p:cNvPr>
          <p:cNvPicPr>
            <a:picLocks noChangeAspect="1"/>
          </p:cNvPicPr>
          <p:nvPr/>
        </p:nvPicPr>
        <p:blipFill>
          <a:blip r:embed="rId3"/>
          <a:stretch>
            <a:fillRect/>
          </a:stretch>
        </p:blipFill>
        <p:spPr>
          <a:xfrm>
            <a:off x="1621498" y="3194218"/>
            <a:ext cx="8949004" cy="3244669"/>
          </a:xfrm>
          <a:prstGeom prst="rect">
            <a:avLst/>
          </a:prstGeom>
        </p:spPr>
      </p:pic>
    </p:spTree>
    <p:extLst>
      <p:ext uri="{BB962C8B-B14F-4D97-AF65-F5344CB8AC3E}">
        <p14:creationId xmlns:p14="http://schemas.microsoft.com/office/powerpoint/2010/main" val="418022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Solo lectura</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Solo escritura</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GET y SET</a:t>
            </a:r>
          </a:p>
        </p:txBody>
      </p:sp>
      <p:pic>
        <p:nvPicPr>
          <p:cNvPr id="9" name="Imagen 8">
            <a:extLst>
              <a:ext uri="{FF2B5EF4-FFF2-40B4-BE49-F238E27FC236}">
                <a16:creationId xmlns:a16="http://schemas.microsoft.com/office/drawing/2014/main" id="{8330941E-CD40-AA3D-EB85-DB750EADEC01}"/>
              </a:ext>
            </a:extLst>
          </p:cNvPr>
          <p:cNvPicPr>
            <a:picLocks noChangeAspect="1"/>
          </p:cNvPicPr>
          <p:nvPr/>
        </p:nvPicPr>
        <p:blipFill>
          <a:blip r:embed="rId3"/>
          <a:stretch>
            <a:fillRect/>
          </a:stretch>
        </p:blipFill>
        <p:spPr>
          <a:xfrm>
            <a:off x="3637200" y="2181273"/>
            <a:ext cx="4191347" cy="1761850"/>
          </a:xfrm>
          <a:prstGeom prst="rect">
            <a:avLst/>
          </a:prstGeom>
        </p:spPr>
      </p:pic>
      <p:pic>
        <p:nvPicPr>
          <p:cNvPr id="11" name="Imagen 10">
            <a:extLst>
              <a:ext uri="{FF2B5EF4-FFF2-40B4-BE49-F238E27FC236}">
                <a16:creationId xmlns:a16="http://schemas.microsoft.com/office/drawing/2014/main" id="{B3499796-E702-E6A9-09CE-49C1D77F2AA2}"/>
              </a:ext>
            </a:extLst>
          </p:cNvPr>
          <p:cNvPicPr>
            <a:picLocks noChangeAspect="1"/>
          </p:cNvPicPr>
          <p:nvPr/>
        </p:nvPicPr>
        <p:blipFill>
          <a:blip r:embed="rId4"/>
          <a:stretch>
            <a:fillRect/>
          </a:stretch>
        </p:blipFill>
        <p:spPr>
          <a:xfrm>
            <a:off x="3637200" y="4388691"/>
            <a:ext cx="4572638" cy="2038635"/>
          </a:xfrm>
          <a:prstGeom prst="rect">
            <a:avLst/>
          </a:prstGeom>
        </p:spPr>
      </p:pic>
    </p:spTree>
    <p:extLst>
      <p:ext uri="{BB962C8B-B14F-4D97-AF65-F5344CB8AC3E}">
        <p14:creationId xmlns:p14="http://schemas.microsoft.com/office/powerpoint/2010/main" val="853823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 veces no se necesita lógica en los GET y SET.</a:t>
            </a:r>
          </a:p>
          <a:p>
            <a:pPr algn="just">
              <a:buClr>
                <a:srgbClr val="FAC863"/>
              </a:buClr>
              <a:buFont typeface="Wingdings" panose="05000000000000000000" pitchFamily="2" charset="2"/>
              <a:buChar char="§"/>
            </a:pPr>
            <a:r>
              <a:rPr lang="es-ES" sz="3200" dirty="0">
                <a:solidFill>
                  <a:schemeClr val="tx1">
                    <a:lumMod val="65000"/>
                    <a:lumOff val="35000"/>
                  </a:schemeClr>
                </a:solidFill>
              </a:rPr>
              <a:t>En estos casos se permite usar propiedades automáticas</a:t>
            </a:r>
          </a:p>
          <a:p>
            <a:pPr algn="just">
              <a:buClr>
                <a:srgbClr val="FAC863"/>
              </a:buClr>
              <a:buFont typeface="Wingdings" panose="05000000000000000000" pitchFamily="2" charset="2"/>
              <a:buChar char="§"/>
            </a:pPr>
            <a:r>
              <a:rPr lang="es-ES" sz="3200" dirty="0">
                <a:solidFill>
                  <a:schemeClr val="tx1">
                    <a:lumMod val="65000"/>
                    <a:lumOff val="35000"/>
                  </a:schemeClr>
                </a:solidFill>
              </a:rPr>
              <a:t>Cuando no se necesita un campo explícito ni lógica adicional</a:t>
            </a:r>
          </a:p>
          <a:p>
            <a:pPr marL="0" indent="0" algn="just">
              <a:buClr>
                <a:srgbClr val="FAC863"/>
              </a:buClr>
              <a:buNone/>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GET y SET | PROPIEDADES AUTOMÁTICAS</a:t>
            </a:r>
          </a:p>
        </p:txBody>
      </p:sp>
      <p:pic>
        <p:nvPicPr>
          <p:cNvPr id="12" name="Imagen 11">
            <a:extLst>
              <a:ext uri="{FF2B5EF4-FFF2-40B4-BE49-F238E27FC236}">
                <a16:creationId xmlns:a16="http://schemas.microsoft.com/office/drawing/2014/main" id="{B16CDD1E-49CF-BE8D-9339-C825DF8426A6}"/>
              </a:ext>
            </a:extLst>
          </p:cNvPr>
          <p:cNvPicPr>
            <a:picLocks noChangeAspect="1"/>
          </p:cNvPicPr>
          <p:nvPr/>
        </p:nvPicPr>
        <p:blipFill>
          <a:blip r:embed="rId3"/>
          <a:stretch>
            <a:fillRect/>
          </a:stretch>
        </p:blipFill>
        <p:spPr>
          <a:xfrm>
            <a:off x="540772" y="3977213"/>
            <a:ext cx="11110452" cy="1446123"/>
          </a:xfrm>
          <a:prstGeom prst="rect">
            <a:avLst/>
          </a:prstGeom>
        </p:spPr>
      </p:pic>
    </p:spTree>
    <p:extLst>
      <p:ext uri="{BB962C8B-B14F-4D97-AF65-F5344CB8AC3E}">
        <p14:creationId xmlns:p14="http://schemas.microsoft.com/office/powerpoint/2010/main" val="1301212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Cuando se quiere asignar un valor a la propiedad Nombre, se hace como si se estuviera trabajando con un campo público</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C# guarda ese valor en el campo privado generado automáticamente</a:t>
            </a:r>
          </a:p>
          <a:p>
            <a:pPr algn="just">
              <a:buClr>
                <a:srgbClr val="FAC863"/>
              </a:buClr>
              <a:buFont typeface="Wingdings" panose="05000000000000000000" pitchFamily="2" charset="2"/>
              <a:buChar char="§"/>
            </a:pPr>
            <a:r>
              <a:rPr lang="es-ES" sz="3200" dirty="0">
                <a:solidFill>
                  <a:schemeClr val="tx1">
                    <a:lumMod val="65000"/>
                    <a:lumOff val="35000"/>
                  </a:schemeClr>
                </a:solidFill>
              </a:rPr>
              <a:t> Se puede acceder al valor de la propiedad simplemente leyéndolo</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GET y SET | PROPIEDADES AUTOMÁTICAS</a:t>
            </a:r>
          </a:p>
        </p:txBody>
      </p:sp>
      <p:pic>
        <p:nvPicPr>
          <p:cNvPr id="7" name="Imagen 6">
            <a:extLst>
              <a:ext uri="{FF2B5EF4-FFF2-40B4-BE49-F238E27FC236}">
                <a16:creationId xmlns:a16="http://schemas.microsoft.com/office/drawing/2014/main" id="{74400B2D-97CB-B6F7-6C14-BF1EF4B33CFD}"/>
              </a:ext>
            </a:extLst>
          </p:cNvPr>
          <p:cNvPicPr>
            <a:picLocks noChangeAspect="1"/>
          </p:cNvPicPr>
          <p:nvPr/>
        </p:nvPicPr>
        <p:blipFill>
          <a:blip r:embed="rId3"/>
          <a:stretch>
            <a:fillRect/>
          </a:stretch>
        </p:blipFill>
        <p:spPr>
          <a:xfrm>
            <a:off x="1168744" y="3075763"/>
            <a:ext cx="9854508" cy="633600"/>
          </a:xfrm>
          <a:prstGeom prst="rect">
            <a:avLst/>
          </a:prstGeom>
        </p:spPr>
      </p:pic>
      <p:pic>
        <p:nvPicPr>
          <p:cNvPr id="10" name="Imagen 9">
            <a:extLst>
              <a:ext uri="{FF2B5EF4-FFF2-40B4-BE49-F238E27FC236}">
                <a16:creationId xmlns:a16="http://schemas.microsoft.com/office/drawing/2014/main" id="{2F5381D0-0723-0D81-10A5-5C4AEABAED08}"/>
              </a:ext>
            </a:extLst>
          </p:cNvPr>
          <p:cNvPicPr>
            <a:picLocks noChangeAspect="1"/>
          </p:cNvPicPr>
          <p:nvPr/>
        </p:nvPicPr>
        <p:blipFill>
          <a:blip r:embed="rId4"/>
          <a:stretch>
            <a:fillRect/>
          </a:stretch>
        </p:blipFill>
        <p:spPr>
          <a:xfrm>
            <a:off x="2211506" y="5702723"/>
            <a:ext cx="7768988" cy="430786"/>
          </a:xfrm>
          <a:prstGeom prst="rect">
            <a:avLst/>
          </a:prstGeom>
        </p:spPr>
      </p:pic>
    </p:spTree>
    <p:extLst>
      <p:ext uri="{BB962C8B-B14F-4D97-AF65-F5344CB8AC3E}">
        <p14:creationId xmlns:p14="http://schemas.microsoft.com/office/powerpoint/2010/main" val="8637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6" name="Marcador de contenido 5">
            <a:extLst>
              <a:ext uri="{FF2B5EF4-FFF2-40B4-BE49-F238E27FC236}">
                <a16:creationId xmlns:a16="http://schemas.microsoft.com/office/drawing/2014/main" id="{E10B0320-70D2-0FDF-1573-F0F50B6B8087}"/>
              </a:ext>
            </a:extLst>
          </p:cNvPr>
          <p:cNvSpPr>
            <a:spLocks noGrp="1"/>
          </p:cNvSpPr>
          <p:nvPr>
            <p:ph idx="1"/>
          </p:nvPr>
        </p:nvSpPr>
        <p:spPr>
          <a:xfrm>
            <a:off x="540772" y="1512612"/>
            <a:ext cx="11110452" cy="4757007"/>
          </a:xfrm>
        </p:spPr>
        <p:txBody>
          <a:bodyPr>
            <a:normAutofit/>
          </a:bodyPr>
          <a:lstStyle/>
          <a:p>
            <a:pPr algn="just">
              <a:buClr>
                <a:srgbClr val="FAC863"/>
              </a:buClr>
              <a:buFont typeface="Wingdings" panose="05000000000000000000" pitchFamily="2" charset="2"/>
              <a:buChar char="§"/>
            </a:pPr>
            <a:r>
              <a:rPr lang="es-ES" sz="3200" dirty="0">
                <a:solidFill>
                  <a:schemeClr val="tx1">
                    <a:lumMod val="65000"/>
                    <a:lumOff val="35000"/>
                  </a:schemeClr>
                </a:solidFill>
              </a:rPr>
              <a:t>NULLABLES</a:t>
            </a:r>
          </a:p>
          <a:p>
            <a:pPr algn="just">
              <a:buClr>
                <a:srgbClr val="FAC863"/>
              </a:buClr>
              <a:buFont typeface="Wingdings" panose="05000000000000000000" pitchFamily="2" charset="2"/>
              <a:buChar char="§"/>
            </a:pPr>
            <a:r>
              <a:rPr lang="es-ES" sz="3200" dirty="0">
                <a:solidFill>
                  <a:schemeClr val="tx1">
                    <a:lumMod val="65000"/>
                    <a:lumOff val="35000"/>
                  </a:schemeClr>
                </a:solidFill>
              </a:rPr>
              <a:t>Los tipos básicos tienen un “subtipo” mediante el cual pueden admitir valores nulos (valor “</a:t>
            </a:r>
            <a:r>
              <a:rPr lang="es-ES" sz="3200" dirty="0" err="1">
                <a:solidFill>
                  <a:schemeClr val="tx1">
                    <a:lumMod val="65000"/>
                    <a:lumOff val="35000"/>
                  </a:schemeClr>
                </a:solidFill>
              </a:rPr>
              <a:t>null</a:t>
            </a:r>
            <a:r>
              <a:rPr lang="es-ES" sz="3200" dirty="0">
                <a:solidFill>
                  <a:schemeClr val="tx1">
                    <a:lumMod val="65000"/>
                    <a:lumOff val="35000"/>
                  </a:schemeClr>
                </a:solidFill>
              </a:rPr>
              <a:t>”)</a:t>
            </a:r>
          </a:p>
          <a:p>
            <a:pPr algn="just">
              <a:buClr>
                <a:srgbClr val="FAC863"/>
              </a:buClr>
              <a:buFont typeface="Wingdings" panose="05000000000000000000" pitchFamily="2" charset="2"/>
              <a:buChar char="§"/>
            </a:pPr>
            <a:r>
              <a:rPr lang="es-ES" sz="3200" dirty="0">
                <a:solidFill>
                  <a:schemeClr val="tx1">
                    <a:lumMod val="65000"/>
                    <a:lumOff val="35000"/>
                  </a:schemeClr>
                </a:solidFill>
              </a:rPr>
              <a:t>Para indicar que un tipo básico puede ser nulo se utiliza “?” Al definir la variable</a:t>
            </a:r>
          </a:p>
        </p:txBody>
      </p:sp>
    </p:spTree>
    <p:extLst>
      <p:ext uri="{BB962C8B-B14F-4D97-AF65-F5344CB8AC3E}">
        <p14:creationId xmlns:p14="http://schemas.microsoft.com/office/powerpoint/2010/main" val="3684265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Funciones definidas dentro de la clase que describen acciones que un objeto puede realizar</a:t>
            </a:r>
          </a:p>
          <a:p>
            <a:pPr algn="just">
              <a:buClr>
                <a:srgbClr val="FAC863"/>
              </a:buClr>
              <a:buFont typeface="Wingdings" panose="05000000000000000000" pitchFamily="2" charset="2"/>
              <a:buChar char="§"/>
            </a:pPr>
            <a:r>
              <a:rPr lang="es-ES" sz="3200" dirty="0">
                <a:solidFill>
                  <a:schemeClr val="tx1">
                    <a:lumMod val="65000"/>
                    <a:lumOff val="35000"/>
                  </a:schemeClr>
                </a:solidFill>
              </a:rPr>
              <a:t>Pueden tener parámetros y devolver valores</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MÉTODOS</a:t>
            </a:r>
          </a:p>
        </p:txBody>
      </p:sp>
      <p:pic>
        <p:nvPicPr>
          <p:cNvPr id="9" name="Imagen 8">
            <a:extLst>
              <a:ext uri="{FF2B5EF4-FFF2-40B4-BE49-F238E27FC236}">
                <a16:creationId xmlns:a16="http://schemas.microsoft.com/office/drawing/2014/main" id="{3DC64D2C-995B-B2BA-7B6C-6FF76758607D}"/>
              </a:ext>
            </a:extLst>
          </p:cNvPr>
          <p:cNvPicPr>
            <a:picLocks noChangeAspect="1"/>
          </p:cNvPicPr>
          <p:nvPr/>
        </p:nvPicPr>
        <p:blipFill>
          <a:blip r:embed="rId3"/>
          <a:stretch>
            <a:fillRect/>
          </a:stretch>
        </p:blipFill>
        <p:spPr>
          <a:xfrm>
            <a:off x="3630914" y="3834600"/>
            <a:ext cx="4930172" cy="2394250"/>
          </a:xfrm>
          <a:prstGeom prst="rect">
            <a:avLst/>
          </a:prstGeom>
        </p:spPr>
      </p:pic>
    </p:spTree>
    <p:extLst>
      <p:ext uri="{BB962C8B-B14F-4D97-AF65-F5344CB8AC3E}">
        <p14:creationId xmlns:p14="http://schemas.microsoft.com/office/powerpoint/2010/main" val="2753017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Métodos especiales que se ejecutan cuando se crea una nueva instancia de una clase</a:t>
            </a:r>
          </a:p>
          <a:p>
            <a:pPr algn="just">
              <a:buClr>
                <a:srgbClr val="FAC863"/>
              </a:buClr>
              <a:buFont typeface="Wingdings" panose="05000000000000000000" pitchFamily="2" charset="2"/>
              <a:buChar char="§"/>
            </a:pPr>
            <a:r>
              <a:rPr lang="es-ES" sz="3200" dirty="0">
                <a:solidFill>
                  <a:schemeClr val="tx1">
                    <a:lumMod val="65000"/>
                    <a:lumOff val="35000"/>
                  </a:schemeClr>
                </a:solidFill>
              </a:rPr>
              <a:t>Sirven para inicializar los campos de una clase</a:t>
            </a:r>
          </a:p>
          <a:p>
            <a:pPr algn="just">
              <a:buClr>
                <a:srgbClr val="FAC863"/>
              </a:buClr>
              <a:buFont typeface="Wingdings" panose="05000000000000000000" pitchFamily="2" charset="2"/>
              <a:buChar char="§"/>
            </a:pPr>
            <a:r>
              <a:rPr lang="es-ES" sz="3200" dirty="0">
                <a:solidFill>
                  <a:schemeClr val="tx1">
                    <a:lumMod val="65000"/>
                    <a:lumOff val="35000"/>
                  </a:schemeClr>
                </a:solidFill>
              </a:rPr>
              <a:t>Un constructor se llama automáticamente al instanciar un objeto</a:t>
            </a:r>
          </a:p>
          <a:p>
            <a:pPr marL="0" indent="0" algn="just">
              <a:buClr>
                <a:srgbClr val="FAC863"/>
              </a:buClr>
              <a:buNone/>
            </a:pPr>
            <a:r>
              <a:rPr lang="es-ES" sz="3200" dirty="0">
                <a:solidFill>
                  <a:schemeClr val="tx1">
                    <a:lumMod val="65000"/>
                    <a:lumOff val="35000"/>
                  </a:schemeClr>
                </a:solidFill>
              </a:rPr>
              <a:t> </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CONSTRUCTORES</a:t>
            </a:r>
          </a:p>
        </p:txBody>
      </p:sp>
      <p:pic>
        <p:nvPicPr>
          <p:cNvPr id="7" name="Imagen 6">
            <a:extLst>
              <a:ext uri="{FF2B5EF4-FFF2-40B4-BE49-F238E27FC236}">
                <a16:creationId xmlns:a16="http://schemas.microsoft.com/office/drawing/2014/main" id="{D0B54788-EA73-841C-DE7B-D2CBA154F036}"/>
              </a:ext>
            </a:extLst>
          </p:cNvPr>
          <p:cNvPicPr>
            <a:picLocks noChangeAspect="1"/>
          </p:cNvPicPr>
          <p:nvPr/>
        </p:nvPicPr>
        <p:blipFill>
          <a:blip r:embed="rId3"/>
          <a:stretch>
            <a:fillRect/>
          </a:stretch>
        </p:blipFill>
        <p:spPr>
          <a:xfrm>
            <a:off x="3565579" y="4301966"/>
            <a:ext cx="5060841" cy="2262622"/>
          </a:xfrm>
          <a:prstGeom prst="rect">
            <a:avLst/>
          </a:prstGeom>
        </p:spPr>
      </p:pic>
    </p:spTree>
    <p:extLst>
      <p:ext uri="{BB962C8B-B14F-4D97-AF65-F5344CB8AC3E}">
        <p14:creationId xmlns:p14="http://schemas.microsoft.com/office/powerpoint/2010/main" val="599239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Método especial que se usa para liberar recursos (memoria, archivos, conexiones, etc.) antes de que un objeto sea destruido por el recolector de basura</a:t>
            </a:r>
          </a:p>
          <a:p>
            <a:pPr algn="just">
              <a:buClr>
                <a:srgbClr val="FAC863"/>
              </a:buClr>
              <a:buFont typeface="Wingdings" panose="05000000000000000000" pitchFamily="2" charset="2"/>
              <a:buChar char="§"/>
            </a:pPr>
            <a:r>
              <a:rPr lang="es-ES" sz="3200" dirty="0">
                <a:solidFill>
                  <a:schemeClr val="tx1">
                    <a:lumMod val="65000"/>
                    <a:lumOff val="35000"/>
                  </a:schemeClr>
                </a:solidFill>
              </a:rPr>
              <a:t>En C#, los destructores son raramente necesarios</a:t>
            </a:r>
          </a:p>
          <a:p>
            <a:pPr algn="just">
              <a:buClr>
                <a:srgbClr val="FAC863"/>
              </a:buClr>
              <a:buFont typeface="Wingdings" panose="05000000000000000000" pitchFamily="2" charset="2"/>
              <a:buChar char="§"/>
            </a:pPr>
            <a:r>
              <a:rPr lang="es-ES" sz="3200" dirty="0">
                <a:solidFill>
                  <a:schemeClr val="tx1">
                    <a:lumMod val="65000"/>
                    <a:lumOff val="35000"/>
                  </a:schemeClr>
                </a:solidFill>
              </a:rPr>
              <a:t>Se pueden implementar usando la interfaz </a:t>
            </a:r>
            <a:r>
              <a:rPr lang="es-ES" sz="3200" dirty="0" err="1">
                <a:solidFill>
                  <a:schemeClr val="tx1">
                    <a:lumMod val="65000"/>
                    <a:lumOff val="35000"/>
                  </a:schemeClr>
                </a:solidFill>
              </a:rPr>
              <a:t>Idisposable</a:t>
            </a: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Su método </a:t>
            </a:r>
            <a:r>
              <a:rPr lang="es-ES" sz="3200" dirty="0" err="1">
                <a:solidFill>
                  <a:schemeClr val="tx1">
                    <a:lumMod val="65000"/>
                    <a:lumOff val="35000"/>
                  </a:schemeClr>
                </a:solidFill>
              </a:rPr>
              <a:t>Dispose</a:t>
            </a:r>
            <a:r>
              <a:rPr lang="es-ES" sz="3200" dirty="0">
                <a:solidFill>
                  <a:schemeClr val="tx1">
                    <a:lumMod val="65000"/>
                    <a:lumOff val="35000"/>
                  </a:schemeClr>
                </a:solidFill>
              </a:rPr>
              <a:t> para una gestión explícita de los recursos</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DESTRUCTORES</a:t>
            </a:r>
          </a:p>
        </p:txBody>
      </p:sp>
    </p:spTree>
    <p:extLst>
      <p:ext uri="{BB962C8B-B14F-4D97-AF65-F5344CB8AC3E}">
        <p14:creationId xmlns:p14="http://schemas.microsoft.com/office/powerpoint/2010/main" val="958269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DESTRUCTORES</a:t>
            </a:r>
          </a:p>
        </p:txBody>
      </p:sp>
      <p:pic>
        <p:nvPicPr>
          <p:cNvPr id="7" name="Imagen 6">
            <a:extLst>
              <a:ext uri="{FF2B5EF4-FFF2-40B4-BE49-F238E27FC236}">
                <a16:creationId xmlns:a16="http://schemas.microsoft.com/office/drawing/2014/main" id="{97B8675B-9DC1-33C0-611C-C6DC2DCE7A1E}"/>
              </a:ext>
            </a:extLst>
          </p:cNvPr>
          <p:cNvPicPr>
            <a:picLocks noChangeAspect="1"/>
          </p:cNvPicPr>
          <p:nvPr/>
        </p:nvPicPr>
        <p:blipFill>
          <a:blip r:embed="rId3"/>
          <a:stretch>
            <a:fillRect/>
          </a:stretch>
        </p:blipFill>
        <p:spPr>
          <a:xfrm>
            <a:off x="2581372" y="2330675"/>
            <a:ext cx="7029255" cy="2936464"/>
          </a:xfrm>
          <a:prstGeom prst="rect">
            <a:avLst/>
          </a:prstGeom>
        </p:spPr>
      </p:pic>
    </p:spTree>
    <p:extLst>
      <p:ext uri="{BB962C8B-B14F-4D97-AF65-F5344CB8AC3E}">
        <p14:creationId xmlns:p14="http://schemas.microsoft.com/office/powerpoint/2010/main" val="32152295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El modificador de accesibilidad define qué partes del programa pueden acceder a una clase, método o miembro (propiedades, métodos, etc.)</a:t>
            </a:r>
          </a:p>
          <a:p>
            <a:pPr algn="just">
              <a:buClr>
                <a:srgbClr val="FAC863"/>
              </a:buClr>
              <a:buFont typeface="Wingdings" panose="05000000000000000000" pitchFamily="2" charset="2"/>
              <a:buChar char="§"/>
            </a:pPr>
            <a:r>
              <a:rPr lang="es-ES" sz="3200" dirty="0">
                <a:solidFill>
                  <a:schemeClr val="tx1">
                    <a:lumMod val="65000"/>
                    <a:lumOff val="35000"/>
                  </a:schemeClr>
                </a:solidFill>
              </a:rPr>
              <a:t>Esenciales para controlar la visibilidad y la seguridad de los datos y el comportamiento de las clases y objetos en un programa</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ACCESIBILIDAD</a:t>
            </a:r>
          </a:p>
        </p:txBody>
      </p:sp>
    </p:spTree>
    <p:extLst>
      <p:ext uri="{BB962C8B-B14F-4D97-AF65-F5344CB8AC3E}">
        <p14:creationId xmlns:p14="http://schemas.microsoft.com/office/powerpoint/2010/main" val="2826252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ACCESIBILIDAD</a:t>
            </a:r>
          </a:p>
        </p:txBody>
      </p:sp>
      <p:graphicFrame>
        <p:nvGraphicFramePr>
          <p:cNvPr id="6" name="Tabla 5">
            <a:extLst>
              <a:ext uri="{FF2B5EF4-FFF2-40B4-BE49-F238E27FC236}">
                <a16:creationId xmlns:a16="http://schemas.microsoft.com/office/drawing/2014/main" id="{D4737535-8F61-9E56-A0A6-E9DDA963AFAF}"/>
              </a:ext>
            </a:extLst>
          </p:cNvPr>
          <p:cNvGraphicFramePr>
            <a:graphicFrameLocks noGrp="1"/>
          </p:cNvGraphicFramePr>
          <p:nvPr>
            <p:extLst>
              <p:ext uri="{D42A27DB-BD31-4B8C-83A1-F6EECF244321}">
                <p14:modId xmlns:p14="http://schemas.microsoft.com/office/powerpoint/2010/main" val="2427096556"/>
              </p:ext>
            </p:extLst>
          </p:nvPr>
        </p:nvGraphicFramePr>
        <p:xfrm>
          <a:off x="1168744" y="2061515"/>
          <a:ext cx="9854507" cy="4504279"/>
        </p:xfrm>
        <a:graphic>
          <a:graphicData uri="http://schemas.openxmlformats.org/drawingml/2006/table">
            <a:tbl>
              <a:tblPr>
                <a:tableStyleId>{5C22544A-7EE6-4342-B048-85BDC9FD1C3A}</a:tableStyleId>
              </a:tblPr>
              <a:tblGrid>
                <a:gridCol w="2087803">
                  <a:extLst>
                    <a:ext uri="{9D8B030D-6E8A-4147-A177-3AD203B41FA5}">
                      <a16:colId xmlns:a16="http://schemas.microsoft.com/office/drawing/2014/main" val="2380791314"/>
                    </a:ext>
                  </a:extLst>
                </a:gridCol>
                <a:gridCol w="7766704">
                  <a:extLst>
                    <a:ext uri="{9D8B030D-6E8A-4147-A177-3AD203B41FA5}">
                      <a16:colId xmlns:a16="http://schemas.microsoft.com/office/drawing/2014/main" val="1213655476"/>
                    </a:ext>
                  </a:extLst>
                </a:gridCol>
              </a:tblGrid>
              <a:tr h="554443">
                <a:tc>
                  <a:txBody>
                    <a:bodyPr/>
                    <a:lstStyle/>
                    <a:p>
                      <a:pPr>
                        <a:spcBef>
                          <a:spcPts val="300"/>
                        </a:spcBef>
                        <a:spcAft>
                          <a:spcPts val="300"/>
                        </a:spcAft>
                      </a:pPr>
                      <a:r>
                        <a:rPr lang="es-ES" sz="2400" b="1">
                          <a:effectLst/>
                          <a:latin typeface="+mj-lt"/>
                        </a:rPr>
                        <a:t>Accesibilidad</a:t>
                      </a:r>
                      <a:endParaRPr lang="es-ES" sz="2400" b="1">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b="1" dirty="0">
                          <a:effectLst/>
                          <a:latin typeface="+mj-lt"/>
                        </a:rPr>
                        <a:t>Significado</a:t>
                      </a:r>
                      <a:endParaRPr lang="es-ES" sz="2400" b="1" dirty="0">
                        <a:effectLst/>
                        <a:latin typeface="+mj-lt"/>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501583481"/>
                  </a:ext>
                </a:extLst>
              </a:tr>
              <a:tr h="554443">
                <a:tc>
                  <a:txBody>
                    <a:bodyPr/>
                    <a:lstStyle/>
                    <a:p>
                      <a:pPr>
                        <a:spcBef>
                          <a:spcPts val="300"/>
                        </a:spcBef>
                        <a:spcAft>
                          <a:spcPts val="300"/>
                        </a:spcAft>
                      </a:pPr>
                      <a:r>
                        <a:rPr lang="en-US" sz="2400" dirty="0">
                          <a:effectLst/>
                          <a:latin typeface="+mj-lt"/>
                        </a:rPr>
                        <a:t>public</a:t>
                      </a:r>
                      <a:endParaRPr lang="es-ES" sz="3200" dirty="0">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dirty="0">
                          <a:effectLst/>
                          <a:latin typeface="+mj-lt"/>
                          <a:ea typeface="Times New Roman" panose="02020603050405020304" pitchFamily="18" charset="0"/>
                          <a:cs typeface="Calibri" panose="020F0502020204030204" pitchFamily="34" charset="0"/>
                        </a:rPr>
                        <a:t>Accesible desde cualquier parte del código. Sin restricciones de acceso</a:t>
                      </a:r>
                    </a:p>
                  </a:txBody>
                  <a:tcPr marL="68580" marR="68580" marT="0" marB="0"/>
                </a:tc>
                <a:extLst>
                  <a:ext uri="{0D108BD9-81ED-4DB2-BD59-A6C34878D82A}">
                    <a16:rowId xmlns:a16="http://schemas.microsoft.com/office/drawing/2014/main" val="3083411333"/>
                  </a:ext>
                </a:extLst>
              </a:tr>
              <a:tr h="823469">
                <a:tc>
                  <a:txBody>
                    <a:bodyPr/>
                    <a:lstStyle/>
                    <a:p>
                      <a:pPr>
                        <a:spcBef>
                          <a:spcPts val="300"/>
                        </a:spcBef>
                        <a:spcAft>
                          <a:spcPts val="300"/>
                        </a:spcAft>
                      </a:pPr>
                      <a:r>
                        <a:rPr lang="en-US" sz="2400" dirty="0">
                          <a:effectLst/>
                          <a:latin typeface="+mj-lt"/>
                        </a:rPr>
                        <a:t>protected</a:t>
                      </a:r>
                      <a:endParaRPr lang="es-ES" sz="3200" dirty="0">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dirty="0">
                          <a:effectLst/>
                          <a:latin typeface="+mj-lt"/>
                        </a:rPr>
                        <a:t>Accesible solo dentro de la clase que lo declara o dentro de clases derivadas</a:t>
                      </a:r>
                      <a:endParaRPr lang="es-ES" sz="2400" dirty="0">
                        <a:effectLst/>
                        <a:latin typeface="+mj-lt"/>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393282683"/>
                  </a:ext>
                </a:extLst>
              </a:tr>
              <a:tr h="554443">
                <a:tc>
                  <a:txBody>
                    <a:bodyPr/>
                    <a:lstStyle/>
                    <a:p>
                      <a:pPr>
                        <a:spcBef>
                          <a:spcPts val="300"/>
                        </a:spcBef>
                        <a:spcAft>
                          <a:spcPts val="300"/>
                        </a:spcAft>
                      </a:pPr>
                      <a:r>
                        <a:rPr lang="en-US" sz="2400" dirty="0">
                          <a:effectLst/>
                          <a:latin typeface="+mj-lt"/>
                        </a:rPr>
                        <a:t>internal</a:t>
                      </a:r>
                      <a:endParaRPr lang="es-ES" sz="3200" dirty="0">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a:effectLst/>
                          <a:latin typeface="+mj-lt"/>
                        </a:rPr>
                        <a:t>Acceso limitado a este programa</a:t>
                      </a:r>
                      <a:endParaRPr lang="es-ES" sz="2400">
                        <a:effectLst/>
                        <a:latin typeface="+mj-lt"/>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914739600"/>
                  </a:ext>
                </a:extLst>
              </a:tr>
              <a:tr h="1108884">
                <a:tc>
                  <a:txBody>
                    <a:bodyPr/>
                    <a:lstStyle/>
                    <a:p>
                      <a:pPr>
                        <a:spcBef>
                          <a:spcPts val="300"/>
                        </a:spcBef>
                        <a:spcAft>
                          <a:spcPts val="300"/>
                        </a:spcAft>
                      </a:pPr>
                      <a:r>
                        <a:rPr lang="en-US" sz="2400" dirty="0">
                          <a:effectLst/>
                          <a:latin typeface="+mj-lt"/>
                        </a:rPr>
                        <a:t>protected internal</a:t>
                      </a:r>
                      <a:endParaRPr lang="es-ES" sz="3200" dirty="0">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dirty="0">
                          <a:effectLst/>
                          <a:latin typeface="+mj-lt"/>
                        </a:rPr>
                        <a:t>Acceso limitado a este programa o a las clases derivadas de la misma. Accesible dentro del mismo programa y desde las clases derivadas en otros ensamblados</a:t>
                      </a:r>
                      <a:endParaRPr lang="es-ES" sz="2400" dirty="0">
                        <a:effectLst/>
                        <a:latin typeface="+mj-lt"/>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611211727"/>
                  </a:ext>
                </a:extLst>
              </a:tr>
              <a:tr h="554443">
                <a:tc>
                  <a:txBody>
                    <a:bodyPr/>
                    <a:lstStyle/>
                    <a:p>
                      <a:pPr>
                        <a:spcBef>
                          <a:spcPts val="300"/>
                        </a:spcBef>
                        <a:spcAft>
                          <a:spcPts val="300"/>
                        </a:spcAft>
                      </a:pPr>
                      <a:r>
                        <a:rPr lang="en-US" sz="2400" dirty="0">
                          <a:effectLst/>
                          <a:latin typeface="+mj-lt"/>
                        </a:rPr>
                        <a:t>private</a:t>
                      </a:r>
                      <a:endParaRPr lang="es-ES" sz="3200" dirty="0">
                        <a:effectLst/>
                        <a:latin typeface="+mj-lt"/>
                        <a:ea typeface="Times New Roman" panose="02020603050405020304" pitchFamily="18" charset="0"/>
                        <a:cs typeface="Calibri" panose="020F0502020204030204" pitchFamily="34" charset="0"/>
                      </a:endParaRPr>
                    </a:p>
                  </a:txBody>
                  <a:tcPr marL="68580" marR="68580" marT="0" marB="0"/>
                </a:tc>
                <a:tc>
                  <a:txBody>
                    <a:bodyPr/>
                    <a:lstStyle/>
                    <a:p>
                      <a:pPr>
                        <a:spcBef>
                          <a:spcPts val="300"/>
                        </a:spcBef>
                        <a:spcAft>
                          <a:spcPts val="300"/>
                        </a:spcAft>
                      </a:pPr>
                      <a:r>
                        <a:rPr lang="es-ES" sz="2400" dirty="0">
                          <a:effectLst/>
                          <a:latin typeface="+mj-lt"/>
                        </a:rPr>
                        <a:t>Acceso limitado a esta clase, desde la clase en que está declarado</a:t>
                      </a:r>
                      <a:endParaRPr lang="es-ES" sz="2400" dirty="0">
                        <a:effectLst/>
                        <a:latin typeface="+mj-lt"/>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483494216"/>
                  </a:ext>
                </a:extLst>
              </a:tr>
            </a:tbl>
          </a:graphicData>
        </a:graphic>
      </p:graphicFrame>
    </p:spTree>
    <p:extLst>
      <p:ext uri="{BB962C8B-B14F-4D97-AF65-F5344CB8AC3E}">
        <p14:creationId xmlns:p14="http://schemas.microsoft.com/office/powerpoint/2010/main" val="3927376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Las clases pueden llevar ciertos atributos que definen su comportamiento: </a:t>
            </a:r>
            <a:r>
              <a:rPr lang="es-ES" sz="3200" dirty="0" err="1">
                <a:solidFill>
                  <a:schemeClr val="tx1">
                    <a:lumMod val="65000"/>
                    <a:lumOff val="35000"/>
                  </a:schemeClr>
                </a:solidFill>
              </a:rPr>
              <a:t>abstract</a:t>
            </a:r>
            <a:r>
              <a:rPr lang="es-ES" sz="3200" dirty="0">
                <a:solidFill>
                  <a:schemeClr val="tx1">
                    <a:lumMod val="65000"/>
                    <a:lumOff val="35000"/>
                  </a:schemeClr>
                </a:solidFill>
              </a:rPr>
              <a:t>, </a:t>
            </a:r>
            <a:r>
              <a:rPr lang="es-ES" sz="3200" dirty="0" err="1">
                <a:solidFill>
                  <a:schemeClr val="tx1">
                    <a:lumMod val="65000"/>
                    <a:lumOff val="35000"/>
                  </a:schemeClr>
                </a:solidFill>
              </a:rPr>
              <a:t>sealed</a:t>
            </a:r>
            <a:r>
              <a:rPr lang="es-ES" sz="3200" dirty="0">
                <a:solidFill>
                  <a:schemeClr val="tx1">
                    <a:lumMod val="65000"/>
                    <a:lumOff val="35000"/>
                  </a:schemeClr>
                </a:solidFill>
              </a:rPr>
              <a:t> o </a:t>
            </a:r>
            <a:r>
              <a:rPr lang="es-ES" sz="3200" dirty="0" err="1">
                <a:solidFill>
                  <a:schemeClr val="tx1">
                    <a:lumMod val="65000"/>
                    <a:lumOff val="35000"/>
                  </a:schemeClr>
                </a:solidFill>
              </a:rPr>
              <a:t>partial</a:t>
            </a: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Afecta a la forma en que otras clases pueden interactuar con ellas</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ACCESIBILIDAD</a:t>
            </a:r>
          </a:p>
        </p:txBody>
      </p:sp>
    </p:spTree>
    <p:extLst>
      <p:ext uri="{BB962C8B-B14F-4D97-AF65-F5344CB8AC3E}">
        <p14:creationId xmlns:p14="http://schemas.microsoft.com/office/powerpoint/2010/main" val="21925178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No puede ser instanciada directamente. No se puede crear un objeto de esa clase</a:t>
            </a:r>
          </a:p>
          <a:p>
            <a:pPr algn="just">
              <a:buClr>
                <a:srgbClr val="FAC863"/>
              </a:buClr>
              <a:buFont typeface="Wingdings" panose="05000000000000000000" pitchFamily="2" charset="2"/>
              <a:buChar char="§"/>
            </a:pPr>
            <a:r>
              <a:rPr lang="es-ES" sz="3200" dirty="0">
                <a:solidFill>
                  <a:schemeClr val="tx1">
                    <a:lumMod val="65000"/>
                    <a:lumOff val="35000"/>
                  </a:schemeClr>
                </a:solidFill>
              </a:rPr>
              <a:t>Sirve como plantilla para otras clases que heredan de ella</a:t>
            </a:r>
          </a:p>
          <a:p>
            <a:pPr algn="just">
              <a:buClr>
                <a:srgbClr val="FAC863"/>
              </a:buClr>
              <a:buFont typeface="Wingdings" panose="05000000000000000000" pitchFamily="2" charset="2"/>
              <a:buChar char="§"/>
            </a:pPr>
            <a:r>
              <a:rPr lang="es-ES" sz="3200" dirty="0">
                <a:solidFill>
                  <a:schemeClr val="tx1">
                    <a:lumMod val="65000"/>
                    <a:lumOff val="35000"/>
                  </a:schemeClr>
                </a:solidFill>
              </a:rPr>
              <a:t>Las clases que heredan de una clase </a:t>
            </a:r>
            <a:r>
              <a:rPr lang="es-ES" sz="3200" dirty="0" err="1">
                <a:solidFill>
                  <a:schemeClr val="tx1">
                    <a:lumMod val="65000"/>
                    <a:lumOff val="35000"/>
                  </a:schemeClr>
                </a:solidFill>
              </a:rPr>
              <a:t>abstract</a:t>
            </a:r>
            <a:r>
              <a:rPr lang="es-ES" sz="3200" dirty="0">
                <a:solidFill>
                  <a:schemeClr val="tx1">
                    <a:lumMod val="65000"/>
                    <a:lumOff val="35000"/>
                  </a:schemeClr>
                </a:solidFill>
              </a:rPr>
              <a:t> deben proporcionar la implementación de los métodos abstractos que la clase abstracta declare</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ABSTRACT</a:t>
            </a:r>
          </a:p>
        </p:txBody>
      </p:sp>
    </p:spTree>
    <p:extLst>
      <p:ext uri="{BB962C8B-B14F-4D97-AF65-F5344CB8AC3E}">
        <p14:creationId xmlns:p14="http://schemas.microsoft.com/office/powerpoint/2010/main" val="266322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ABSTRACT</a:t>
            </a:r>
          </a:p>
        </p:txBody>
      </p:sp>
      <p:pic>
        <p:nvPicPr>
          <p:cNvPr id="7" name="Imagen 6">
            <a:extLst>
              <a:ext uri="{FF2B5EF4-FFF2-40B4-BE49-F238E27FC236}">
                <a16:creationId xmlns:a16="http://schemas.microsoft.com/office/drawing/2014/main" id="{D8B8A4E2-787F-6731-75C1-21572276CDBF}"/>
              </a:ext>
            </a:extLst>
          </p:cNvPr>
          <p:cNvPicPr>
            <a:picLocks noChangeAspect="1"/>
          </p:cNvPicPr>
          <p:nvPr/>
        </p:nvPicPr>
        <p:blipFill>
          <a:blip r:embed="rId3"/>
          <a:stretch>
            <a:fillRect/>
          </a:stretch>
        </p:blipFill>
        <p:spPr>
          <a:xfrm>
            <a:off x="2384757" y="1912539"/>
            <a:ext cx="7422481" cy="4730594"/>
          </a:xfrm>
          <a:prstGeom prst="rect">
            <a:avLst/>
          </a:prstGeom>
        </p:spPr>
      </p:pic>
    </p:spTree>
    <p:extLst>
      <p:ext uri="{BB962C8B-B14F-4D97-AF65-F5344CB8AC3E}">
        <p14:creationId xmlns:p14="http://schemas.microsoft.com/office/powerpoint/2010/main" val="14768428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Impide que otras clases hereden de ella</a:t>
            </a:r>
          </a:p>
          <a:p>
            <a:pPr algn="just">
              <a:buClr>
                <a:srgbClr val="FAC863"/>
              </a:buClr>
              <a:buFont typeface="Wingdings" panose="05000000000000000000" pitchFamily="2" charset="2"/>
              <a:buChar char="§"/>
            </a:pPr>
            <a:r>
              <a:rPr lang="es-ES" sz="3200" dirty="0">
                <a:solidFill>
                  <a:schemeClr val="tx1">
                    <a:lumMod val="65000"/>
                    <a:lumOff val="35000"/>
                  </a:schemeClr>
                </a:solidFill>
              </a:rPr>
              <a:t>Es útil cuando quieres evitar la modificación de la lógica de una clase a través de la herencia</a:t>
            </a:r>
          </a:p>
          <a:p>
            <a:pPr algn="just">
              <a:buClr>
                <a:srgbClr val="FAC863"/>
              </a:buClr>
              <a:buFont typeface="Wingdings" panose="05000000000000000000" pitchFamily="2" charset="2"/>
              <a:buChar char="§"/>
            </a:pPr>
            <a:r>
              <a:rPr lang="es-ES" sz="3200" dirty="0">
                <a:solidFill>
                  <a:schemeClr val="tx1">
                    <a:lumMod val="65000"/>
                    <a:lumOff val="35000"/>
                  </a:schemeClr>
                </a:solidFill>
              </a:rPr>
              <a:t>Si se marca una clase como </a:t>
            </a:r>
            <a:r>
              <a:rPr lang="es-ES" sz="3200" dirty="0" err="1">
                <a:solidFill>
                  <a:schemeClr val="tx1">
                    <a:lumMod val="65000"/>
                    <a:lumOff val="35000"/>
                  </a:schemeClr>
                </a:solidFill>
              </a:rPr>
              <a:t>sealed</a:t>
            </a:r>
            <a:r>
              <a:rPr lang="es-ES" sz="3200" dirty="0">
                <a:solidFill>
                  <a:schemeClr val="tx1">
                    <a:lumMod val="65000"/>
                    <a:lumOff val="35000"/>
                  </a:schemeClr>
                </a:solidFill>
              </a:rPr>
              <a:t>, no se puede crear una clase derivada de ella</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SEALED</a:t>
            </a:r>
          </a:p>
        </p:txBody>
      </p:sp>
    </p:spTree>
    <p:extLst>
      <p:ext uri="{BB962C8B-B14F-4D97-AF65-F5344CB8AC3E}">
        <p14:creationId xmlns:p14="http://schemas.microsoft.com/office/powerpoint/2010/main" val="214174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r>
              <a:rPr lang="es-ES" sz="3200">
                <a:solidFill>
                  <a:schemeClr val="tx1">
                    <a:lumMod val="65000"/>
                    <a:lumOff val="35000"/>
                  </a:schemeClr>
                </a:solidFill>
              </a:rPr>
              <a:t>int? Significa que la variable edad puede contener un valor entero o null</a:t>
            </a:r>
          </a:p>
          <a:p>
            <a:pPr algn="just">
              <a:buClr>
                <a:srgbClr val="FAC863"/>
              </a:buClr>
              <a:buFont typeface="Wingdings" panose="05000000000000000000" pitchFamily="2" charset="2"/>
              <a:buChar char="§"/>
            </a:pPr>
            <a:r>
              <a:rPr lang="es-ES" sz="3200">
                <a:solidFill>
                  <a:schemeClr val="tx1">
                    <a:lumMod val="65000"/>
                    <a:lumOff val="35000"/>
                  </a:schemeClr>
                </a:solidFill>
              </a:rPr>
              <a:t>Inicializamos edad como null porque el tipo int? Permite que la variable no tenga valor</a:t>
            </a:r>
            <a:endParaRPr lang="es-ES" sz="3200" dirty="0">
              <a:solidFill>
                <a:schemeClr val="tx1">
                  <a:lumMod val="65000"/>
                  <a:lumOff val="35000"/>
                </a:schemeClr>
              </a:solidFill>
            </a:endParaRPr>
          </a:p>
        </p:txBody>
      </p:sp>
      <p:pic>
        <p:nvPicPr>
          <p:cNvPr id="9" name="Imagen 8">
            <a:extLst>
              <a:ext uri="{FF2B5EF4-FFF2-40B4-BE49-F238E27FC236}">
                <a16:creationId xmlns:a16="http://schemas.microsoft.com/office/drawing/2014/main" id="{452C7384-4D30-F946-CE54-CD152144735F}"/>
              </a:ext>
            </a:extLst>
          </p:cNvPr>
          <p:cNvPicPr>
            <a:picLocks noChangeAspect="1"/>
          </p:cNvPicPr>
          <p:nvPr/>
        </p:nvPicPr>
        <p:blipFill>
          <a:blip r:embed="rId2"/>
          <a:stretch>
            <a:fillRect/>
          </a:stretch>
        </p:blipFill>
        <p:spPr>
          <a:xfrm>
            <a:off x="2104126" y="3429000"/>
            <a:ext cx="7983747" cy="2952239"/>
          </a:xfrm>
          <a:prstGeom prst="rect">
            <a:avLst/>
          </a:prstGeom>
        </p:spPr>
      </p:pic>
    </p:spTree>
    <p:extLst>
      <p:ext uri="{BB962C8B-B14F-4D97-AF65-F5344CB8AC3E}">
        <p14:creationId xmlns:p14="http://schemas.microsoft.com/office/powerpoint/2010/main" val="1337580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SEALED</a:t>
            </a:r>
          </a:p>
        </p:txBody>
      </p:sp>
      <p:pic>
        <p:nvPicPr>
          <p:cNvPr id="7" name="Imagen 6">
            <a:extLst>
              <a:ext uri="{FF2B5EF4-FFF2-40B4-BE49-F238E27FC236}">
                <a16:creationId xmlns:a16="http://schemas.microsoft.com/office/drawing/2014/main" id="{93E8EBE9-68A0-6C6D-AB91-29C7DEB555A9}"/>
              </a:ext>
            </a:extLst>
          </p:cNvPr>
          <p:cNvPicPr>
            <a:picLocks noChangeAspect="1"/>
          </p:cNvPicPr>
          <p:nvPr/>
        </p:nvPicPr>
        <p:blipFill>
          <a:blip r:embed="rId3"/>
          <a:stretch>
            <a:fillRect/>
          </a:stretch>
        </p:blipFill>
        <p:spPr>
          <a:xfrm>
            <a:off x="1168744" y="2121114"/>
            <a:ext cx="9854508" cy="2418737"/>
          </a:xfrm>
          <a:prstGeom prst="rect">
            <a:avLst/>
          </a:prstGeom>
        </p:spPr>
      </p:pic>
    </p:spTree>
    <p:extLst>
      <p:ext uri="{BB962C8B-B14F-4D97-AF65-F5344CB8AC3E}">
        <p14:creationId xmlns:p14="http://schemas.microsoft.com/office/powerpoint/2010/main" val="134471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Una clase </a:t>
            </a:r>
            <a:r>
              <a:rPr lang="es-ES" sz="3200" dirty="0" err="1">
                <a:solidFill>
                  <a:schemeClr val="tx1">
                    <a:lumMod val="65000"/>
                    <a:lumOff val="35000"/>
                  </a:schemeClr>
                </a:solidFill>
              </a:rPr>
              <a:t>partial</a:t>
            </a:r>
            <a:r>
              <a:rPr lang="es-ES" sz="3200" dirty="0">
                <a:solidFill>
                  <a:schemeClr val="tx1">
                    <a:lumMod val="65000"/>
                    <a:lumOff val="35000"/>
                  </a:schemeClr>
                </a:solidFill>
              </a:rPr>
              <a:t> permite dividir su definición en múltiples archivos de código fuente</a:t>
            </a:r>
          </a:p>
          <a:p>
            <a:pPr algn="just">
              <a:buClr>
                <a:srgbClr val="FAC863"/>
              </a:buClr>
              <a:buFont typeface="Wingdings" panose="05000000000000000000" pitchFamily="2" charset="2"/>
              <a:buChar char="§"/>
            </a:pPr>
            <a:r>
              <a:rPr lang="es-ES" sz="3200" dirty="0">
                <a:solidFill>
                  <a:schemeClr val="tx1">
                    <a:lumMod val="65000"/>
                    <a:lumOff val="35000"/>
                  </a:schemeClr>
                </a:solidFill>
              </a:rPr>
              <a:t>Se utiliza en grandes proyectos o cuando se usan herramientas que generan automáticamente parte del código</a:t>
            </a:r>
          </a:p>
          <a:p>
            <a:pPr algn="just">
              <a:buClr>
                <a:srgbClr val="FAC863"/>
              </a:buClr>
              <a:buFont typeface="Wingdings" panose="05000000000000000000" pitchFamily="2" charset="2"/>
              <a:buChar char="§"/>
            </a:pPr>
            <a:r>
              <a:rPr lang="es-ES" sz="3200" dirty="0">
                <a:solidFill>
                  <a:schemeClr val="tx1">
                    <a:lumMod val="65000"/>
                    <a:lumOff val="35000"/>
                  </a:schemeClr>
                </a:solidFill>
              </a:rPr>
              <a:t>En aplicaciones de Windows </a:t>
            </a:r>
            <a:r>
              <a:rPr lang="es-ES" sz="3200" dirty="0" err="1">
                <a:solidFill>
                  <a:schemeClr val="tx1">
                    <a:lumMod val="65000"/>
                    <a:lumOff val="35000"/>
                  </a:schemeClr>
                </a:solidFill>
              </a:rPr>
              <a:t>Forms</a:t>
            </a:r>
            <a:r>
              <a:rPr lang="es-ES" sz="3200" dirty="0">
                <a:solidFill>
                  <a:schemeClr val="tx1">
                    <a:lumMod val="65000"/>
                    <a:lumOff val="35000"/>
                  </a:schemeClr>
                </a:solidFill>
              </a:rPr>
              <a:t>, el código generado por el diseñador del IDE se coloca en un archivo separado del código escrito manualmente por el programador, ambos pertenecientes a la misma clase</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PARTIAL</a:t>
            </a:r>
          </a:p>
        </p:txBody>
      </p:sp>
    </p:spTree>
    <p:extLst>
      <p:ext uri="{BB962C8B-B14F-4D97-AF65-F5344CB8AC3E}">
        <p14:creationId xmlns:p14="http://schemas.microsoft.com/office/powerpoint/2010/main" val="1076610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PARTIAL</a:t>
            </a:r>
          </a:p>
        </p:txBody>
      </p:sp>
      <p:pic>
        <p:nvPicPr>
          <p:cNvPr id="7" name="Imagen 6">
            <a:extLst>
              <a:ext uri="{FF2B5EF4-FFF2-40B4-BE49-F238E27FC236}">
                <a16:creationId xmlns:a16="http://schemas.microsoft.com/office/drawing/2014/main" id="{07A1D1B1-72A0-ABA9-492F-3CE0A560A530}"/>
              </a:ext>
            </a:extLst>
          </p:cNvPr>
          <p:cNvPicPr>
            <a:picLocks noChangeAspect="1"/>
          </p:cNvPicPr>
          <p:nvPr/>
        </p:nvPicPr>
        <p:blipFill>
          <a:blip r:embed="rId3"/>
          <a:stretch>
            <a:fillRect/>
          </a:stretch>
        </p:blipFill>
        <p:spPr>
          <a:xfrm>
            <a:off x="2729256" y="1973340"/>
            <a:ext cx="6733487" cy="4716282"/>
          </a:xfrm>
          <a:prstGeom prst="rect">
            <a:avLst/>
          </a:prstGeom>
        </p:spPr>
      </p:pic>
    </p:spTree>
    <p:extLst>
      <p:ext uri="{BB962C8B-B14F-4D97-AF65-F5344CB8AC3E}">
        <p14:creationId xmlns:p14="http://schemas.microsoft.com/office/powerpoint/2010/main" val="2159892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Permite a una clase ser indexada como si fuese un array o una lista</a:t>
            </a:r>
          </a:p>
          <a:p>
            <a:pPr algn="just">
              <a:buClr>
                <a:srgbClr val="FAC863"/>
              </a:buClr>
              <a:buFont typeface="Wingdings" panose="05000000000000000000" pitchFamily="2" charset="2"/>
              <a:buChar char="§"/>
            </a:pPr>
            <a:r>
              <a:rPr lang="es-ES" sz="3200" dirty="0">
                <a:solidFill>
                  <a:schemeClr val="tx1">
                    <a:lumMod val="65000"/>
                    <a:lumOff val="35000"/>
                  </a:schemeClr>
                </a:solidFill>
              </a:rPr>
              <a:t>En lugar de acceder a los elementos de una clase con un método</a:t>
            </a:r>
          </a:p>
          <a:p>
            <a:pPr algn="just">
              <a:buClr>
                <a:srgbClr val="FAC863"/>
              </a:buClr>
              <a:buFont typeface="Wingdings" panose="05000000000000000000" pitchFamily="2" charset="2"/>
              <a:buChar char="§"/>
            </a:pPr>
            <a:r>
              <a:rPr lang="es-ES" sz="3200" dirty="0">
                <a:solidFill>
                  <a:schemeClr val="tx1">
                    <a:lumMod val="65000"/>
                    <a:lumOff val="35000"/>
                  </a:schemeClr>
                </a:solidFill>
              </a:rPr>
              <a:t>Se puede utilizar la sintaxis de corchetes [], como se haría en un array, pero aplicado a objetos más complejos</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INDIZADORES</a:t>
            </a:r>
          </a:p>
        </p:txBody>
      </p:sp>
    </p:spTree>
    <p:extLst>
      <p:ext uri="{BB962C8B-B14F-4D97-AF65-F5344CB8AC3E}">
        <p14:creationId xmlns:p14="http://schemas.microsoft.com/office/powerpoint/2010/main" val="3175498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err="1">
                <a:solidFill>
                  <a:schemeClr val="tx1">
                    <a:lumMod val="65000"/>
                    <a:lumOff val="35000"/>
                  </a:schemeClr>
                </a:solidFill>
              </a:rPr>
              <a:t>public</a:t>
            </a:r>
            <a:r>
              <a:rPr lang="es-ES" sz="3200" dirty="0">
                <a:solidFill>
                  <a:schemeClr val="tx1">
                    <a:lumMod val="65000"/>
                    <a:lumOff val="35000"/>
                  </a:schemeClr>
                </a:solidFill>
              </a:rPr>
              <a:t> &lt;tipo&gt; </a:t>
            </a:r>
            <a:r>
              <a:rPr lang="es-ES" sz="3200" dirty="0" err="1">
                <a:solidFill>
                  <a:schemeClr val="tx1">
                    <a:lumMod val="65000"/>
                    <a:lumOff val="35000"/>
                  </a:schemeClr>
                </a:solidFill>
              </a:rPr>
              <a:t>this</a:t>
            </a:r>
            <a:r>
              <a:rPr lang="es-ES" sz="3200" dirty="0">
                <a:solidFill>
                  <a:schemeClr val="tx1">
                    <a:lumMod val="65000"/>
                    <a:lumOff val="35000"/>
                  </a:schemeClr>
                </a:solidFill>
              </a:rPr>
              <a:t>[&lt;</a:t>
            </a:r>
            <a:r>
              <a:rPr lang="es-ES" sz="3200" dirty="0" err="1">
                <a:solidFill>
                  <a:schemeClr val="tx1">
                    <a:lumMod val="65000"/>
                    <a:lumOff val="35000"/>
                  </a:schemeClr>
                </a:solidFill>
              </a:rPr>
              <a:t>tipoÍndice</a:t>
            </a:r>
            <a:r>
              <a:rPr lang="es-ES" sz="3200" dirty="0">
                <a:solidFill>
                  <a:schemeClr val="tx1">
                    <a:lumMod val="65000"/>
                    <a:lumOff val="35000"/>
                  </a:schemeClr>
                </a:solidFill>
              </a:rPr>
              <a:t>&gt; índice]</a:t>
            </a:r>
          </a:p>
          <a:p>
            <a:pPr algn="just">
              <a:buClr>
                <a:srgbClr val="FAC863"/>
              </a:buClr>
              <a:buFont typeface="Wingdings" panose="05000000000000000000" pitchFamily="2" charset="2"/>
              <a:buChar char="§"/>
            </a:pPr>
            <a:r>
              <a:rPr lang="es-ES" sz="3200" dirty="0">
                <a:solidFill>
                  <a:schemeClr val="tx1">
                    <a:lumMod val="65000"/>
                    <a:lumOff val="35000"/>
                  </a:schemeClr>
                </a:solidFill>
              </a:rPr>
              <a:t>{</a:t>
            </a:r>
          </a:p>
          <a:p>
            <a:pPr algn="just">
              <a:buClr>
                <a:srgbClr val="FAC863"/>
              </a:buClr>
              <a:buFont typeface="Wingdings" panose="05000000000000000000" pitchFamily="2" charset="2"/>
              <a:buChar char="§"/>
            </a:pPr>
            <a:r>
              <a:rPr lang="es-ES" sz="3200" dirty="0">
                <a:solidFill>
                  <a:schemeClr val="tx1">
                    <a:lumMod val="65000"/>
                    <a:lumOff val="35000"/>
                  </a:schemeClr>
                </a:solidFill>
              </a:rPr>
              <a:t>    </a:t>
            </a:r>
            <a:r>
              <a:rPr lang="es-ES" sz="3200" dirty="0" err="1">
                <a:solidFill>
                  <a:schemeClr val="tx1">
                    <a:lumMod val="65000"/>
                    <a:lumOff val="35000"/>
                  </a:schemeClr>
                </a:solidFill>
              </a:rPr>
              <a:t>get</a:t>
            </a: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    {</a:t>
            </a:r>
          </a:p>
          <a:p>
            <a:pPr algn="just">
              <a:buClr>
                <a:srgbClr val="FAC863"/>
              </a:buClr>
              <a:buFont typeface="Wingdings" panose="05000000000000000000" pitchFamily="2" charset="2"/>
              <a:buChar char="§"/>
            </a:pPr>
            <a:r>
              <a:rPr lang="es-ES" sz="3200" dirty="0">
                <a:solidFill>
                  <a:schemeClr val="tx1">
                    <a:lumMod val="65000"/>
                    <a:lumOff val="35000"/>
                  </a:schemeClr>
                </a:solidFill>
              </a:rPr>
              <a:t>        // Código para obtener el valor del índice</a:t>
            </a:r>
          </a:p>
          <a:p>
            <a:pPr algn="just">
              <a:buClr>
                <a:srgbClr val="FAC863"/>
              </a:buClr>
              <a:buFont typeface="Wingdings" panose="05000000000000000000" pitchFamily="2" charset="2"/>
              <a:buChar char="§"/>
            </a:pPr>
            <a:r>
              <a:rPr lang="es-ES" sz="3200" dirty="0">
                <a:solidFill>
                  <a:schemeClr val="tx1">
                    <a:lumMod val="65000"/>
                    <a:lumOff val="35000"/>
                  </a:schemeClr>
                </a:solidFill>
              </a:rPr>
              <a:t>    }</a:t>
            </a:r>
          </a:p>
          <a:p>
            <a:pPr algn="just">
              <a:buClr>
                <a:srgbClr val="FAC863"/>
              </a:buClr>
              <a:buFont typeface="Wingdings" panose="05000000000000000000" pitchFamily="2" charset="2"/>
              <a:buChar char="§"/>
            </a:pPr>
            <a:r>
              <a:rPr lang="es-ES" sz="3200" dirty="0">
                <a:solidFill>
                  <a:schemeClr val="tx1">
                    <a:lumMod val="65000"/>
                    <a:lumOff val="35000"/>
                  </a:schemeClr>
                </a:solidFill>
              </a:rPr>
              <a:t>    set</a:t>
            </a:r>
          </a:p>
          <a:p>
            <a:pPr algn="just">
              <a:buClr>
                <a:srgbClr val="FAC863"/>
              </a:buClr>
              <a:buFont typeface="Wingdings" panose="05000000000000000000" pitchFamily="2" charset="2"/>
              <a:buChar char="§"/>
            </a:pPr>
            <a:r>
              <a:rPr lang="es-ES" sz="3200" dirty="0">
                <a:solidFill>
                  <a:schemeClr val="tx1">
                    <a:lumMod val="65000"/>
                    <a:lumOff val="35000"/>
                  </a:schemeClr>
                </a:solidFill>
              </a:rPr>
              <a:t>    {</a:t>
            </a:r>
          </a:p>
          <a:p>
            <a:pPr algn="just">
              <a:buClr>
                <a:srgbClr val="FAC863"/>
              </a:buClr>
              <a:buFont typeface="Wingdings" panose="05000000000000000000" pitchFamily="2" charset="2"/>
              <a:buChar char="§"/>
            </a:pPr>
            <a:r>
              <a:rPr lang="es-ES" sz="3200" dirty="0">
                <a:solidFill>
                  <a:schemeClr val="tx1">
                    <a:lumMod val="65000"/>
                    <a:lumOff val="35000"/>
                  </a:schemeClr>
                </a:solidFill>
              </a:rPr>
              <a:t>        // Código para establecer el valor en el índice</a:t>
            </a:r>
          </a:p>
          <a:p>
            <a:pPr algn="just">
              <a:buClr>
                <a:srgbClr val="FAC863"/>
              </a:buClr>
              <a:buFont typeface="Wingdings" panose="05000000000000000000" pitchFamily="2" charset="2"/>
              <a:buChar char="§"/>
            </a:pPr>
            <a:r>
              <a:rPr lang="es-ES" sz="3200" dirty="0">
                <a:solidFill>
                  <a:schemeClr val="tx1">
                    <a:lumMod val="65000"/>
                    <a:lumOff val="35000"/>
                  </a:schemeClr>
                </a:solidFill>
              </a:rPr>
              <a:t>    }</a:t>
            </a:r>
          </a:p>
          <a:p>
            <a:pPr algn="just">
              <a:buClr>
                <a:srgbClr val="FAC863"/>
              </a:buClr>
              <a:buFont typeface="Wingdings" panose="05000000000000000000" pitchFamily="2" charset="2"/>
              <a:buChar char="§"/>
            </a:pPr>
            <a:r>
              <a:rPr lang="es-ES" sz="3200" dirty="0">
                <a:solidFill>
                  <a:schemeClr val="tx1">
                    <a:lumMod val="65000"/>
                    <a:lumOff val="35000"/>
                  </a:schemeClr>
                </a:solidFill>
              </a:rPr>
              <a:t>}</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INDIZADORES</a:t>
            </a:r>
          </a:p>
        </p:txBody>
      </p:sp>
    </p:spTree>
    <p:extLst>
      <p:ext uri="{BB962C8B-B14F-4D97-AF65-F5344CB8AC3E}">
        <p14:creationId xmlns:p14="http://schemas.microsoft.com/office/powerpoint/2010/main" val="1021878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 </a:t>
            </a:r>
            <a:r>
              <a:rPr lang="es-ES" dirty="0">
                <a:solidFill>
                  <a:schemeClr val="tx1">
                    <a:lumMod val="65000"/>
                    <a:lumOff val="35000"/>
                  </a:schemeClr>
                </a:solidFill>
              </a:rPr>
              <a:t>Ejemplo: Banco y sus Clientes</a:t>
            </a: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INDIZADORES</a:t>
            </a:r>
          </a:p>
        </p:txBody>
      </p:sp>
      <p:pic>
        <p:nvPicPr>
          <p:cNvPr id="7" name="Imagen 6">
            <a:extLst>
              <a:ext uri="{FF2B5EF4-FFF2-40B4-BE49-F238E27FC236}">
                <a16:creationId xmlns:a16="http://schemas.microsoft.com/office/drawing/2014/main" id="{322FC67D-1CCF-FCD3-C140-301580765C13}"/>
              </a:ext>
            </a:extLst>
          </p:cNvPr>
          <p:cNvPicPr>
            <a:picLocks noChangeAspect="1"/>
          </p:cNvPicPr>
          <p:nvPr/>
        </p:nvPicPr>
        <p:blipFill>
          <a:blip r:embed="rId3"/>
          <a:stretch>
            <a:fillRect/>
          </a:stretch>
        </p:blipFill>
        <p:spPr>
          <a:xfrm>
            <a:off x="2837909" y="2819725"/>
            <a:ext cx="6516177" cy="3837749"/>
          </a:xfrm>
          <a:prstGeom prst="rect">
            <a:avLst/>
          </a:prstGeom>
        </p:spPr>
      </p:pic>
    </p:spTree>
    <p:extLst>
      <p:ext uri="{BB962C8B-B14F-4D97-AF65-F5344CB8AC3E}">
        <p14:creationId xmlns:p14="http://schemas.microsoft.com/office/powerpoint/2010/main" val="3253231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 </a:t>
            </a:r>
            <a:r>
              <a:rPr lang="es-ES" dirty="0">
                <a:solidFill>
                  <a:schemeClr val="tx1">
                    <a:lumMod val="65000"/>
                    <a:lumOff val="35000"/>
                  </a:schemeClr>
                </a:solidFill>
              </a:rPr>
              <a:t>Ejemplo: Definimos la clase Banco con indizadores</a:t>
            </a: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INDIZADORES</a:t>
            </a:r>
          </a:p>
        </p:txBody>
      </p:sp>
      <p:pic>
        <p:nvPicPr>
          <p:cNvPr id="9" name="Imagen 8">
            <a:extLst>
              <a:ext uri="{FF2B5EF4-FFF2-40B4-BE49-F238E27FC236}">
                <a16:creationId xmlns:a16="http://schemas.microsoft.com/office/drawing/2014/main" id="{A346A934-97C9-8F5F-89A6-057A6787B199}"/>
              </a:ext>
            </a:extLst>
          </p:cNvPr>
          <p:cNvPicPr>
            <a:picLocks noChangeAspect="1"/>
          </p:cNvPicPr>
          <p:nvPr/>
        </p:nvPicPr>
        <p:blipFill>
          <a:blip r:embed="rId3"/>
          <a:stretch>
            <a:fillRect/>
          </a:stretch>
        </p:blipFill>
        <p:spPr>
          <a:xfrm>
            <a:off x="1021289" y="2483984"/>
            <a:ext cx="4689700" cy="4352532"/>
          </a:xfrm>
          <a:prstGeom prst="rect">
            <a:avLst/>
          </a:prstGeom>
        </p:spPr>
      </p:pic>
      <p:pic>
        <p:nvPicPr>
          <p:cNvPr id="11" name="Imagen 10">
            <a:extLst>
              <a:ext uri="{FF2B5EF4-FFF2-40B4-BE49-F238E27FC236}">
                <a16:creationId xmlns:a16="http://schemas.microsoft.com/office/drawing/2014/main" id="{F64B2587-D15B-8A39-F018-1EDCCFD2D6A1}"/>
              </a:ext>
            </a:extLst>
          </p:cNvPr>
          <p:cNvPicPr>
            <a:picLocks noChangeAspect="1"/>
          </p:cNvPicPr>
          <p:nvPr/>
        </p:nvPicPr>
        <p:blipFill>
          <a:blip r:embed="rId4"/>
          <a:stretch>
            <a:fillRect/>
          </a:stretch>
        </p:blipFill>
        <p:spPr>
          <a:xfrm>
            <a:off x="6430795" y="3145563"/>
            <a:ext cx="5220429" cy="3029373"/>
          </a:xfrm>
          <a:prstGeom prst="rect">
            <a:avLst/>
          </a:prstGeom>
        </p:spPr>
      </p:pic>
    </p:spTree>
    <p:extLst>
      <p:ext uri="{BB962C8B-B14F-4D97-AF65-F5344CB8AC3E}">
        <p14:creationId xmlns:p14="http://schemas.microsoft.com/office/powerpoint/2010/main" val="1972850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 </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INDIZADORES | USO</a:t>
            </a:r>
          </a:p>
        </p:txBody>
      </p:sp>
      <p:pic>
        <p:nvPicPr>
          <p:cNvPr id="7" name="Imagen 6">
            <a:extLst>
              <a:ext uri="{FF2B5EF4-FFF2-40B4-BE49-F238E27FC236}">
                <a16:creationId xmlns:a16="http://schemas.microsoft.com/office/drawing/2014/main" id="{84E64C36-0637-BB7D-3327-A2ADE0BB8BF6}"/>
              </a:ext>
            </a:extLst>
          </p:cNvPr>
          <p:cNvPicPr>
            <a:picLocks noChangeAspect="1"/>
          </p:cNvPicPr>
          <p:nvPr/>
        </p:nvPicPr>
        <p:blipFill>
          <a:blip r:embed="rId3"/>
          <a:stretch>
            <a:fillRect/>
          </a:stretch>
        </p:blipFill>
        <p:spPr>
          <a:xfrm>
            <a:off x="2053067" y="1831225"/>
            <a:ext cx="8085861" cy="4826249"/>
          </a:xfrm>
          <a:prstGeom prst="rect">
            <a:avLst/>
          </a:prstGeom>
        </p:spPr>
      </p:pic>
      <p:pic>
        <p:nvPicPr>
          <p:cNvPr id="12" name="Imagen 11">
            <a:extLst>
              <a:ext uri="{FF2B5EF4-FFF2-40B4-BE49-F238E27FC236}">
                <a16:creationId xmlns:a16="http://schemas.microsoft.com/office/drawing/2014/main" id="{AB98F46E-8904-C373-963D-B3E9522712C7}"/>
              </a:ext>
            </a:extLst>
          </p:cNvPr>
          <p:cNvPicPr>
            <a:picLocks noChangeAspect="1"/>
          </p:cNvPicPr>
          <p:nvPr/>
        </p:nvPicPr>
        <p:blipFill>
          <a:blip r:embed="rId4"/>
          <a:stretch>
            <a:fillRect/>
          </a:stretch>
        </p:blipFill>
        <p:spPr>
          <a:xfrm>
            <a:off x="5543427" y="1977815"/>
            <a:ext cx="6407941" cy="705720"/>
          </a:xfrm>
          <a:prstGeom prst="rect">
            <a:avLst/>
          </a:prstGeom>
        </p:spPr>
      </p:pic>
    </p:spTree>
    <p:extLst>
      <p:ext uri="{BB962C8B-B14F-4D97-AF65-F5344CB8AC3E}">
        <p14:creationId xmlns:p14="http://schemas.microsoft.com/office/powerpoint/2010/main" val="2499443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Una interfaz es una colección de declaraciones de miembros (métodos, propiedades, eventos o indizadores)</a:t>
            </a:r>
          </a:p>
          <a:p>
            <a:pPr algn="just">
              <a:buClr>
                <a:srgbClr val="FAC863"/>
              </a:buClr>
              <a:buFont typeface="Wingdings" panose="05000000000000000000" pitchFamily="2" charset="2"/>
              <a:buChar char="§"/>
            </a:pPr>
            <a:r>
              <a:rPr lang="es-ES" sz="3200" dirty="0">
                <a:solidFill>
                  <a:schemeClr val="tx1">
                    <a:lumMod val="65000"/>
                    <a:lumOff val="35000"/>
                  </a:schemeClr>
                </a:solidFill>
              </a:rPr>
              <a:t>Conjunto de directrices que deben cumplir las clases</a:t>
            </a:r>
          </a:p>
          <a:p>
            <a:pPr algn="just">
              <a:buClr>
                <a:srgbClr val="FAC863"/>
              </a:buClr>
              <a:buFont typeface="Wingdings" panose="05000000000000000000" pitchFamily="2" charset="2"/>
              <a:buChar char="§"/>
            </a:pPr>
            <a:r>
              <a:rPr lang="es-ES" sz="3200" dirty="0">
                <a:solidFill>
                  <a:schemeClr val="tx1">
                    <a:lumMod val="65000"/>
                    <a:lumOff val="35000"/>
                  </a:schemeClr>
                </a:solidFill>
              </a:rPr>
              <a:t>Declaración de métodos que van a marcar los comportamientos de aquellas clases que implementan o heredan de esa interfaz</a:t>
            </a:r>
          </a:p>
          <a:p>
            <a:pPr algn="just">
              <a:buClr>
                <a:srgbClr val="FAC863"/>
              </a:buClr>
              <a:buFont typeface="Wingdings" panose="05000000000000000000" pitchFamily="2" charset="2"/>
              <a:buChar char="§"/>
            </a:pPr>
            <a:r>
              <a:rPr lang="es-ES" sz="3200" dirty="0">
                <a:solidFill>
                  <a:schemeClr val="tx1">
                    <a:lumMod val="65000"/>
                    <a:lumOff val="35000"/>
                  </a:schemeClr>
                </a:solidFill>
              </a:rPr>
              <a:t>Es como una plantilla que marca el diseño de la herencia y el comportamiento que deben tener las clases que hereden o implementen la interfaz</a:t>
            </a: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spTree>
    <p:extLst>
      <p:ext uri="{BB962C8B-B14F-4D97-AF65-F5344CB8AC3E}">
        <p14:creationId xmlns:p14="http://schemas.microsoft.com/office/powerpoint/2010/main" val="544016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Proporcionan flexibilidad, abstracción </a:t>
            </a:r>
            <a:r>
              <a:rPr lang="es-ES" sz="3200" dirty="0">
                <a:solidFill>
                  <a:schemeClr val="tx1">
                    <a:lumMod val="65000"/>
                    <a:lumOff val="35000"/>
                  </a:schemeClr>
                </a:solidFill>
                <a:sym typeface="Wingdings" panose="05000000000000000000" pitchFamily="2" charset="2"/>
              </a:rPr>
              <a:t> Permiten definir cómo debe comportarse una clase sin preocuparse por cómo se implementa ese comportamiento</a:t>
            </a:r>
          </a:p>
          <a:p>
            <a:pPr algn="just">
              <a:buClr>
                <a:srgbClr val="FAC863"/>
              </a:buClr>
              <a:buFont typeface="Wingdings" panose="05000000000000000000" pitchFamily="2" charset="2"/>
              <a:buChar char="§"/>
            </a:pPr>
            <a:r>
              <a:rPr lang="es-ES" sz="3200" dirty="0">
                <a:solidFill>
                  <a:schemeClr val="tx1">
                    <a:lumMod val="65000"/>
                    <a:lumOff val="35000"/>
                  </a:schemeClr>
                </a:solidFill>
                <a:sym typeface="Wingdings" panose="05000000000000000000" pitchFamily="2" charset="2"/>
              </a:rPr>
              <a:t>Ventaja: diferentes clases pueden implementar la misma interfaz con distintos comportamientos</a:t>
            </a:r>
          </a:p>
          <a:p>
            <a:pPr lvl="1" algn="just">
              <a:buClr>
                <a:srgbClr val="FAC863"/>
              </a:buClr>
              <a:buFont typeface="Wingdings" panose="05000000000000000000" pitchFamily="2" charset="2"/>
              <a:buChar char="§"/>
            </a:pPr>
            <a:r>
              <a:rPr lang="es-ES" sz="2800" dirty="0">
                <a:solidFill>
                  <a:schemeClr val="tx1">
                    <a:lumMod val="65000"/>
                    <a:lumOff val="35000"/>
                  </a:schemeClr>
                </a:solidFill>
                <a:sym typeface="Wingdings" panose="05000000000000000000" pitchFamily="2" charset="2"/>
              </a:rPr>
              <a:t>Aporta flexibilidad y modularidad </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spTree>
    <p:extLst>
      <p:ext uri="{BB962C8B-B14F-4D97-AF65-F5344CB8AC3E}">
        <p14:creationId xmlns:p14="http://schemas.microsoft.com/office/powerpoint/2010/main" val="297462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Formatos admitidos a la hora de asignar valores a una variable</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LITERALES</a:t>
            </a:r>
          </a:p>
        </p:txBody>
      </p:sp>
      <p:graphicFrame>
        <p:nvGraphicFramePr>
          <p:cNvPr id="7" name="Tabla 6">
            <a:extLst>
              <a:ext uri="{FF2B5EF4-FFF2-40B4-BE49-F238E27FC236}">
                <a16:creationId xmlns:a16="http://schemas.microsoft.com/office/drawing/2014/main" id="{19382D2E-9714-5207-1FDA-21389A43EFD4}"/>
              </a:ext>
            </a:extLst>
          </p:cNvPr>
          <p:cNvGraphicFramePr>
            <a:graphicFrameLocks noGrp="1"/>
          </p:cNvGraphicFramePr>
          <p:nvPr>
            <p:extLst>
              <p:ext uri="{D42A27DB-BD31-4B8C-83A1-F6EECF244321}">
                <p14:modId xmlns:p14="http://schemas.microsoft.com/office/powerpoint/2010/main" val="2752536807"/>
              </p:ext>
            </p:extLst>
          </p:nvPr>
        </p:nvGraphicFramePr>
        <p:xfrm>
          <a:off x="2031998" y="2908394"/>
          <a:ext cx="8128000" cy="3718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14819136"/>
                    </a:ext>
                  </a:extLst>
                </a:gridCol>
                <a:gridCol w="4064000">
                  <a:extLst>
                    <a:ext uri="{9D8B030D-6E8A-4147-A177-3AD203B41FA5}">
                      <a16:colId xmlns:a16="http://schemas.microsoft.com/office/drawing/2014/main" val="2662953599"/>
                    </a:ext>
                  </a:extLst>
                </a:gridCol>
              </a:tblGrid>
              <a:tr h="491971">
                <a:tc>
                  <a:txBody>
                    <a:bodyPr/>
                    <a:lstStyle/>
                    <a:p>
                      <a:pPr algn="ctr"/>
                      <a:r>
                        <a:rPr lang="es-ES" sz="2800" dirty="0"/>
                        <a:t>SUFIJO</a:t>
                      </a:r>
                    </a:p>
                  </a:txBody>
                  <a:tcPr>
                    <a:solidFill>
                      <a:srgbClr val="95BBBA"/>
                    </a:solidFill>
                  </a:tcPr>
                </a:tc>
                <a:tc>
                  <a:txBody>
                    <a:bodyPr/>
                    <a:lstStyle/>
                    <a:p>
                      <a:pPr algn="ctr"/>
                      <a:r>
                        <a:rPr lang="es-ES" sz="2800" dirty="0"/>
                        <a:t>TIPO DE LITERAL</a:t>
                      </a:r>
                    </a:p>
                  </a:txBody>
                  <a:tcPr>
                    <a:solidFill>
                      <a:srgbClr val="95BBBA"/>
                    </a:solidFill>
                  </a:tcPr>
                </a:tc>
                <a:extLst>
                  <a:ext uri="{0D108BD9-81ED-4DB2-BD59-A6C34878D82A}">
                    <a16:rowId xmlns:a16="http://schemas.microsoft.com/office/drawing/2014/main" val="2938568008"/>
                  </a:ext>
                </a:extLst>
              </a:tr>
              <a:tr h="434092">
                <a:tc>
                  <a:txBody>
                    <a:bodyPr/>
                    <a:lstStyle/>
                    <a:p>
                      <a:pPr algn="ctr"/>
                      <a:r>
                        <a:rPr lang="es-ES" sz="2400" dirty="0"/>
                        <a:t>Ninguno</a:t>
                      </a:r>
                    </a:p>
                  </a:txBody>
                  <a:tcPr/>
                </a:tc>
                <a:tc>
                  <a:txBody>
                    <a:bodyPr/>
                    <a:lstStyle/>
                    <a:p>
                      <a:pPr algn="ctr"/>
                      <a:r>
                        <a:rPr lang="es-ES" sz="2400" dirty="0" err="1"/>
                        <a:t>int</a:t>
                      </a:r>
                      <a:r>
                        <a:rPr lang="es-ES" sz="2400" dirty="0"/>
                        <a:t>, </a:t>
                      </a:r>
                      <a:r>
                        <a:rPr lang="es-ES" sz="2400" dirty="0" err="1"/>
                        <a:t>uint</a:t>
                      </a:r>
                      <a:r>
                        <a:rPr lang="es-ES" sz="2400" dirty="0"/>
                        <a:t>, </a:t>
                      </a:r>
                      <a:r>
                        <a:rPr lang="es-ES" sz="2400" dirty="0" err="1"/>
                        <a:t>long</a:t>
                      </a:r>
                      <a:r>
                        <a:rPr lang="es-ES" sz="2400" dirty="0"/>
                        <a:t>, </a:t>
                      </a:r>
                      <a:r>
                        <a:rPr lang="es-ES" sz="2400" dirty="0" err="1"/>
                        <a:t>ulong</a:t>
                      </a:r>
                      <a:endParaRPr lang="es-ES" sz="2400" dirty="0"/>
                    </a:p>
                  </a:txBody>
                  <a:tcPr/>
                </a:tc>
                <a:extLst>
                  <a:ext uri="{0D108BD9-81ED-4DB2-BD59-A6C34878D82A}">
                    <a16:rowId xmlns:a16="http://schemas.microsoft.com/office/drawing/2014/main" val="3273062892"/>
                  </a:ext>
                </a:extLst>
              </a:tr>
              <a:tr h="434092">
                <a:tc>
                  <a:txBody>
                    <a:bodyPr/>
                    <a:lstStyle/>
                    <a:p>
                      <a:pPr algn="ctr"/>
                      <a:r>
                        <a:rPr lang="es-ES" sz="2400" dirty="0"/>
                        <a:t>l</a:t>
                      </a:r>
                    </a:p>
                  </a:txBody>
                  <a:tcPr/>
                </a:tc>
                <a:tc>
                  <a:txBody>
                    <a:bodyPr/>
                    <a:lstStyle/>
                    <a:p>
                      <a:pPr algn="ctr"/>
                      <a:r>
                        <a:rPr lang="es-ES" sz="2400" dirty="0" err="1"/>
                        <a:t>long</a:t>
                      </a:r>
                      <a:r>
                        <a:rPr lang="es-ES" sz="2400" dirty="0"/>
                        <a:t>, </a:t>
                      </a:r>
                      <a:r>
                        <a:rPr lang="es-ES" sz="2400" dirty="0" err="1"/>
                        <a:t>ulong</a:t>
                      </a:r>
                      <a:endParaRPr lang="es-ES" sz="2400" dirty="0"/>
                    </a:p>
                  </a:txBody>
                  <a:tcPr/>
                </a:tc>
                <a:extLst>
                  <a:ext uri="{0D108BD9-81ED-4DB2-BD59-A6C34878D82A}">
                    <a16:rowId xmlns:a16="http://schemas.microsoft.com/office/drawing/2014/main" val="2223118963"/>
                  </a:ext>
                </a:extLst>
              </a:tr>
              <a:tr h="434092">
                <a:tc>
                  <a:txBody>
                    <a:bodyPr/>
                    <a:lstStyle/>
                    <a:p>
                      <a:pPr algn="ctr"/>
                      <a:r>
                        <a:rPr lang="es-ES" sz="2400" dirty="0"/>
                        <a:t>u</a:t>
                      </a:r>
                    </a:p>
                  </a:txBody>
                  <a:tcPr/>
                </a:tc>
                <a:tc>
                  <a:txBody>
                    <a:bodyPr/>
                    <a:lstStyle/>
                    <a:p>
                      <a:pPr algn="ctr"/>
                      <a:r>
                        <a:rPr lang="es-ES" sz="2400" dirty="0" err="1"/>
                        <a:t>Int</a:t>
                      </a:r>
                      <a:r>
                        <a:rPr lang="es-ES" sz="2400" dirty="0"/>
                        <a:t>, </a:t>
                      </a:r>
                      <a:r>
                        <a:rPr lang="es-ES" sz="2400" dirty="0" err="1"/>
                        <a:t>uint</a:t>
                      </a:r>
                      <a:endParaRPr lang="es-ES" sz="2400" dirty="0"/>
                    </a:p>
                  </a:txBody>
                  <a:tcPr/>
                </a:tc>
                <a:extLst>
                  <a:ext uri="{0D108BD9-81ED-4DB2-BD59-A6C34878D82A}">
                    <a16:rowId xmlns:a16="http://schemas.microsoft.com/office/drawing/2014/main" val="2855189865"/>
                  </a:ext>
                </a:extLst>
              </a:tr>
              <a:tr h="434092">
                <a:tc>
                  <a:txBody>
                    <a:bodyPr/>
                    <a:lstStyle/>
                    <a:p>
                      <a:pPr algn="ctr"/>
                      <a:r>
                        <a:rPr lang="es-ES" sz="2400" dirty="0" err="1"/>
                        <a:t>ul</a:t>
                      </a:r>
                      <a:endParaRPr lang="es-ES" sz="2400" dirty="0"/>
                    </a:p>
                  </a:txBody>
                  <a:tcPr/>
                </a:tc>
                <a:tc>
                  <a:txBody>
                    <a:bodyPr/>
                    <a:lstStyle/>
                    <a:p>
                      <a:pPr algn="ctr"/>
                      <a:r>
                        <a:rPr lang="es-ES" sz="2400" dirty="0" err="1"/>
                        <a:t>Ulong</a:t>
                      </a:r>
                      <a:endParaRPr lang="es-ES" sz="2400" dirty="0"/>
                    </a:p>
                  </a:txBody>
                  <a:tcPr/>
                </a:tc>
                <a:extLst>
                  <a:ext uri="{0D108BD9-81ED-4DB2-BD59-A6C34878D82A}">
                    <a16:rowId xmlns:a16="http://schemas.microsoft.com/office/drawing/2014/main" val="1656448603"/>
                  </a:ext>
                </a:extLst>
              </a:tr>
              <a:tr h="434092">
                <a:tc>
                  <a:txBody>
                    <a:bodyPr/>
                    <a:lstStyle/>
                    <a:p>
                      <a:pPr algn="ctr"/>
                      <a:r>
                        <a:rPr lang="es-ES" sz="2400" dirty="0"/>
                        <a:t>f</a:t>
                      </a:r>
                    </a:p>
                  </a:txBody>
                  <a:tcPr/>
                </a:tc>
                <a:tc>
                  <a:txBody>
                    <a:bodyPr/>
                    <a:lstStyle/>
                    <a:p>
                      <a:pPr algn="ctr"/>
                      <a:r>
                        <a:rPr lang="es-ES" sz="2400" dirty="0" err="1"/>
                        <a:t>float</a:t>
                      </a:r>
                      <a:endParaRPr lang="es-ES" sz="2400" dirty="0"/>
                    </a:p>
                  </a:txBody>
                  <a:tcPr/>
                </a:tc>
                <a:extLst>
                  <a:ext uri="{0D108BD9-81ED-4DB2-BD59-A6C34878D82A}">
                    <a16:rowId xmlns:a16="http://schemas.microsoft.com/office/drawing/2014/main" val="2524693269"/>
                  </a:ext>
                </a:extLst>
              </a:tr>
              <a:tr h="434092">
                <a:tc>
                  <a:txBody>
                    <a:bodyPr/>
                    <a:lstStyle/>
                    <a:p>
                      <a:pPr algn="ctr"/>
                      <a:r>
                        <a:rPr lang="es-ES" sz="2400" dirty="0"/>
                        <a:t>d</a:t>
                      </a:r>
                    </a:p>
                  </a:txBody>
                  <a:tcPr/>
                </a:tc>
                <a:tc>
                  <a:txBody>
                    <a:bodyPr/>
                    <a:lstStyle/>
                    <a:p>
                      <a:pPr algn="ctr"/>
                      <a:r>
                        <a:rPr lang="es-ES" sz="2400" dirty="0" err="1"/>
                        <a:t>double</a:t>
                      </a:r>
                      <a:endParaRPr lang="es-ES" sz="2400" dirty="0"/>
                    </a:p>
                  </a:txBody>
                  <a:tcPr/>
                </a:tc>
                <a:extLst>
                  <a:ext uri="{0D108BD9-81ED-4DB2-BD59-A6C34878D82A}">
                    <a16:rowId xmlns:a16="http://schemas.microsoft.com/office/drawing/2014/main" val="3280637634"/>
                  </a:ext>
                </a:extLst>
              </a:tr>
              <a:tr h="434092">
                <a:tc>
                  <a:txBody>
                    <a:bodyPr/>
                    <a:lstStyle/>
                    <a:p>
                      <a:pPr algn="ctr"/>
                      <a:r>
                        <a:rPr lang="es-ES" sz="2400" dirty="0"/>
                        <a:t>m</a:t>
                      </a:r>
                    </a:p>
                  </a:txBody>
                  <a:tcPr/>
                </a:tc>
                <a:tc>
                  <a:txBody>
                    <a:bodyPr/>
                    <a:lstStyle/>
                    <a:p>
                      <a:pPr algn="ctr"/>
                      <a:r>
                        <a:rPr lang="es-ES" sz="2400" dirty="0"/>
                        <a:t>decimal</a:t>
                      </a:r>
                    </a:p>
                  </a:txBody>
                  <a:tcPr/>
                </a:tc>
                <a:extLst>
                  <a:ext uri="{0D108BD9-81ED-4DB2-BD59-A6C34878D82A}">
                    <a16:rowId xmlns:a16="http://schemas.microsoft.com/office/drawing/2014/main" val="1864005577"/>
                  </a:ext>
                </a:extLst>
              </a:tr>
            </a:tbl>
          </a:graphicData>
        </a:graphic>
      </p:graphicFrame>
    </p:spTree>
    <p:extLst>
      <p:ext uri="{BB962C8B-B14F-4D97-AF65-F5344CB8AC3E}">
        <p14:creationId xmlns:p14="http://schemas.microsoft.com/office/powerpoint/2010/main" val="484763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Se puede crear en cualquier punto del programa</a:t>
            </a:r>
          </a:p>
          <a:p>
            <a:pPr algn="just">
              <a:buClr>
                <a:srgbClr val="FAC863"/>
              </a:buClr>
              <a:buFont typeface="Wingdings" panose="05000000000000000000" pitchFamily="2" charset="2"/>
              <a:buChar char="§"/>
            </a:pPr>
            <a:r>
              <a:rPr lang="es-ES" sz="3200" dirty="0">
                <a:solidFill>
                  <a:schemeClr val="tx1">
                    <a:lumMod val="65000"/>
                    <a:lumOff val="35000"/>
                  </a:schemeClr>
                </a:solidFill>
              </a:rPr>
              <a:t>Se define de una forma similar a una clase, sustituyendo </a:t>
            </a:r>
            <a:r>
              <a:rPr lang="es-ES" sz="3200" dirty="0" err="1">
                <a:solidFill>
                  <a:schemeClr val="tx1">
                    <a:lumMod val="65000"/>
                    <a:lumOff val="35000"/>
                  </a:schemeClr>
                </a:solidFill>
              </a:rPr>
              <a:t>class</a:t>
            </a:r>
            <a:r>
              <a:rPr lang="es-ES" sz="3200" dirty="0">
                <a:solidFill>
                  <a:schemeClr val="tx1">
                    <a:lumMod val="65000"/>
                    <a:lumOff val="35000"/>
                  </a:schemeClr>
                </a:solidFill>
              </a:rPr>
              <a:t> por interface</a:t>
            </a:r>
          </a:p>
          <a:p>
            <a:pPr algn="just">
              <a:buClr>
                <a:srgbClr val="FAC863"/>
              </a:buClr>
              <a:buFont typeface="Wingdings" panose="05000000000000000000" pitchFamily="2" charset="2"/>
              <a:buChar char="§"/>
            </a:pPr>
            <a:r>
              <a:rPr lang="es-ES" sz="3200" dirty="0">
                <a:solidFill>
                  <a:schemeClr val="tx1">
                    <a:lumMod val="65000"/>
                    <a:lumOff val="35000"/>
                  </a:schemeClr>
                </a:solidFill>
              </a:rPr>
              <a:t>Sintaxis:</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interface </a:t>
            </a:r>
            <a:r>
              <a:rPr lang="es-ES" sz="2800" dirty="0" err="1">
                <a:solidFill>
                  <a:schemeClr val="tx1">
                    <a:lumMod val="65000"/>
                    <a:lumOff val="35000"/>
                  </a:schemeClr>
                </a:solidFill>
              </a:rPr>
              <a:t>NombreInterfaz</a:t>
            </a:r>
            <a:r>
              <a:rPr lang="es-ES" sz="2800" dirty="0">
                <a:solidFill>
                  <a:schemeClr val="tx1">
                    <a:lumMod val="65000"/>
                    <a:lumOff val="35000"/>
                  </a:schemeClr>
                </a:solidFill>
              </a:rPr>
              <a:t>{</a:t>
            </a:r>
          </a:p>
          <a:p>
            <a:pPr lvl="2" algn="just">
              <a:buClr>
                <a:srgbClr val="FAC863"/>
              </a:buClr>
              <a:buFont typeface="Wingdings" panose="05000000000000000000" pitchFamily="2" charset="2"/>
              <a:buChar char="§"/>
            </a:pPr>
            <a:r>
              <a:rPr lang="es-ES" sz="2800" dirty="0" err="1">
                <a:solidFill>
                  <a:schemeClr val="tx1">
                    <a:lumMod val="65000"/>
                    <a:lumOff val="35000"/>
                  </a:schemeClr>
                </a:solidFill>
              </a:rPr>
              <a:t>int</a:t>
            </a:r>
            <a:r>
              <a:rPr lang="es-ES" sz="2800" dirty="0">
                <a:solidFill>
                  <a:schemeClr val="tx1">
                    <a:lumMod val="65000"/>
                    <a:lumOff val="35000"/>
                  </a:schemeClr>
                </a:solidFill>
              </a:rPr>
              <a:t> método();</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a:t>
            </a:r>
          </a:p>
          <a:p>
            <a:pPr algn="just">
              <a:buClr>
                <a:srgbClr val="FAC863"/>
              </a:buClr>
              <a:buFont typeface="Wingdings" panose="05000000000000000000" pitchFamily="2" charset="2"/>
              <a:buChar char="§"/>
            </a:pPr>
            <a:r>
              <a:rPr lang="es-ES" sz="3200" dirty="0">
                <a:solidFill>
                  <a:schemeClr val="tx1">
                    <a:lumMod val="65000"/>
                    <a:lumOff val="35000"/>
                  </a:schemeClr>
                </a:solidFill>
              </a:rPr>
              <a:t>No poner modificador de acceso en el método</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 | Sintaxis</a:t>
            </a:r>
          </a:p>
        </p:txBody>
      </p:sp>
    </p:spTree>
    <p:extLst>
      <p:ext uri="{BB962C8B-B14F-4D97-AF65-F5344CB8AC3E}">
        <p14:creationId xmlns:p14="http://schemas.microsoft.com/office/powerpoint/2010/main" val="15476132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Ejemplo</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7" name="Imagen 6">
            <a:extLst>
              <a:ext uri="{FF2B5EF4-FFF2-40B4-BE49-F238E27FC236}">
                <a16:creationId xmlns:a16="http://schemas.microsoft.com/office/drawing/2014/main" id="{6D457A19-383C-F9D1-8956-7FAF10453611}"/>
              </a:ext>
            </a:extLst>
          </p:cNvPr>
          <p:cNvPicPr>
            <a:picLocks noChangeAspect="1"/>
          </p:cNvPicPr>
          <p:nvPr/>
        </p:nvPicPr>
        <p:blipFill>
          <a:blip r:embed="rId3"/>
          <a:stretch>
            <a:fillRect/>
          </a:stretch>
        </p:blipFill>
        <p:spPr>
          <a:xfrm>
            <a:off x="540772" y="2640088"/>
            <a:ext cx="4658375" cy="3629532"/>
          </a:xfrm>
          <a:prstGeom prst="rect">
            <a:avLst/>
          </a:prstGeom>
        </p:spPr>
      </p:pic>
      <p:pic>
        <p:nvPicPr>
          <p:cNvPr id="10" name="Imagen 9">
            <a:extLst>
              <a:ext uri="{FF2B5EF4-FFF2-40B4-BE49-F238E27FC236}">
                <a16:creationId xmlns:a16="http://schemas.microsoft.com/office/drawing/2014/main" id="{78E410DE-3345-76A6-E87A-4A0E3EED22B3}"/>
              </a:ext>
            </a:extLst>
          </p:cNvPr>
          <p:cNvPicPr>
            <a:picLocks noChangeAspect="1"/>
          </p:cNvPicPr>
          <p:nvPr/>
        </p:nvPicPr>
        <p:blipFill>
          <a:blip r:embed="rId4"/>
          <a:stretch>
            <a:fillRect/>
          </a:stretch>
        </p:blipFill>
        <p:spPr>
          <a:xfrm>
            <a:off x="6002111" y="1846678"/>
            <a:ext cx="5649113" cy="4810796"/>
          </a:xfrm>
          <a:prstGeom prst="rect">
            <a:avLst/>
          </a:prstGeom>
        </p:spPr>
      </p:pic>
    </p:spTree>
    <p:extLst>
      <p:ext uri="{BB962C8B-B14F-4D97-AF65-F5344CB8AC3E}">
        <p14:creationId xmlns:p14="http://schemas.microsoft.com/office/powerpoint/2010/main" val="868391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Cuando se tiene una clase que hereda de otra y se quiere incluir la interfaz, se separa por ,</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Class</a:t>
            </a:r>
            <a:r>
              <a:rPr lang="es-ES" sz="2800" dirty="0">
                <a:solidFill>
                  <a:schemeClr val="tx1">
                    <a:lumMod val="65000"/>
                    <a:lumOff val="35000"/>
                  </a:schemeClr>
                </a:solidFill>
              </a:rPr>
              <a:t> </a:t>
            </a:r>
            <a:r>
              <a:rPr lang="es-ES" sz="2800" dirty="0" err="1">
                <a:solidFill>
                  <a:schemeClr val="tx1">
                    <a:lumMod val="65000"/>
                    <a:lumOff val="35000"/>
                  </a:schemeClr>
                </a:solidFill>
              </a:rPr>
              <a:t>ClaseHereda</a:t>
            </a:r>
            <a:r>
              <a:rPr lang="es-ES" sz="2800" dirty="0">
                <a:solidFill>
                  <a:schemeClr val="tx1">
                    <a:lumMod val="65000"/>
                    <a:lumOff val="35000"/>
                  </a:schemeClr>
                </a:solidFill>
              </a:rPr>
              <a:t>: Clase, </a:t>
            </a:r>
            <a:r>
              <a:rPr lang="es-ES" sz="2800" dirty="0" err="1">
                <a:solidFill>
                  <a:schemeClr val="tx1">
                    <a:lumMod val="65000"/>
                    <a:lumOff val="35000"/>
                  </a:schemeClr>
                </a:solidFill>
              </a:rPr>
              <a:t>NombreInterfaz</a:t>
            </a:r>
            <a:endParaRPr lang="es-ES" sz="28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Las interfaces siempre van las últimas</a:t>
            </a:r>
          </a:p>
          <a:p>
            <a:pPr algn="just">
              <a:buClr>
                <a:srgbClr val="FAC863"/>
              </a:buClr>
              <a:buFont typeface="Wingdings" panose="05000000000000000000" pitchFamily="2" charset="2"/>
              <a:buChar char="§"/>
            </a:pPr>
            <a:r>
              <a:rPr lang="es-ES" sz="3200" dirty="0">
                <a:solidFill>
                  <a:schemeClr val="tx1">
                    <a:lumMod val="65000"/>
                    <a:lumOff val="35000"/>
                  </a:schemeClr>
                </a:solidFill>
              </a:rPr>
              <a:t>Puede haber más de una interfaz por cada clase, siempre separadas por comas</a:t>
            </a:r>
          </a:p>
          <a:p>
            <a:pPr algn="just">
              <a:buClr>
                <a:srgbClr val="FAC863"/>
              </a:buClr>
              <a:buFont typeface="Wingdings" panose="05000000000000000000" pitchFamily="2" charset="2"/>
              <a:buChar char="§"/>
            </a:pPr>
            <a:endParaRPr lang="es-ES" sz="32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spTree>
    <p:extLst>
      <p:ext uri="{BB962C8B-B14F-4D97-AF65-F5344CB8AC3E}">
        <p14:creationId xmlns:p14="http://schemas.microsoft.com/office/powerpoint/2010/main" val="26311212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7" name="Imagen 6">
            <a:extLst>
              <a:ext uri="{FF2B5EF4-FFF2-40B4-BE49-F238E27FC236}">
                <a16:creationId xmlns:a16="http://schemas.microsoft.com/office/drawing/2014/main" id="{0E979B10-CA4D-6446-1E33-5533C5C22BF0}"/>
              </a:ext>
            </a:extLst>
          </p:cNvPr>
          <p:cNvPicPr>
            <a:picLocks noChangeAspect="1"/>
          </p:cNvPicPr>
          <p:nvPr/>
        </p:nvPicPr>
        <p:blipFill>
          <a:blip r:embed="rId3"/>
          <a:stretch>
            <a:fillRect/>
          </a:stretch>
        </p:blipFill>
        <p:spPr>
          <a:xfrm>
            <a:off x="2566884" y="1941713"/>
            <a:ext cx="7058231" cy="4715761"/>
          </a:xfrm>
          <a:prstGeom prst="rect">
            <a:avLst/>
          </a:prstGeom>
        </p:spPr>
      </p:pic>
    </p:spTree>
    <p:extLst>
      <p:ext uri="{BB962C8B-B14F-4D97-AF65-F5344CB8AC3E}">
        <p14:creationId xmlns:p14="http://schemas.microsoft.com/office/powerpoint/2010/main" val="2764228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Una vez que la clase Persona implementa </a:t>
            </a:r>
            <a:r>
              <a:rPr lang="es-ES" sz="3200" dirty="0" err="1">
                <a:solidFill>
                  <a:schemeClr val="tx1">
                    <a:lumMod val="65000"/>
                    <a:lumOff val="35000"/>
                  </a:schemeClr>
                </a:solidFill>
              </a:rPr>
              <a:t>Icomparable</a:t>
            </a:r>
            <a:r>
              <a:rPr lang="es-ES" sz="3200" dirty="0">
                <a:solidFill>
                  <a:schemeClr val="tx1">
                    <a:lumMod val="65000"/>
                    <a:lumOff val="35000"/>
                  </a:schemeClr>
                </a:solidFill>
              </a:rPr>
              <a:t>, se puede usar el método </a:t>
            </a:r>
            <a:r>
              <a:rPr lang="es-ES" sz="3200" dirty="0" err="1">
                <a:solidFill>
                  <a:schemeClr val="tx1">
                    <a:lumMod val="65000"/>
                    <a:lumOff val="35000"/>
                  </a:schemeClr>
                </a:solidFill>
              </a:rPr>
              <a:t>CompareTo</a:t>
            </a: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9" name="Imagen 8">
            <a:extLst>
              <a:ext uri="{FF2B5EF4-FFF2-40B4-BE49-F238E27FC236}">
                <a16:creationId xmlns:a16="http://schemas.microsoft.com/office/drawing/2014/main" id="{6A8E2EA5-E01C-5B9E-2E74-EFA6EED033A5}"/>
              </a:ext>
            </a:extLst>
          </p:cNvPr>
          <p:cNvPicPr>
            <a:picLocks noChangeAspect="1"/>
          </p:cNvPicPr>
          <p:nvPr/>
        </p:nvPicPr>
        <p:blipFill>
          <a:blip r:embed="rId3"/>
          <a:stretch>
            <a:fillRect/>
          </a:stretch>
        </p:blipFill>
        <p:spPr>
          <a:xfrm>
            <a:off x="2740735" y="3044525"/>
            <a:ext cx="6710530" cy="3504021"/>
          </a:xfrm>
          <a:prstGeom prst="rect">
            <a:avLst/>
          </a:prstGeom>
        </p:spPr>
      </p:pic>
    </p:spTree>
    <p:extLst>
      <p:ext uri="{BB962C8B-B14F-4D97-AF65-F5344CB8AC3E}">
        <p14:creationId xmlns:p14="http://schemas.microsoft.com/office/powerpoint/2010/main" val="28990902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IEnumerable</a:t>
            </a:r>
            <a:r>
              <a:rPr lang="es-ES" dirty="0">
                <a:solidFill>
                  <a:schemeClr val="tx1">
                    <a:lumMod val="65000"/>
                    <a:lumOff val="35000"/>
                  </a:schemeClr>
                </a:solidFill>
              </a:rPr>
              <a:t>: proporciona la capacidad de iterar sobre una colección de elementos de manera genérica </a:t>
            </a:r>
            <a:endParaRPr lang="es-ES" sz="24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7" name="Imagen 6">
            <a:extLst>
              <a:ext uri="{FF2B5EF4-FFF2-40B4-BE49-F238E27FC236}">
                <a16:creationId xmlns:a16="http://schemas.microsoft.com/office/drawing/2014/main" id="{9127774B-1A9A-A330-B88D-AB2D434CBBFF}"/>
              </a:ext>
            </a:extLst>
          </p:cNvPr>
          <p:cNvPicPr>
            <a:picLocks noChangeAspect="1"/>
          </p:cNvPicPr>
          <p:nvPr/>
        </p:nvPicPr>
        <p:blipFill>
          <a:blip r:embed="rId3"/>
          <a:stretch>
            <a:fillRect/>
          </a:stretch>
        </p:blipFill>
        <p:spPr>
          <a:xfrm>
            <a:off x="540772" y="3063093"/>
            <a:ext cx="5551322" cy="3594381"/>
          </a:xfrm>
          <a:prstGeom prst="rect">
            <a:avLst/>
          </a:prstGeom>
        </p:spPr>
      </p:pic>
      <p:pic>
        <p:nvPicPr>
          <p:cNvPr id="11" name="Imagen 10">
            <a:extLst>
              <a:ext uri="{FF2B5EF4-FFF2-40B4-BE49-F238E27FC236}">
                <a16:creationId xmlns:a16="http://schemas.microsoft.com/office/drawing/2014/main" id="{576EF48B-4E76-69DA-9110-5B134DAAAB6C}"/>
              </a:ext>
            </a:extLst>
          </p:cNvPr>
          <p:cNvPicPr>
            <a:picLocks noChangeAspect="1"/>
          </p:cNvPicPr>
          <p:nvPr/>
        </p:nvPicPr>
        <p:blipFill>
          <a:blip r:embed="rId4"/>
          <a:stretch>
            <a:fillRect/>
          </a:stretch>
        </p:blipFill>
        <p:spPr>
          <a:xfrm>
            <a:off x="6443693" y="2615889"/>
            <a:ext cx="5207531" cy="4108387"/>
          </a:xfrm>
          <a:prstGeom prst="rect">
            <a:avLst/>
          </a:prstGeom>
        </p:spPr>
      </p:pic>
    </p:spTree>
    <p:extLst>
      <p:ext uri="{BB962C8B-B14F-4D97-AF65-F5344CB8AC3E}">
        <p14:creationId xmlns:p14="http://schemas.microsoft.com/office/powerpoint/2010/main" val="3922868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IComparer</a:t>
            </a:r>
            <a:r>
              <a:rPr lang="es-ES" dirty="0">
                <a:solidFill>
                  <a:schemeClr val="tx1">
                    <a:lumMod val="65000"/>
                    <a:lumOff val="35000"/>
                  </a:schemeClr>
                </a:solidFill>
              </a:rPr>
              <a:t>: permite definir una forma de comparar dos objetos de manera personalizada</a:t>
            </a:r>
          </a:p>
          <a:p>
            <a:pPr algn="just">
              <a:buClr>
                <a:srgbClr val="FAC863"/>
              </a:buClr>
              <a:buFont typeface="Wingdings" panose="05000000000000000000" pitchFamily="2" charset="2"/>
              <a:buChar char="§"/>
            </a:pPr>
            <a:r>
              <a:rPr lang="es-ES" dirty="0">
                <a:solidFill>
                  <a:schemeClr val="tx1">
                    <a:lumMod val="65000"/>
                    <a:lumOff val="35000"/>
                  </a:schemeClr>
                </a:solidFill>
              </a:rPr>
              <a:t>Útil en situaciones donde se necesita establecer un criterio de comparación específico</a:t>
            </a:r>
          </a:p>
          <a:p>
            <a:pPr algn="just">
              <a:buClr>
                <a:srgbClr val="FAC863"/>
              </a:buClr>
              <a:buFont typeface="Wingdings" panose="05000000000000000000" pitchFamily="2" charset="2"/>
              <a:buChar char="§"/>
            </a:pPr>
            <a:r>
              <a:rPr lang="es-ES" dirty="0">
                <a:solidFill>
                  <a:schemeClr val="tx1">
                    <a:lumMod val="65000"/>
                    <a:lumOff val="35000"/>
                  </a:schemeClr>
                </a:solidFill>
              </a:rPr>
              <a:t>Por ejemplo, ordenar o buscar en colecciones</a:t>
            </a:r>
          </a:p>
          <a:p>
            <a:pPr algn="just">
              <a:buClr>
                <a:srgbClr val="FAC863"/>
              </a:buClr>
              <a:buFont typeface="Wingdings" panose="05000000000000000000" pitchFamily="2" charset="2"/>
              <a:buChar char="§"/>
            </a:pPr>
            <a:r>
              <a:rPr lang="es-ES" dirty="0">
                <a:solidFill>
                  <a:schemeClr val="tx1">
                    <a:lumMod val="65000"/>
                    <a:lumOff val="35000"/>
                  </a:schemeClr>
                </a:solidFill>
              </a:rPr>
              <a:t>La implementación de esta interfaz permite que el comportamiento de comparación se adapte a las necesidades de la aplicación </a:t>
            </a: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spTree>
    <p:extLst>
      <p:ext uri="{BB962C8B-B14F-4D97-AF65-F5344CB8AC3E}">
        <p14:creationId xmlns:p14="http://schemas.microsoft.com/office/powerpoint/2010/main" val="10134654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7" name="Imagen 6">
            <a:extLst>
              <a:ext uri="{FF2B5EF4-FFF2-40B4-BE49-F238E27FC236}">
                <a16:creationId xmlns:a16="http://schemas.microsoft.com/office/drawing/2014/main" id="{78C8FE72-53F3-5037-CB61-E2D9FD5CB734}"/>
              </a:ext>
            </a:extLst>
          </p:cNvPr>
          <p:cNvPicPr>
            <a:picLocks noChangeAspect="1"/>
          </p:cNvPicPr>
          <p:nvPr/>
        </p:nvPicPr>
        <p:blipFill>
          <a:blip r:embed="rId3"/>
          <a:stretch>
            <a:fillRect/>
          </a:stretch>
        </p:blipFill>
        <p:spPr>
          <a:xfrm>
            <a:off x="3051021" y="1820419"/>
            <a:ext cx="6089953" cy="5037581"/>
          </a:xfrm>
          <a:prstGeom prst="rect">
            <a:avLst/>
          </a:prstGeom>
        </p:spPr>
      </p:pic>
    </p:spTree>
    <p:extLst>
      <p:ext uri="{BB962C8B-B14F-4D97-AF65-F5344CB8AC3E}">
        <p14:creationId xmlns:p14="http://schemas.microsoft.com/office/powerpoint/2010/main" val="2780579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pic>
        <p:nvPicPr>
          <p:cNvPr id="9" name="Imagen 8">
            <a:extLst>
              <a:ext uri="{FF2B5EF4-FFF2-40B4-BE49-F238E27FC236}">
                <a16:creationId xmlns:a16="http://schemas.microsoft.com/office/drawing/2014/main" id="{F83820AD-03B7-BD74-8922-43BA120A7BD2}"/>
              </a:ext>
            </a:extLst>
          </p:cNvPr>
          <p:cNvPicPr>
            <a:picLocks noChangeAspect="1"/>
          </p:cNvPicPr>
          <p:nvPr/>
        </p:nvPicPr>
        <p:blipFill>
          <a:blip r:embed="rId3"/>
          <a:stretch>
            <a:fillRect/>
          </a:stretch>
        </p:blipFill>
        <p:spPr>
          <a:xfrm>
            <a:off x="345490" y="1990524"/>
            <a:ext cx="5982535" cy="2876951"/>
          </a:xfrm>
          <a:prstGeom prst="rect">
            <a:avLst/>
          </a:prstGeom>
        </p:spPr>
      </p:pic>
      <p:pic>
        <p:nvPicPr>
          <p:cNvPr id="11" name="Imagen 10">
            <a:extLst>
              <a:ext uri="{FF2B5EF4-FFF2-40B4-BE49-F238E27FC236}">
                <a16:creationId xmlns:a16="http://schemas.microsoft.com/office/drawing/2014/main" id="{F77B6401-50AF-B144-9724-4197B3B73FE7}"/>
              </a:ext>
            </a:extLst>
          </p:cNvPr>
          <p:cNvPicPr>
            <a:picLocks noChangeAspect="1"/>
          </p:cNvPicPr>
          <p:nvPr/>
        </p:nvPicPr>
        <p:blipFill>
          <a:blip r:embed="rId4"/>
          <a:stretch>
            <a:fillRect/>
          </a:stretch>
        </p:blipFill>
        <p:spPr>
          <a:xfrm>
            <a:off x="6523307" y="1859975"/>
            <a:ext cx="4517759" cy="4998025"/>
          </a:xfrm>
          <a:prstGeom prst="rect">
            <a:avLst/>
          </a:prstGeom>
        </p:spPr>
      </p:pic>
    </p:spTree>
    <p:extLst>
      <p:ext uri="{BB962C8B-B14F-4D97-AF65-F5344CB8AC3E}">
        <p14:creationId xmlns:p14="http://schemas.microsoft.com/office/powerpoint/2010/main" val="8679511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514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dirty="0" err="1">
                <a:solidFill>
                  <a:schemeClr val="tx1">
                    <a:lumMod val="65000"/>
                    <a:lumOff val="35000"/>
                  </a:schemeClr>
                </a:solidFill>
              </a:rPr>
              <a:t>IDisposable</a:t>
            </a:r>
            <a:r>
              <a:rPr lang="es-ES" dirty="0">
                <a:solidFill>
                  <a:schemeClr val="tx1">
                    <a:lumMod val="65000"/>
                    <a:lumOff val="35000"/>
                  </a:schemeClr>
                </a:solidFill>
              </a:rPr>
              <a:t>: se utiliza para liberar recursos no administrados de forma explícita</a:t>
            </a:r>
          </a:p>
          <a:p>
            <a:pPr algn="just">
              <a:buClr>
                <a:srgbClr val="FAC863"/>
              </a:buClr>
              <a:buFont typeface="Wingdings" panose="05000000000000000000" pitchFamily="2" charset="2"/>
              <a:buChar char="§"/>
            </a:pPr>
            <a:r>
              <a:rPr lang="es-ES" dirty="0">
                <a:solidFill>
                  <a:schemeClr val="tx1">
                    <a:lumMod val="65000"/>
                    <a:lumOff val="35000"/>
                  </a:schemeClr>
                </a:solidFill>
              </a:rPr>
              <a:t>Importante en aplicaciones que utilizan recursos del sistema como conexiones de base de datos, archivos o memoria no gestionada, donde el recolector de basura no lo hace automáticamente</a:t>
            </a:r>
          </a:p>
          <a:p>
            <a:pPr algn="just">
              <a:buClr>
                <a:srgbClr val="FAC863"/>
              </a:buClr>
              <a:buFont typeface="Wingdings" panose="05000000000000000000" pitchFamily="2" charset="2"/>
              <a:buChar char="§"/>
            </a:pPr>
            <a:endParaRPr lang="es-ES"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INTERFACES</a:t>
            </a:r>
          </a:p>
        </p:txBody>
      </p:sp>
    </p:spTree>
    <p:extLst>
      <p:ext uri="{BB962C8B-B14F-4D97-AF65-F5344CB8AC3E}">
        <p14:creationId xmlns:p14="http://schemas.microsoft.com/office/powerpoint/2010/main" val="20374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D73C4D7-207C-E10B-4829-5C09D4412107}"/>
              </a:ext>
            </a:extLst>
          </p:cNvPr>
          <p:cNvSpPr/>
          <p:nvPr/>
        </p:nvSpPr>
        <p:spPr>
          <a:xfrm>
            <a:off x="540774" y="21484"/>
            <a:ext cx="11110452" cy="924232"/>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INTRODUCCIÓN C#</a:t>
            </a:r>
          </a:p>
        </p:txBody>
      </p:sp>
      <p:sp>
        <p:nvSpPr>
          <p:cNvPr id="5" name="Rectángulo 4">
            <a:extLst>
              <a:ext uri="{FF2B5EF4-FFF2-40B4-BE49-F238E27FC236}">
                <a16:creationId xmlns:a16="http://schemas.microsoft.com/office/drawing/2014/main" id="{BDFCC7F9-5BAA-181A-19AC-0D7DE03599C5}"/>
              </a:ext>
            </a:extLst>
          </p:cNvPr>
          <p:cNvSpPr/>
          <p:nvPr/>
        </p:nvSpPr>
        <p:spPr>
          <a:xfrm>
            <a:off x="540774" y="629150"/>
            <a:ext cx="11110451" cy="316566"/>
          </a:xfrm>
          <a:prstGeom prst="rect">
            <a:avLst/>
          </a:prstGeom>
          <a:solidFill>
            <a:srgbClr val="95BBBA"/>
          </a:solidFill>
          <a:ln>
            <a:solidFill>
              <a:srgbClr val="95BB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UNIDAD DIDÁCTICA 2 | INTERFACES DE USUARIO</a:t>
            </a:r>
          </a:p>
        </p:txBody>
      </p:sp>
      <p:cxnSp>
        <p:nvCxnSpPr>
          <p:cNvPr id="3" name="Conector recto 2">
            <a:extLst>
              <a:ext uri="{FF2B5EF4-FFF2-40B4-BE49-F238E27FC236}">
                <a16:creationId xmlns:a16="http://schemas.microsoft.com/office/drawing/2014/main" id="{1530C2DB-61A1-6E39-9858-627C5BE8ADAE}"/>
              </a:ext>
            </a:extLst>
          </p:cNvPr>
          <p:cNvCxnSpPr/>
          <p:nvPr/>
        </p:nvCxnSpPr>
        <p:spPr>
          <a:xfrm>
            <a:off x="4053247" y="588380"/>
            <a:ext cx="4085505"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8" name="Marcador de contenido 5">
            <a:extLst>
              <a:ext uri="{FF2B5EF4-FFF2-40B4-BE49-F238E27FC236}">
                <a16:creationId xmlns:a16="http://schemas.microsoft.com/office/drawing/2014/main" id="{72C1005E-808D-1E61-F7B0-BC3EFAD2CECB}"/>
              </a:ext>
            </a:extLst>
          </p:cNvPr>
          <p:cNvSpPr txBox="1">
            <a:spLocks/>
          </p:cNvSpPr>
          <p:nvPr/>
        </p:nvSpPr>
        <p:spPr>
          <a:xfrm>
            <a:off x="540772" y="1512612"/>
            <a:ext cx="11110452" cy="4757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AC863"/>
              </a:buClr>
              <a:buFont typeface="Wingdings" panose="05000000000000000000" pitchFamily="2" charset="2"/>
              <a:buChar char="§"/>
            </a:pPr>
            <a:endParaRPr lang="es-ES" sz="3200" dirty="0">
              <a:solidFill>
                <a:schemeClr val="tx1">
                  <a:lumMod val="65000"/>
                  <a:lumOff val="35000"/>
                </a:schemeClr>
              </a:solidFill>
            </a:endParaRPr>
          </a:p>
          <a:p>
            <a:pPr algn="just">
              <a:buClr>
                <a:srgbClr val="FAC863"/>
              </a:buClr>
              <a:buFont typeface="Wingdings" panose="05000000000000000000" pitchFamily="2" charset="2"/>
              <a:buChar char="§"/>
            </a:pPr>
            <a:r>
              <a:rPr lang="es-ES" sz="3200" dirty="0">
                <a:solidFill>
                  <a:schemeClr val="tx1">
                    <a:lumMod val="65000"/>
                    <a:lumOff val="35000"/>
                  </a:schemeClr>
                </a:solidFill>
              </a:rPr>
              <a:t>Ejemplos: </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long</a:t>
            </a:r>
            <a:r>
              <a:rPr lang="es-ES" sz="2800" dirty="0">
                <a:solidFill>
                  <a:schemeClr val="tx1">
                    <a:lumMod val="65000"/>
                    <a:lumOff val="35000"/>
                  </a:schemeClr>
                </a:solidFill>
              </a:rPr>
              <a:t> </a:t>
            </a:r>
            <a:r>
              <a:rPr lang="es-ES" sz="2800" dirty="0" err="1">
                <a:solidFill>
                  <a:schemeClr val="tx1">
                    <a:lumMod val="65000"/>
                    <a:lumOff val="35000"/>
                  </a:schemeClr>
                </a:solidFill>
              </a:rPr>
              <a:t>numeroGrande</a:t>
            </a:r>
            <a:r>
              <a:rPr lang="es-ES" sz="2800" dirty="0">
                <a:solidFill>
                  <a:schemeClr val="tx1">
                    <a:lumMod val="65000"/>
                    <a:lumOff val="35000"/>
                  </a:schemeClr>
                </a:solidFill>
              </a:rPr>
              <a:t> = 123456789L;</a:t>
            </a:r>
          </a:p>
          <a:p>
            <a:pPr lvl="1" algn="just">
              <a:buClr>
                <a:srgbClr val="FAC863"/>
              </a:buClr>
              <a:buFont typeface="Wingdings" panose="05000000000000000000" pitchFamily="2" charset="2"/>
              <a:buChar char="§"/>
            </a:pPr>
            <a:r>
              <a:rPr lang="es-ES" sz="2800" dirty="0" err="1">
                <a:solidFill>
                  <a:schemeClr val="tx1">
                    <a:lumMod val="65000"/>
                    <a:lumOff val="35000"/>
                  </a:schemeClr>
                </a:solidFill>
              </a:rPr>
              <a:t>float</a:t>
            </a:r>
            <a:r>
              <a:rPr lang="es-ES" sz="2800" dirty="0">
                <a:solidFill>
                  <a:schemeClr val="tx1">
                    <a:lumMod val="65000"/>
                    <a:lumOff val="35000"/>
                  </a:schemeClr>
                </a:solidFill>
              </a:rPr>
              <a:t> </a:t>
            </a:r>
            <a:r>
              <a:rPr lang="es-ES" sz="2800" dirty="0" err="1">
                <a:solidFill>
                  <a:schemeClr val="tx1">
                    <a:lumMod val="65000"/>
                    <a:lumOff val="35000"/>
                  </a:schemeClr>
                </a:solidFill>
              </a:rPr>
              <a:t>numeroFlotante</a:t>
            </a:r>
            <a:r>
              <a:rPr lang="es-ES" sz="2800" dirty="0">
                <a:solidFill>
                  <a:schemeClr val="tx1">
                    <a:lumMod val="65000"/>
                    <a:lumOff val="35000"/>
                  </a:schemeClr>
                </a:solidFill>
              </a:rPr>
              <a:t> = 1.23F;</a:t>
            </a:r>
          </a:p>
          <a:p>
            <a:pPr lvl="1" algn="just">
              <a:buClr>
                <a:srgbClr val="FAC863"/>
              </a:buClr>
              <a:buFont typeface="Wingdings" panose="05000000000000000000" pitchFamily="2" charset="2"/>
              <a:buChar char="§"/>
            </a:pPr>
            <a:r>
              <a:rPr lang="es-ES" sz="2800" dirty="0">
                <a:solidFill>
                  <a:schemeClr val="tx1">
                    <a:lumMod val="65000"/>
                    <a:lumOff val="35000"/>
                  </a:schemeClr>
                </a:solidFill>
              </a:rPr>
              <a:t>decimal </a:t>
            </a:r>
            <a:r>
              <a:rPr lang="es-ES" sz="2800" dirty="0" err="1">
                <a:solidFill>
                  <a:schemeClr val="tx1">
                    <a:lumMod val="65000"/>
                    <a:lumOff val="35000"/>
                  </a:schemeClr>
                </a:solidFill>
              </a:rPr>
              <a:t>numeroDecimal</a:t>
            </a:r>
            <a:r>
              <a:rPr lang="es-ES" sz="2800" dirty="0">
                <a:solidFill>
                  <a:schemeClr val="tx1">
                    <a:lumMod val="65000"/>
                    <a:lumOff val="35000"/>
                  </a:schemeClr>
                </a:solidFill>
              </a:rPr>
              <a:t> = 1.23M;</a:t>
            </a:r>
          </a:p>
          <a:p>
            <a:pPr lvl="1" algn="just">
              <a:buClr>
                <a:srgbClr val="FAC863"/>
              </a:buClr>
              <a:buFont typeface="Wingdings" panose="05000000000000000000" pitchFamily="2" charset="2"/>
              <a:buChar char="§"/>
            </a:pPr>
            <a:endParaRPr lang="es-ES" sz="2800" dirty="0">
              <a:solidFill>
                <a:schemeClr val="tx1">
                  <a:lumMod val="65000"/>
                  <a:lumOff val="35000"/>
                </a:schemeClr>
              </a:solidFill>
            </a:endParaRPr>
          </a:p>
        </p:txBody>
      </p:sp>
      <p:sp>
        <p:nvSpPr>
          <p:cNvPr id="2" name="Rectángulo 1">
            <a:extLst>
              <a:ext uri="{FF2B5EF4-FFF2-40B4-BE49-F238E27FC236}">
                <a16:creationId xmlns:a16="http://schemas.microsoft.com/office/drawing/2014/main" id="{AF38AC73-3215-C4EC-24BC-7B9DFA7EDD95}"/>
              </a:ext>
            </a:extLst>
          </p:cNvPr>
          <p:cNvSpPr/>
          <p:nvPr/>
        </p:nvSpPr>
        <p:spPr>
          <a:xfrm>
            <a:off x="1168744" y="1155277"/>
            <a:ext cx="9854508" cy="608502"/>
          </a:xfrm>
          <a:prstGeom prst="rect">
            <a:avLst/>
          </a:prstGeom>
          <a:solidFill>
            <a:srgbClr val="FAC863"/>
          </a:solidFill>
          <a:ln>
            <a:solidFill>
              <a:srgbClr val="FAC863"/>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s-ES" sz="3600" b="1" dirty="0"/>
              <a:t>LITERALES</a:t>
            </a:r>
          </a:p>
        </p:txBody>
      </p:sp>
    </p:spTree>
    <p:extLst>
      <p:ext uri="{BB962C8B-B14F-4D97-AF65-F5344CB8AC3E}">
        <p14:creationId xmlns:p14="http://schemas.microsoft.com/office/powerpoint/2010/main" val="9621340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F7D60C53338DB479212AB8B3B54BD5D" ma:contentTypeVersion="4" ma:contentTypeDescription="Crear nuevo documento." ma:contentTypeScope="" ma:versionID="166a3f4c9664807c96103e884121a460">
  <xsd:schema xmlns:xsd="http://www.w3.org/2001/XMLSchema" xmlns:xs="http://www.w3.org/2001/XMLSchema" xmlns:p="http://schemas.microsoft.com/office/2006/metadata/properties" xmlns:ns2="8e793917-3156-4825-936c-05f8b0e17c80" targetNamespace="http://schemas.microsoft.com/office/2006/metadata/properties" ma:root="true" ma:fieldsID="df17262e6ea8c38a4aca60591b23aa1a" ns2:_="">
    <xsd:import namespace="8e793917-3156-4825-936c-05f8b0e17c8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793917-3156-4825-936c-05f8b0e17c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C456E8-24DC-44B7-8C8D-7E45604FACCB}"/>
</file>

<file path=customXml/itemProps2.xml><?xml version="1.0" encoding="utf-8"?>
<ds:datastoreItem xmlns:ds="http://schemas.openxmlformats.org/officeDocument/2006/customXml" ds:itemID="{6F8E82FE-41E5-4EF3-A4B3-79E209CB9E5D}"/>
</file>

<file path=docProps/app.xml><?xml version="1.0" encoding="utf-8"?>
<Properties xmlns="http://schemas.openxmlformats.org/officeDocument/2006/extended-properties" xmlns:vt="http://schemas.openxmlformats.org/officeDocument/2006/docPropsVTypes">
  <TotalTime>1370</TotalTime>
  <Words>5576</Words>
  <Application>Microsoft Office PowerPoint</Application>
  <PresentationFormat>Panorámica</PresentationFormat>
  <Paragraphs>773</Paragraphs>
  <Slides>89</Slides>
  <Notes>69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89</vt:i4>
      </vt:variant>
    </vt:vector>
  </HeadingPairs>
  <TitlesOfParts>
    <vt:vector size="95" baseType="lpstr">
      <vt:lpstr>Aptos</vt:lpstr>
      <vt:lpstr>Aptos Display</vt:lpstr>
      <vt:lpstr>Arial</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Felipe Moreno Díaz</dc:creator>
  <cp:lastModifiedBy>Felipe Moreno Díaz</cp:lastModifiedBy>
  <cp:revision>15</cp:revision>
  <dcterms:created xsi:type="dcterms:W3CDTF">2024-09-11T10:51:13Z</dcterms:created>
  <dcterms:modified xsi:type="dcterms:W3CDTF">2024-10-08T09:06:40Z</dcterms:modified>
</cp:coreProperties>
</file>