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6"/>
  </p:notesMasterIdLst>
  <p:sldIdLst>
    <p:sldId id="256" r:id="rId3"/>
    <p:sldId id="258" r:id="rId4"/>
    <p:sldId id="357" r:id="rId5"/>
    <p:sldId id="359" r:id="rId6"/>
    <p:sldId id="358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7" r:id="rId15"/>
  </p:sldIdLst>
  <p:sldSz cx="9144000" cy="6858000" type="screen4x3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F3C40FD4-9882-468E-9F19-235A50A1842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FAA19A9-103D-4C26-B2D9-0EBF4CD1398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ES" noProof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CB25B88-7F1B-4117-AA55-81BAF158F49C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icrosoft YaHei" charset="-122"/>
                <a:cs typeface="Arial Unicode MS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ED869A8-85E0-48F4-B2FE-8A635E67362C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icrosoft YaHei" charset="-122"/>
                <a:cs typeface="Arial Unicode MS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12E34B4C-E340-4643-9D6F-9EF54143E99C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icrosoft YaHei" charset="-122"/>
                <a:cs typeface="Arial Unicode MS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D6737C03-C839-4B56-A0BC-73361C8905E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Arial Unicode MS" charset="0"/>
              </a:defRPr>
            </a:lvl1pPr>
          </a:lstStyle>
          <a:p>
            <a:pPr>
              <a:defRPr/>
            </a:pPr>
            <a:fld id="{D2A2B4B5-511A-4C83-ADA7-E292968A3F22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>
            <a:extLst>
              <a:ext uri="{FF2B5EF4-FFF2-40B4-BE49-F238E27FC236}">
                <a16:creationId xmlns:a16="http://schemas.microsoft.com/office/drawing/2014/main" id="{84D15041-8DC4-4A13-AB5D-E3386AA0CBB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A39FF5B-FF16-473E-8E60-505EC83BF1D2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1</a:t>
            </a:fld>
            <a:endParaRPr lang="es-ES" altLang="es-ES" sz="1400">
              <a:cs typeface="Arial Unicode MS"/>
            </a:endParaRPr>
          </a:p>
        </p:txBody>
      </p:sp>
      <p:sp>
        <p:nvSpPr>
          <p:cNvPr id="5123" name="Rectangle 1">
            <a:extLst>
              <a:ext uri="{FF2B5EF4-FFF2-40B4-BE49-F238E27FC236}">
                <a16:creationId xmlns:a16="http://schemas.microsoft.com/office/drawing/2014/main" id="{C53D614C-ACC3-42A7-BC11-60378D9DD2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454409AD-D952-4476-9FE2-99E58071D6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99229D7B-2702-4B3B-A2DE-E9E6213D9C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3A5D75-45EB-4209-B0CC-935A1A368063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10</a:t>
            </a:fld>
            <a:endParaRPr lang="es-ES" altLang="es-ES" sz="1400">
              <a:cs typeface="Arial Unicode MS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2EA5BCCD-8822-471B-B745-94A2C6CEF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87E558B-C9AC-4D6E-B8B7-09430F343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552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99229D7B-2702-4B3B-A2DE-E9E6213D9C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3A5D75-45EB-4209-B0CC-935A1A368063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11</a:t>
            </a:fld>
            <a:endParaRPr lang="es-ES" altLang="es-ES" sz="1400">
              <a:cs typeface="Arial Unicode MS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2EA5BCCD-8822-471B-B745-94A2C6CEF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87E558B-C9AC-4D6E-B8B7-09430F343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220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99229D7B-2702-4B3B-A2DE-E9E6213D9C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3A5D75-45EB-4209-B0CC-935A1A368063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12</a:t>
            </a:fld>
            <a:endParaRPr lang="es-ES" altLang="es-ES" sz="1400">
              <a:cs typeface="Arial Unicode MS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2EA5BCCD-8822-471B-B745-94A2C6CEF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87E558B-C9AC-4D6E-B8B7-09430F343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109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99229D7B-2702-4B3B-A2DE-E9E6213D9C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3A5D75-45EB-4209-B0CC-935A1A368063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13</a:t>
            </a:fld>
            <a:endParaRPr lang="es-ES" altLang="es-ES" sz="1400">
              <a:cs typeface="Arial Unicode MS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2EA5BCCD-8822-471B-B745-94A2C6CEF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87E558B-C9AC-4D6E-B8B7-09430F343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423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99229D7B-2702-4B3B-A2DE-E9E6213D9C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3A5D75-45EB-4209-B0CC-935A1A368063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2</a:t>
            </a:fld>
            <a:endParaRPr lang="es-ES" altLang="es-ES" sz="1400">
              <a:cs typeface="Arial Unicode MS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2EA5BCCD-8822-471B-B745-94A2C6CEF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87E558B-C9AC-4D6E-B8B7-09430F343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99229D7B-2702-4B3B-A2DE-E9E6213D9C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3A5D75-45EB-4209-B0CC-935A1A368063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3</a:t>
            </a:fld>
            <a:endParaRPr lang="es-ES" altLang="es-ES" sz="1400">
              <a:cs typeface="Arial Unicode MS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2EA5BCCD-8822-471B-B745-94A2C6CEF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87E558B-C9AC-4D6E-B8B7-09430F343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981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99229D7B-2702-4B3B-A2DE-E9E6213D9C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3A5D75-45EB-4209-B0CC-935A1A368063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4</a:t>
            </a:fld>
            <a:endParaRPr lang="es-ES" altLang="es-ES" sz="1400">
              <a:cs typeface="Arial Unicode MS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2EA5BCCD-8822-471B-B745-94A2C6CEF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87E558B-C9AC-4D6E-B8B7-09430F343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297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99229D7B-2702-4B3B-A2DE-E9E6213D9C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3A5D75-45EB-4209-B0CC-935A1A368063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5</a:t>
            </a:fld>
            <a:endParaRPr lang="es-ES" altLang="es-ES" sz="1400">
              <a:cs typeface="Arial Unicode MS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2EA5BCCD-8822-471B-B745-94A2C6CEF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87E558B-C9AC-4D6E-B8B7-09430F343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635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99229D7B-2702-4B3B-A2DE-E9E6213D9C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3A5D75-45EB-4209-B0CC-935A1A368063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6</a:t>
            </a:fld>
            <a:endParaRPr lang="es-ES" altLang="es-ES" sz="1400">
              <a:cs typeface="Arial Unicode MS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2EA5BCCD-8822-471B-B745-94A2C6CEF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87E558B-C9AC-4D6E-B8B7-09430F343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459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99229D7B-2702-4B3B-A2DE-E9E6213D9C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3A5D75-45EB-4209-B0CC-935A1A368063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7</a:t>
            </a:fld>
            <a:endParaRPr lang="es-ES" altLang="es-ES" sz="1400">
              <a:cs typeface="Arial Unicode MS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2EA5BCCD-8822-471B-B745-94A2C6CEF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87E558B-C9AC-4D6E-B8B7-09430F343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528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99229D7B-2702-4B3B-A2DE-E9E6213D9C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3A5D75-45EB-4209-B0CC-935A1A368063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8</a:t>
            </a:fld>
            <a:endParaRPr lang="es-ES" altLang="es-ES" sz="1400">
              <a:cs typeface="Arial Unicode MS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2EA5BCCD-8822-471B-B745-94A2C6CEF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87E558B-C9AC-4D6E-B8B7-09430F343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531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99229D7B-2702-4B3B-A2DE-E9E6213D9C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3A5D75-45EB-4209-B0CC-935A1A368063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9</a:t>
            </a:fld>
            <a:endParaRPr lang="es-ES" altLang="es-ES" sz="1400">
              <a:cs typeface="Arial Unicode MS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2EA5BCCD-8822-471B-B745-94A2C6CEF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87E558B-C9AC-4D6E-B8B7-09430F343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008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62D125A-26D0-4F7C-B6DF-3E85EE5C951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C19F1E-EAB9-4339-B773-80824BFCE2C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55336-45E2-4908-AD2C-5C016E76639E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570480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1BA7FFB-B996-4276-B090-27485A6BEDC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91E448-7E29-4933-AA71-6F576E996DC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A5C5F2-D171-45C3-8A33-C753BDBF3030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88019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604963"/>
            <a:ext cx="2055813" cy="452437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9800" cy="452437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F86218D-996B-4890-A5B6-B1442FB6D96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780D91-0E9C-482C-80E3-B07DDC88F5E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C6125-22BF-433F-9ABD-6E43F4993423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841547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0813" cy="14684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138E1C-679B-4657-B600-09FD1116FAA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5A4DB7C-EBFD-4D83-84F9-F0E6C9F2CB8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B726B6-C0BE-4255-B67F-2CBAAC037B13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380159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8D2C41-F618-471F-BBC2-C1590969C2B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F5E4953-E8BA-436D-A8E0-D506B1E9B5C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E2693A-F1F2-439A-A218-1110879E6707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926061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782693-5CFE-4CBC-A6F3-1D71961855D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9070DF-2BAC-4C04-B025-0D2886F9BF81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69D29-3C9E-4978-9520-F8853A1316E1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225490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0F26E-7A8C-4619-BADE-7B7AEDFFC05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68F134-4033-411F-9D4F-7AB3D834120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AB2AA5-4C6E-4473-B639-EDAA83287BBE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728700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DE5D9BF-9534-4856-9D73-7A5AE313AD6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8549B4-79DB-4013-9334-B5D16507B021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C61B6-206C-44DA-A54D-78A2B3BF8C5D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6628596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B335CFD-0F70-4002-81F3-51F1FEDC346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7610532-7DEC-4742-95F5-C481BD0FC3D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881BF1-D1C8-4D50-93F4-FB41F6D67B0D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515775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9693BA3-837C-4DFD-99E2-6B4658E46F7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FB56D60-5764-40CC-B870-9350A0752296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C0701-AD9F-4796-917B-2BCA28FB6B16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7898426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F95A0D4D-C606-458B-B057-CF5D7BB362F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B135619-57B5-4798-8385-501BC0A713C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1C45C0-2011-4B6B-B914-EC91EC52652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73502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60F4203-07E4-45F9-B6F1-6A9B16E4C03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63DF56-C519-4F01-9E4B-CDF4C7EACFD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B97EA2-3F1C-48D5-B7B2-7AB04B61030D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7037108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5F23B0D-5CD5-488D-987E-48E22627D5C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DAEE15-AE4C-43F9-AC15-563FF3AC941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E164F6-31FB-4861-A727-EC5E6F6D4F16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6683587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D549DE3-C458-4309-8D44-D2F45ECC8E8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993BE2-B4E5-444F-AEED-6677EB152F66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DE5A25-F385-40B6-87E9-3AF9697BDCBE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2172098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C77DFA-57EA-4CFD-A12E-8DF9041DF1F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475D14C-F61F-4A52-B5F6-ADD6CFE5A30A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044E1-A159-4136-8A73-E7170AE679E3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7776012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4D79D2-9E5C-49AE-B675-706A8B265FB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D5F233C-C900-4928-B127-6AC3A3B478F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4EFFD4-769F-41AA-9FF1-DEB0B1AC4FD6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366658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27D3D4C-1997-4927-A31D-05331501E39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DAF31E-82E5-47AA-9F5E-7EA537B6732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D7F3-431B-4BF7-8AC1-3E7A1F394B10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073912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29F078B-37D0-42EC-8B2E-412CFC253D9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14E7FD1-FD4C-4A72-8E02-F53787CBF4B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1CA442-2FF6-4F13-BF34-35731D35CCD0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07968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BB15648-8350-4B19-9E69-79E0E28D101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CD025B7-890E-4040-BEB3-A32FCD72E2BA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44CAB-D0F0-43DB-8C01-C9C610E1782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534317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DED02C-0E4C-4B66-AA02-A6B207BA5DF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A1368F0-1793-4F1B-804C-2605780D9F9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E53F9-116E-4486-BBDE-57894FAA0920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845125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00A9498-C713-4FFA-9C38-9A75B9CB49B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FB7B530-87A7-4A76-9E28-0295AD5C36C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DFB56-6441-4330-B91E-5FDFEE1451A5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599316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D426E20-4287-4F10-AE4D-95B044A487D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DF41778-14F9-48D8-9C8A-B4B78D50D45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DE0B3A-D5E2-40A2-AE69-8E54CEEB159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66330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6B7A495-BF21-40AC-816D-1204C116442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A1E90A1-D630-425C-A0EE-5463B7FBE97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04C7C-05E5-4E14-B101-5F6FD2A73B51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468476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A024E5FB-ED1B-4DD3-A564-A3EA47DC1C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5"/>
            <a:ext cx="7770813" cy="146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/>
              <a:t>Pulse para editar el formato del texto de títuloHaga clic para modificar el estilo de título del patrón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D48427B-7859-452D-88C7-AB8E9909689D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2013" cy="363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+mn-lt"/>
                <a:ea typeface="Microsoft YaHei" charset="-122"/>
                <a:cs typeface="Arial Unicode MS" charset="0"/>
              </a:defRPr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1028" name="Text Box 3">
            <a:extLst>
              <a:ext uri="{FF2B5EF4-FFF2-40B4-BE49-F238E27FC236}">
                <a16:creationId xmlns:a16="http://schemas.microsoft.com/office/drawing/2014/main" id="{0AF00311-D0E5-4C2C-82A6-3821BA6E3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s-E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99CB0A2-6A14-4C13-81E4-FC4CEEDF152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2013" cy="363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>
                <a:solidFill>
                  <a:srgbClr val="000000"/>
                </a:solidFill>
                <a:latin typeface="Calibri" panose="020F0502020204030204" pitchFamily="34" charset="0"/>
                <a:cs typeface="Arial Unicode MS" charset="0"/>
              </a:defRPr>
            </a:lvl1pPr>
          </a:lstStyle>
          <a:p>
            <a:pPr>
              <a:defRPr/>
            </a:pPr>
            <a:fld id="{36F9D3A0-8CFA-423C-913B-B50DBABD9F0A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  <p:sp>
        <p:nvSpPr>
          <p:cNvPr id="1030" name="Rectangle 5">
            <a:extLst>
              <a:ext uri="{FF2B5EF4-FFF2-40B4-BE49-F238E27FC236}">
                <a16:creationId xmlns:a16="http://schemas.microsoft.com/office/drawing/2014/main" id="{D77DA756-0BB7-4C65-8728-78313E411A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/>
              <a:t>Pulse para editar los formatos del texto del esquema</a:t>
            </a:r>
          </a:p>
          <a:p>
            <a:pPr lvl="1"/>
            <a:r>
              <a:rPr lang="en-GB" altLang="es-ES"/>
              <a:t>Segundo nivel del esquema</a:t>
            </a:r>
          </a:p>
          <a:p>
            <a:pPr lvl="2"/>
            <a:r>
              <a:rPr lang="en-GB" altLang="es-ES"/>
              <a:t>Tercer nivel del esquema</a:t>
            </a:r>
          </a:p>
          <a:p>
            <a:pPr lvl="3"/>
            <a:r>
              <a:rPr lang="en-GB" altLang="es-ES"/>
              <a:t>Cuarto nivel del esquema</a:t>
            </a:r>
          </a:p>
          <a:p>
            <a:pPr lvl="4"/>
            <a:r>
              <a:rPr lang="en-GB" altLang="es-ES"/>
              <a:t>Quinto nivel del esquema</a:t>
            </a:r>
          </a:p>
          <a:p>
            <a:pPr lvl="4"/>
            <a:r>
              <a:rPr lang="en-GB" altLang="es-ES"/>
              <a:t>Sexto nivel del esquema</a:t>
            </a:r>
          </a:p>
          <a:p>
            <a:pPr lvl="4"/>
            <a:r>
              <a:rPr lang="en-GB" altLang="es-ES"/>
              <a:t>Séptimo nivel del esquema</a:t>
            </a:r>
          </a:p>
          <a:p>
            <a:pPr lvl="4"/>
            <a:r>
              <a:rPr lang="en-GB" altLang="es-ES"/>
              <a:t>Octavo nivel del esquema</a:t>
            </a:r>
          </a:p>
          <a:p>
            <a:pPr lvl="4"/>
            <a:r>
              <a:rPr lang="en-GB" altLang="es-ES"/>
              <a:t>Noveno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/>
  <p:txStyles>
    <p:titleStyle>
      <a:lvl1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Microsoft YaHei" charset="-122"/>
        </a:defRPr>
      </a:lvl2pPr>
      <a:lvl3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Microsoft YaHei" charset="-122"/>
        </a:defRPr>
      </a:lvl3pPr>
      <a:lvl4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Microsoft YaHei" charset="-122"/>
        </a:defRPr>
      </a:lvl4pPr>
      <a:lvl5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Microsoft YaHei" charset="-122"/>
        </a:defRPr>
      </a:lvl5pPr>
      <a:lvl6pPr marL="25146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6pPr>
      <a:lvl7pPr marL="29718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7pPr>
      <a:lvl8pPr marL="34290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8pPr>
      <a:lvl9pPr marL="38862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lnSpc>
          <a:spcPct val="102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102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07757200-1934-4692-8F22-1FD02F7A9D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/>
              <a:t>Pulse para editar el formato del texto de títuloHaga clic para modificar el estilo de título del patrón</a:t>
            </a:r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id="{54830F71-8E08-4A74-A087-CAF84CC85B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/>
              <a:t>Pulse para editar los formatos del texto del esquema</a:t>
            </a:r>
          </a:p>
          <a:p>
            <a:pPr lvl="1"/>
            <a:r>
              <a:rPr lang="en-GB" altLang="es-ES"/>
              <a:t>Segundo nivel del esquema</a:t>
            </a:r>
          </a:p>
          <a:p>
            <a:pPr lvl="2"/>
            <a:r>
              <a:rPr lang="en-GB" altLang="es-ES"/>
              <a:t>Tercer nivel del esquema</a:t>
            </a:r>
          </a:p>
          <a:p>
            <a:pPr lvl="3"/>
            <a:r>
              <a:rPr lang="en-GB" altLang="es-ES"/>
              <a:t>Cuarto nivel del esquema</a:t>
            </a:r>
          </a:p>
          <a:p>
            <a:pPr lvl="4"/>
            <a:r>
              <a:rPr lang="en-GB" altLang="es-ES"/>
              <a:t>Quinto nivel del esquema</a:t>
            </a:r>
          </a:p>
          <a:p>
            <a:pPr lvl="4"/>
            <a:r>
              <a:rPr lang="en-GB" altLang="es-ES"/>
              <a:t>Sexto nivel del esquema</a:t>
            </a:r>
          </a:p>
          <a:p>
            <a:pPr lvl="4"/>
            <a:r>
              <a:rPr lang="en-GB" altLang="es-ES"/>
              <a:t>Séptimo nivel del esquema</a:t>
            </a:r>
          </a:p>
          <a:p>
            <a:pPr lvl="4"/>
            <a:r>
              <a:rPr lang="en-GB" altLang="es-ES"/>
              <a:t>Octavo nivel del esquema</a:t>
            </a:r>
          </a:p>
          <a:p>
            <a:pPr lvl="0"/>
            <a:r>
              <a:rPr lang="en-GB" altLang="es-ES"/>
              <a:t>Noveno nivel del esquemaHaga clic para modificar el estilo de texto del patrón</a:t>
            </a:r>
          </a:p>
          <a:p>
            <a:pPr lvl="1"/>
            <a:r>
              <a:rPr lang="en-GB" altLang="es-ES"/>
              <a:t>Segundo nivel</a:t>
            </a:r>
          </a:p>
          <a:p>
            <a:pPr lvl="2"/>
            <a:r>
              <a:rPr lang="en-GB" altLang="es-ES"/>
              <a:t>Tercer nivel</a:t>
            </a:r>
          </a:p>
          <a:p>
            <a:pPr lvl="3"/>
            <a:r>
              <a:rPr lang="en-GB" altLang="es-ES"/>
              <a:t>Cuarto nivel</a:t>
            </a:r>
          </a:p>
          <a:p>
            <a:pPr lvl="4"/>
            <a:r>
              <a:rPr lang="en-GB" altLang="es-ES"/>
              <a:t>Quinto nivel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1CD4C0DA-79AC-4699-A254-ABF788A70B26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2013" cy="363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+mn-lt"/>
                <a:ea typeface="Microsoft YaHei" charset="-122"/>
                <a:cs typeface="Arial Unicode MS" charset="0"/>
              </a:defRPr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2053" name="Text Box 4">
            <a:extLst>
              <a:ext uri="{FF2B5EF4-FFF2-40B4-BE49-F238E27FC236}">
                <a16:creationId xmlns:a16="http://schemas.microsoft.com/office/drawing/2014/main" id="{4CB03C9B-B65B-4EFD-BE34-69F61D585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s-E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DC83BDE-CA4E-4156-99BD-B4FAE4B23C2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2013" cy="363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>
                <a:solidFill>
                  <a:srgbClr val="000000"/>
                </a:solidFill>
                <a:latin typeface="Calibri" panose="020F0502020204030204" pitchFamily="34" charset="0"/>
                <a:cs typeface="Arial Unicode MS" charset="0"/>
              </a:defRPr>
            </a:lvl1pPr>
          </a:lstStyle>
          <a:p>
            <a:pPr>
              <a:defRPr/>
            </a:pPr>
            <a:fld id="{12176FC9-747D-4D30-8D76-D49C2A79738A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/>
  <p:txStyles>
    <p:titleStyle>
      <a:lvl1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Microsoft YaHei" charset="-122"/>
        </a:defRPr>
      </a:lvl2pPr>
      <a:lvl3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Microsoft YaHei" charset="-122"/>
        </a:defRPr>
      </a:lvl3pPr>
      <a:lvl4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Microsoft YaHei" charset="-122"/>
        </a:defRPr>
      </a:lvl4pPr>
      <a:lvl5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Microsoft YaHei" charset="-122"/>
        </a:defRPr>
      </a:lvl5pPr>
      <a:lvl6pPr marL="25146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6pPr>
      <a:lvl7pPr marL="29718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7pPr>
      <a:lvl8pPr marL="34290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8pPr>
      <a:lvl9pPr marL="38862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lnSpc>
          <a:spcPct val="102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102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>
            <a:extLst>
              <a:ext uri="{FF2B5EF4-FFF2-40B4-BE49-F238E27FC236}">
                <a16:creationId xmlns:a16="http://schemas.microsoft.com/office/drawing/2014/main" id="{53A5E712-BDE9-4CB1-9D1F-2E59C8042821}"/>
              </a:ext>
            </a:extLst>
          </p:cNvPr>
          <p:cNvSpPr txBox="1">
            <a:spLocks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>
            <a:normAutofit fontScale="90000"/>
          </a:bodyPr>
          <a:lstStyle>
            <a:lvl1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2pPr>
            <a:lvl3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3pPr>
            <a:lvl4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4pPr>
            <a:lvl5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5pPr>
            <a:lvl6pPr marL="25146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6pPr>
            <a:lvl7pPr marL="29718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7pPr>
            <a:lvl8pPr marL="34290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8pPr>
            <a:lvl9pPr marL="38862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s-ES" kern="0" dirty="0"/>
              <a:t>UNIDAD 2. HERRAMIENTAS DE MAPEO OBJETO RELACIONAL (ORM)</a:t>
            </a:r>
          </a:p>
        </p:txBody>
      </p:sp>
      <p:sp>
        <p:nvSpPr>
          <p:cNvPr id="5" name="2 Subtítulo">
            <a:extLst>
              <a:ext uri="{FF2B5EF4-FFF2-40B4-BE49-F238E27FC236}">
                <a16:creationId xmlns:a16="http://schemas.microsoft.com/office/drawing/2014/main" id="{90CFBB35-43C3-43D3-BA33-8F479B3965A8}"/>
              </a:ext>
            </a:extLst>
          </p:cNvPr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4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kern="0"/>
              <a:t>ACCESO A DATOS.</a:t>
            </a:r>
            <a:endParaRPr lang="es-ES" kern="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11688D36-2129-438D-9E88-8AB567B2F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345" y="149542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587" indent="0" algn="l">
              <a:buNone/>
            </a:pPr>
            <a:endParaRPr lang="es-ES" sz="2200" i="0" u="none" strike="noStrike" baseline="0" dirty="0">
              <a:latin typeface="+mj-lt"/>
            </a:endParaRPr>
          </a:p>
        </p:txBody>
      </p:sp>
      <p:sp>
        <p:nvSpPr>
          <p:cNvPr id="8195" name="CuadroTexto 6">
            <a:extLst>
              <a:ext uri="{FF2B5EF4-FFF2-40B4-BE49-F238E27FC236}">
                <a16:creationId xmlns:a16="http://schemas.microsoft.com/office/drawing/2014/main" id="{1F0D3ACF-C34D-4488-8E92-A6EC1AAE2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836613"/>
            <a:ext cx="8147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altLang="es-ES" sz="2400" b="1" dirty="0">
                <a:solidFill>
                  <a:srgbClr val="FF0000"/>
                </a:solidFill>
              </a:rPr>
              <a:t>6.- MAPEO DE VALORES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E2D0D17-304D-EB02-87A6-323A2CA97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681954"/>
            <a:ext cx="7344816" cy="278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0477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11688D36-2129-438D-9E88-8AB567B2F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834" y="149542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587" indent="0" algn="l">
              <a:buNone/>
            </a:pPr>
            <a:r>
              <a:rPr lang="es-ES" sz="2400" b="1" i="0" u="none" strike="noStrike" baseline="0" dirty="0">
                <a:latin typeface="+mj-lt"/>
              </a:rPr>
              <a:t>Tipos Embebidos:</a:t>
            </a:r>
          </a:p>
          <a:p>
            <a:r>
              <a:rPr lang="es-ES" sz="2400" i="0" u="none" strike="noStrike" baseline="0" dirty="0">
                <a:latin typeface="+mj-lt"/>
              </a:rPr>
              <a:t>Imaginemos que partimos de una tabla de una base de datos en la que un alumno, además del id, nombre y fecha de nacimiento tenga una calle y un número de vivienda.</a:t>
            </a:r>
          </a:p>
          <a:p>
            <a:r>
              <a:rPr lang="es-ES" sz="2400" i="0" u="none" strike="noStrike" baseline="0" dirty="0">
                <a:latin typeface="+mj-lt"/>
              </a:rPr>
              <a:t>En OO podríamos tener una clase </a:t>
            </a:r>
            <a:r>
              <a:rPr lang="es-ES" sz="2400" i="1" u="none" strike="noStrike" baseline="0" dirty="0">
                <a:latin typeface="+mj-lt"/>
              </a:rPr>
              <a:t>Alumno</a:t>
            </a:r>
            <a:r>
              <a:rPr lang="es-ES" sz="2400" i="0" u="none" strike="noStrike" baseline="0" dirty="0">
                <a:latin typeface="+mj-lt"/>
              </a:rPr>
              <a:t> y una clase </a:t>
            </a:r>
            <a:r>
              <a:rPr lang="es-ES" sz="2400" i="1" u="none" strike="noStrike" baseline="0" dirty="0" err="1">
                <a:latin typeface="+mj-lt"/>
              </a:rPr>
              <a:t>Direccion</a:t>
            </a:r>
            <a:r>
              <a:rPr lang="es-ES" sz="2400" i="0" u="none" strike="noStrike" baseline="0" dirty="0">
                <a:latin typeface="+mj-lt"/>
              </a:rPr>
              <a:t>.</a:t>
            </a:r>
          </a:p>
          <a:p>
            <a:r>
              <a:rPr lang="es-ES" sz="2400" i="0" u="none" strike="noStrike" baseline="0" dirty="0">
                <a:latin typeface="+mj-lt"/>
              </a:rPr>
              <a:t>Podemos definir nuestro modelo de clases de tal forma que mapeemos ambas clases contra la misma tabla </a:t>
            </a:r>
            <a:r>
              <a:rPr lang="es-ES" sz="2400" b="1" i="0" u="none" strike="noStrike" baseline="0" dirty="0">
                <a:latin typeface="+mj-lt"/>
              </a:rPr>
              <a:t>alumnos </a:t>
            </a:r>
            <a:r>
              <a:rPr lang="es-ES" sz="2400" i="0" u="none" strike="noStrike" baseline="0" dirty="0">
                <a:latin typeface="+mj-lt"/>
              </a:rPr>
              <a:t>utilizando las anotaciones de JPA </a:t>
            </a:r>
            <a:r>
              <a:rPr lang="es-ES" sz="2400" b="1" i="0" u="none" strike="noStrike" baseline="0" dirty="0">
                <a:latin typeface="+mj-lt"/>
              </a:rPr>
              <a:t>@Embedded </a:t>
            </a:r>
            <a:r>
              <a:rPr lang="es-ES" sz="2400" i="0" u="none" strike="noStrike" baseline="0" dirty="0">
                <a:latin typeface="+mj-lt"/>
              </a:rPr>
              <a:t>y </a:t>
            </a:r>
            <a:r>
              <a:rPr lang="es-ES" sz="2400" b="1" i="0" u="none" strike="noStrike" baseline="0" dirty="0">
                <a:latin typeface="+mj-lt"/>
              </a:rPr>
              <a:t>@Embeddable</a:t>
            </a:r>
            <a:r>
              <a:rPr lang="es-ES" sz="2400" i="0" u="none" strike="noStrike" baseline="0" dirty="0">
                <a:latin typeface="+mj-lt"/>
              </a:rPr>
              <a:t>.</a:t>
            </a:r>
          </a:p>
        </p:txBody>
      </p:sp>
      <p:sp>
        <p:nvSpPr>
          <p:cNvPr id="8195" name="CuadroTexto 6">
            <a:extLst>
              <a:ext uri="{FF2B5EF4-FFF2-40B4-BE49-F238E27FC236}">
                <a16:creationId xmlns:a16="http://schemas.microsoft.com/office/drawing/2014/main" id="{1F0D3ACF-C34D-4488-8E92-A6EC1AAE2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836613"/>
            <a:ext cx="8147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altLang="es-ES" sz="2400" b="1" dirty="0">
                <a:solidFill>
                  <a:srgbClr val="FF0000"/>
                </a:solidFill>
              </a:rPr>
              <a:t>6.- MAPEO DE VALORES</a:t>
            </a:r>
          </a:p>
        </p:txBody>
      </p:sp>
    </p:spTree>
    <p:extLst>
      <p:ext uri="{BB962C8B-B14F-4D97-AF65-F5344CB8AC3E}">
        <p14:creationId xmlns:p14="http://schemas.microsoft.com/office/powerpoint/2010/main" val="38438534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11688D36-2129-438D-9E88-8AB567B2F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834" y="149542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587" indent="0" algn="l">
              <a:buNone/>
            </a:pPr>
            <a:r>
              <a:rPr lang="es-ES" sz="2400" b="1" i="0" u="none" strike="noStrike" baseline="0" dirty="0">
                <a:latin typeface="+mj-lt"/>
              </a:rPr>
              <a:t>Tipos Embebidos:</a:t>
            </a:r>
          </a:p>
          <a:p>
            <a:r>
              <a:rPr lang="es-ES" sz="2400" i="0" u="none" strike="noStrike" baseline="0" dirty="0">
                <a:latin typeface="+mj-lt"/>
              </a:rPr>
              <a:t>Haríamos que </a:t>
            </a:r>
            <a:r>
              <a:rPr lang="es-ES" sz="2400" i="1" u="none" strike="noStrike" baseline="0" dirty="0" err="1">
                <a:latin typeface="+mj-lt"/>
              </a:rPr>
              <a:t>Direccion</a:t>
            </a:r>
            <a:r>
              <a:rPr lang="es-ES" sz="2400" i="0" u="none" strike="noStrike" baseline="0" dirty="0">
                <a:latin typeface="+mj-lt"/>
              </a:rPr>
              <a:t> sea una clase </a:t>
            </a:r>
            <a:r>
              <a:rPr lang="es-ES" sz="2400" b="1" i="1" u="none" strike="noStrike" baseline="0" dirty="0" err="1">
                <a:latin typeface="+mj-lt"/>
              </a:rPr>
              <a:t>Embeddable</a:t>
            </a:r>
            <a:r>
              <a:rPr lang="es-ES" sz="2400" i="0" u="none" strike="noStrike" baseline="0" dirty="0">
                <a:latin typeface="+mj-lt"/>
              </a:rPr>
              <a:t>. No es una entidad, no es persistente por sí misma.</a:t>
            </a:r>
          </a:p>
        </p:txBody>
      </p:sp>
      <p:sp>
        <p:nvSpPr>
          <p:cNvPr id="8195" name="CuadroTexto 6">
            <a:extLst>
              <a:ext uri="{FF2B5EF4-FFF2-40B4-BE49-F238E27FC236}">
                <a16:creationId xmlns:a16="http://schemas.microsoft.com/office/drawing/2014/main" id="{1F0D3ACF-C34D-4488-8E92-A6EC1AAE2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836613"/>
            <a:ext cx="8147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altLang="es-ES" sz="2400" b="1" dirty="0">
                <a:solidFill>
                  <a:srgbClr val="FF0000"/>
                </a:solidFill>
              </a:rPr>
              <a:t>6.- MAPEO DE VALORES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182F802-AB89-1CA3-6F51-5AD2B50C5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068960"/>
            <a:ext cx="6120680" cy="346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691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11688D36-2129-438D-9E88-8AB567B2F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834" y="149542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587" indent="0" algn="l">
              <a:buNone/>
            </a:pPr>
            <a:r>
              <a:rPr lang="es-ES" sz="2400" b="1" i="0" u="none" strike="noStrike" baseline="0" dirty="0">
                <a:latin typeface="+mj-lt"/>
              </a:rPr>
              <a:t>Tipos Embebidos:</a:t>
            </a:r>
          </a:p>
          <a:p>
            <a:r>
              <a:rPr lang="es-ES" sz="2400" i="0" u="none" strike="noStrike" baseline="0" dirty="0">
                <a:latin typeface="+mj-lt"/>
              </a:rPr>
              <a:t>En la entidad </a:t>
            </a:r>
            <a:r>
              <a:rPr lang="es-ES" sz="2400" i="1" u="none" strike="noStrike" baseline="0" dirty="0">
                <a:latin typeface="+mj-lt"/>
              </a:rPr>
              <a:t>Alumno</a:t>
            </a:r>
            <a:r>
              <a:rPr lang="es-ES" sz="2400" i="0" u="none" strike="noStrike" baseline="0" dirty="0">
                <a:latin typeface="+mj-lt"/>
              </a:rPr>
              <a:t> añadimos un atributo marcado </a:t>
            </a:r>
            <a:r>
              <a:rPr lang="es-ES" sz="2400" dirty="0">
                <a:latin typeface="+mj-lt"/>
              </a:rPr>
              <a:t>como </a:t>
            </a:r>
            <a:r>
              <a:rPr lang="es-ES" sz="2400" b="1" i="1" dirty="0" err="1">
                <a:latin typeface="+mj-lt"/>
              </a:rPr>
              <a:t>Embedded</a:t>
            </a:r>
            <a:r>
              <a:rPr lang="es-ES" sz="2400" b="1" i="1" dirty="0">
                <a:latin typeface="+mj-lt"/>
              </a:rPr>
              <a:t>.</a:t>
            </a:r>
          </a:p>
          <a:p>
            <a:endParaRPr lang="es-ES" sz="2400" b="1" i="1" u="none" strike="noStrike" baseline="0" dirty="0">
              <a:latin typeface="+mj-lt"/>
            </a:endParaRPr>
          </a:p>
          <a:p>
            <a:endParaRPr lang="es-ES" sz="2400" b="1" i="1" dirty="0">
              <a:latin typeface="+mj-lt"/>
            </a:endParaRPr>
          </a:p>
          <a:p>
            <a:endParaRPr lang="es-ES" sz="2400" b="1" i="1" u="none" strike="noStrike" baseline="0" dirty="0">
              <a:latin typeface="+mj-lt"/>
            </a:endParaRPr>
          </a:p>
          <a:p>
            <a:endParaRPr lang="es-ES" sz="2400" b="1" i="1" dirty="0">
              <a:latin typeface="+mj-lt"/>
            </a:endParaRPr>
          </a:p>
          <a:p>
            <a:endParaRPr lang="es-ES" sz="2400" b="1" i="1" u="none" strike="noStrike" baseline="0" dirty="0">
              <a:latin typeface="+mj-lt"/>
            </a:endParaRPr>
          </a:p>
          <a:p>
            <a:endParaRPr lang="es-ES" sz="2400" b="1" i="1" dirty="0">
              <a:latin typeface="+mj-lt"/>
            </a:endParaRPr>
          </a:p>
          <a:p>
            <a:r>
              <a:rPr lang="es-ES" sz="2400" i="1" u="none" strike="noStrike" baseline="0" dirty="0">
                <a:solidFill>
                  <a:srgbClr val="0070C0"/>
                </a:solidFill>
                <a:latin typeface="+mj-lt"/>
              </a:rPr>
              <a:t>Realizar</a:t>
            </a:r>
            <a:r>
              <a:rPr lang="es-ES" sz="2400" b="1" i="1" u="none" strike="noStrike" baseline="0" dirty="0">
                <a:solidFill>
                  <a:srgbClr val="0070C0"/>
                </a:solidFill>
                <a:latin typeface="+mj-lt"/>
              </a:rPr>
              <a:t> Hoja2_02</a:t>
            </a:r>
            <a:endParaRPr lang="es-ES" sz="2400" i="0" u="none" strike="noStrike" baseline="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8195" name="CuadroTexto 6">
            <a:extLst>
              <a:ext uri="{FF2B5EF4-FFF2-40B4-BE49-F238E27FC236}">
                <a16:creationId xmlns:a16="http://schemas.microsoft.com/office/drawing/2014/main" id="{1F0D3ACF-C34D-4488-8E92-A6EC1AAE2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836613"/>
            <a:ext cx="8147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altLang="es-ES" sz="2400" b="1" dirty="0">
                <a:solidFill>
                  <a:srgbClr val="FF0000"/>
                </a:solidFill>
              </a:rPr>
              <a:t>6.- MAPEO DE VALORES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303AC56-BBA0-6128-64FA-49BC240E6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140968"/>
            <a:ext cx="6048672" cy="256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512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11688D36-2129-438D-9E88-8AB567B2F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r>
              <a:rPr lang="es-ES" altLang="es-ES" sz="2400" dirty="0"/>
              <a:t>En </a:t>
            </a:r>
            <a:r>
              <a:rPr lang="es-ES" altLang="es-ES" sz="2400" b="1" dirty="0"/>
              <a:t>JPA</a:t>
            </a:r>
            <a:r>
              <a:rPr lang="es-ES" altLang="es-ES" sz="2400" dirty="0"/>
              <a:t>, una </a:t>
            </a:r>
            <a:r>
              <a:rPr lang="es-ES" altLang="es-ES" sz="2400" b="1" dirty="0"/>
              <a:t>entidad</a:t>
            </a:r>
            <a:r>
              <a:rPr lang="es-ES" altLang="es-ES" sz="2400" dirty="0"/>
              <a:t> será la representación de una clase del modelo.</a:t>
            </a:r>
          </a:p>
          <a:p>
            <a:pPr eaLnBrk="1" hangingPunct="1"/>
            <a:r>
              <a:rPr lang="es-ES" altLang="es-ES" sz="2400" dirty="0"/>
              <a:t>Para hacer que una clase sea una entidad tenemos que:</a:t>
            </a:r>
          </a:p>
          <a:p>
            <a:pPr lvl="1" eaLnBrk="1" hangingPunct="1"/>
            <a:r>
              <a:rPr lang="es-ES" altLang="es-ES" sz="2000" dirty="0"/>
              <a:t>Anotarla con </a:t>
            </a:r>
            <a:r>
              <a:rPr lang="es-ES" altLang="es-ES" sz="2000" b="1" dirty="0"/>
              <a:t>@Entity</a:t>
            </a:r>
          </a:p>
          <a:p>
            <a:pPr lvl="1" eaLnBrk="1" hangingPunct="1"/>
            <a:r>
              <a:rPr lang="es-ES" altLang="es-ES" sz="2000" dirty="0"/>
              <a:t>Incluir un atributo que esté anotado con </a:t>
            </a:r>
            <a:r>
              <a:rPr lang="es-ES" altLang="es-ES" sz="2000" b="1" dirty="0"/>
              <a:t>@Id</a:t>
            </a:r>
          </a:p>
          <a:p>
            <a:pPr lvl="1" eaLnBrk="1" hangingPunct="1"/>
            <a:r>
              <a:rPr lang="es-ES" altLang="es-ES" sz="2000" dirty="0"/>
              <a:t>Debe tener un constructor público sin parámetros</a:t>
            </a:r>
          </a:p>
          <a:p>
            <a:pPr lvl="1" eaLnBrk="1" hangingPunct="1"/>
            <a:r>
              <a:rPr lang="es-ES" altLang="es-ES" sz="2000" dirty="0"/>
              <a:t>Es recomendable que implemente el interface </a:t>
            </a:r>
            <a:r>
              <a:rPr lang="es-ES" altLang="es-ES" sz="2000" i="1" dirty="0" err="1"/>
              <a:t>Serializable</a:t>
            </a:r>
            <a:endParaRPr lang="es-ES" altLang="es-ES" sz="2000" i="1" dirty="0"/>
          </a:p>
        </p:txBody>
      </p:sp>
      <p:sp>
        <p:nvSpPr>
          <p:cNvPr id="8195" name="CuadroTexto 6">
            <a:extLst>
              <a:ext uri="{FF2B5EF4-FFF2-40B4-BE49-F238E27FC236}">
                <a16:creationId xmlns:a16="http://schemas.microsoft.com/office/drawing/2014/main" id="{1F0D3ACF-C34D-4488-8E92-A6EC1AAE2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836613"/>
            <a:ext cx="8147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altLang="es-ES" sz="2400" b="1" dirty="0">
                <a:solidFill>
                  <a:srgbClr val="FF0000"/>
                </a:solidFill>
              </a:rPr>
              <a:t>5.- MAPEO DE ENTIDADES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11688D36-2129-438D-9E88-8AB567B2F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endParaRPr lang="es-ES" altLang="es-ES" sz="2000" i="1" dirty="0"/>
          </a:p>
          <a:p>
            <a:pPr eaLnBrk="1" hangingPunct="1"/>
            <a:endParaRPr lang="es-ES" altLang="es-ES" sz="2000" i="1" dirty="0"/>
          </a:p>
          <a:p>
            <a:pPr eaLnBrk="1" hangingPunct="1"/>
            <a:endParaRPr lang="es-ES" altLang="es-ES" sz="2000" i="1" dirty="0"/>
          </a:p>
          <a:p>
            <a:pPr eaLnBrk="1" hangingPunct="1"/>
            <a:endParaRPr lang="es-ES" altLang="es-ES" sz="2000" i="1" dirty="0"/>
          </a:p>
          <a:p>
            <a:pPr eaLnBrk="1" hangingPunct="1"/>
            <a:endParaRPr lang="es-ES" altLang="es-ES" sz="2000" i="1" dirty="0"/>
          </a:p>
          <a:p>
            <a:pPr algn="l"/>
            <a:r>
              <a:rPr lang="es-ES" sz="2000" b="0" i="0" u="none" strike="noStrike" baseline="0" dirty="0">
                <a:latin typeface="LMSans10-Regular"/>
              </a:rPr>
              <a:t>Por defecto, esta entidad se mapea en la base de datos con una tabla llamada </a:t>
            </a:r>
            <a:r>
              <a:rPr lang="es-ES" sz="2000" b="1" i="0" u="none" strike="noStrike" baseline="0" dirty="0">
                <a:latin typeface="LMSans10-Bold"/>
              </a:rPr>
              <a:t>Alumno</a:t>
            </a:r>
            <a:r>
              <a:rPr lang="es-ES" sz="2000" b="0" i="0" u="none" strike="noStrike" baseline="0" dirty="0">
                <a:latin typeface="LMSans10-Regular"/>
              </a:rPr>
              <a:t>.</a:t>
            </a:r>
          </a:p>
          <a:p>
            <a:pPr algn="l"/>
            <a:r>
              <a:rPr lang="es-ES" sz="2000" b="0" i="0" u="none" strike="noStrike" baseline="0" dirty="0">
                <a:latin typeface="LMSans10-Regular"/>
              </a:rPr>
              <a:t>Las anotaciones de columnas de tabla se pueden establecer </a:t>
            </a:r>
            <a:r>
              <a:rPr lang="es-ES" sz="2000" b="1" i="0" u="none" strike="noStrike" baseline="0" dirty="0">
                <a:latin typeface="LMSans10-Bold"/>
              </a:rPr>
              <a:t>sobre atributos </a:t>
            </a:r>
            <a:r>
              <a:rPr lang="es-ES" sz="2000" b="0" i="0" u="none" strike="noStrike" baseline="0" dirty="0">
                <a:latin typeface="LMSans10-Regular"/>
              </a:rPr>
              <a:t>o </a:t>
            </a:r>
            <a:r>
              <a:rPr lang="es-ES" sz="2000" b="1" i="0" u="none" strike="noStrike" baseline="0" dirty="0">
                <a:latin typeface="LMSans10-Bold"/>
              </a:rPr>
              <a:t>sobre métodos </a:t>
            </a:r>
            <a:r>
              <a:rPr lang="es-ES" sz="2000" b="1" i="0" u="none" strike="noStrike" baseline="0" dirty="0" err="1">
                <a:latin typeface="LMSans10-Bold"/>
              </a:rPr>
              <a:t>get</a:t>
            </a:r>
            <a:r>
              <a:rPr lang="es-ES" sz="2000" b="0" i="0" u="none" strike="noStrike" baseline="0" dirty="0">
                <a:latin typeface="LMSans10-Regular"/>
              </a:rPr>
              <a:t>.</a:t>
            </a:r>
          </a:p>
          <a:p>
            <a:pPr algn="l"/>
            <a:r>
              <a:rPr lang="es-ES" altLang="es-ES" sz="2000" dirty="0">
                <a:latin typeface="LMSans10-Regular"/>
              </a:rPr>
              <a:t>Para este caso, aunque no estén anotados los atributos </a:t>
            </a:r>
            <a:r>
              <a:rPr lang="es-ES" altLang="es-ES" sz="2000" b="1" dirty="0">
                <a:latin typeface="LMSans10-Regular"/>
              </a:rPr>
              <a:t>nombre y nota, </a:t>
            </a:r>
            <a:r>
              <a:rPr lang="es-ES" altLang="es-ES" sz="2000" dirty="0">
                <a:latin typeface="LMSans10-Regular"/>
              </a:rPr>
              <a:t>se crearán en la tabla las columnas </a:t>
            </a:r>
            <a:r>
              <a:rPr lang="es-ES" altLang="es-ES" sz="2000" b="1" dirty="0">
                <a:latin typeface="LMSans10-Regular"/>
              </a:rPr>
              <a:t>id, nombre y nota </a:t>
            </a:r>
            <a:r>
              <a:rPr lang="es-ES" altLang="es-ES" sz="2000" dirty="0">
                <a:latin typeface="LMSans10-Regular"/>
              </a:rPr>
              <a:t>(siempre que no estuvieran los métodos </a:t>
            </a:r>
            <a:r>
              <a:rPr lang="es-ES" altLang="es-ES" sz="2000" b="1" dirty="0" err="1">
                <a:latin typeface="LMSans10-Regular"/>
              </a:rPr>
              <a:t>get</a:t>
            </a:r>
            <a:r>
              <a:rPr lang="es-ES" altLang="es-ES" sz="2000" dirty="0">
                <a:latin typeface="LMSans10-Regular"/>
              </a:rPr>
              <a:t> anotados).</a:t>
            </a:r>
            <a:endParaRPr lang="es-ES" altLang="es-ES" sz="2000" i="1" dirty="0"/>
          </a:p>
        </p:txBody>
      </p:sp>
      <p:sp>
        <p:nvSpPr>
          <p:cNvPr id="8195" name="CuadroTexto 6">
            <a:extLst>
              <a:ext uri="{FF2B5EF4-FFF2-40B4-BE49-F238E27FC236}">
                <a16:creationId xmlns:a16="http://schemas.microsoft.com/office/drawing/2014/main" id="{1F0D3ACF-C34D-4488-8E92-A6EC1AAE2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836613"/>
            <a:ext cx="8147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altLang="es-ES" sz="2400" b="1" dirty="0">
                <a:solidFill>
                  <a:srgbClr val="FF0000"/>
                </a:solidFill>
              </a:rPr>
              <a:t>5.- MAPEO DE ENTIDADES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2C2321B-E74B-5DE1-B2A4-A1ED8F7E9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600200"/>
            <a:ext cx="5760640" cy="218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765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11688D36-2129-438D-9E88-8AB567B2F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587" indent="0" algn="l">
              <a:buNone/>
            </a:pPr>
            <a:r>
              <a:rPr lang="es-ES" sz="2400" b="1" i="0" u="none" strike="noStrike" baseline="0" dirty="0">
                <a:latin typeface="+mj-lt"/>
              </a:rPr>
              <a:t>Nombres de las tablas</a:t>
            </a:r>
          </a:p>
          <a:p>
            <a:pPr algn="l"/>
            <a:r>
              <a:rPr lang="es-ES" sz="2400" b="0" i="0" u="none" strike="noStrike" baseline="0" dirty="0">
                <a:latin typeface="+mj-lt"/>
              </a:rPr>
              <a:t>Se puede controlar el nombre de la tabla asociada a una entidad a través de la anotación:</a:t>
            </a:r>
          </a:p>
          <a:p>
            <a:pPr marL="1587" indent="0">
              <a:buNone/>
            </a:pPr>
            <a:r>
              <a:rPr lang="es-ES" sz="2400" b="0" i="0" u="none" strike="noStrike" baseline="0" dirty="0">
                <a:latin typeface="+mj-lt"/>
              </a:rPr>
              <a:t> </a:t>
            </a:r>
            <a:r>
              <a:rPr lang="es-ES" sz="2400" b="1" i="1" u="none" strike="noStrike" baseline="0" dirty="0">
                <a:latin typeface="+mj-lt"/>
              </a:rPr>
              <a:t>@Table(name= "</a:t>
            </a:r>
            <a:r>
              <a:rPr lang="es-ES" sz="2400" b="1" i="1" u="none" strike="noStrike" baseline="0" dirty="0" err="1">
                <a:latin typeface="+mj-lt"/>
              </a:rPr>
              <a:t>nombre_tabla</a:t>
            </a:r>
            <a:r>
              <a:rPr lang="es-ES" sz="2400" b="1" i="1" u="none" strike="noStrike" baseline="0" dirty="0">
                <a:latin typeface="+mj-lt"/>
              </a:rPr>
              <a:t>")</a:t>
            </a:r>
          </a:p>
          <a:p>
            <a:pPr marL="1587" indent="0" algn="l">
              <a:buNone/>
            </a:pPr>
            <a:endParaRPr lang="es-ES" altLang="es-ES" sz="2400" b="1" i="1" dirty="0">
              <a:latin typeface="+mj-lt"/>
            </a:endParaRPr>
          </a:p>
          <a:p>
            <a:pPr marL="1587" indent="0" algn="l">
              <a:buNone/>
            </a:pPr>
            <a:endParaRPr lang="es-ES" altLang="es-ES" sz="2400" b="1" i="1" dirty="0">
              <a:latin typeface="+mj-lt"/>
            </a:endParaRPr>
          </a:p>
          <a:p>
            <a:pPr marL="1587" indent="0" algn="l">
              <a:buNone/>
            </a:pPr>
            <a:r>
              <a:rPr lang="es-ES" altLang="es-ES" sz="2400" i="1" dirty="0">
                <a:latin typeface="+mj-lt"/>
              </a:rPr>
              <a:t>En este ejemplo, la tabla tiene el nombre </a:t>
            </a:r>
            <a:r>
              <a:rPr lang="es-ES" altLang="es-ES" sz="2400" b="1" i="1" dirty="0">
                <a:latin typeface="+mj-lt"/>
              </a:rPr>
              <a:t>alumnos. </a:t>
            </a:r>
            <a:r>
              <a:rPr lang="es-ES" altLang="es-ES" sz="2400" i="1" dirty="0">
                <a:latin typeface="+mj-lt"/>
              </a:rPr>
              <a:t>Si no se usa la anotación @</a:t>
            </a:r>
            <a:r>
              <a:rPr lang="es-ES" altLang="es-ES" sz="2400" b="1" i="1" dirty="0">
                <a:latin typeface="+mj-lt"/>
              </a:rPr>
              <a:t>Table</a:t>
            </a:r>
            <a:r>
              <a:rPr lang="es-ES" altLang="es-ES" sz="2400" i="1" dirty="0">
                <a:latin typeface="+mj-lt"/>
              </a:rPr>
              <a:t>, la tabla tendrá el mismo nombre que la entidad.</a:t>
            </a:r>
          </a:p>
        </p:txBody>
      </p:sp>
      <p:sp>
        <p:nvSpPr>
          <p:cNvPr id="8195" name="CuadroTexto 6">
            <a:extLst>
              <a:ext uri="{FF2B5EF4-FFF2-40B4-BE49-F238E27FC236}">
                <a16:creationId xmlns:a16="http://schemas.microsoft.com/office/drawing/2014/main" id="{1F0D3ACF-C34D-4488-8E92-A6EC1AAE2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836613"/>
            <a:ext cx="8147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altLang="es-ES" sz="2400" b="1" dirty="0">
                <a:solidFill>
                  <a:srgbClr val="FF0000"/>
                </a:solidFill>
              </a:rPr>
              <a:t>5.- MAPEO DE ENTIDADES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10B7061-781B-FC37-AF20-5B6783F0D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3717032"/>
            <a:ext cx="5040560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1946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11688D36-2129-438D-9E88-8AB567B2F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587" indent="0" algn="l">
              <a:buNone/>
            </a:pPr>
            <a:r>
              <a:rPr lang="es-ES" sz="2400" b="1" i="0" u="none" strike="noStrike" baseline="0" dirty="0">
                <a:latin typeface="+mj-lt"/>
              </a:rPr>
              <a:t>Claves primarias</a:t>
            </a:r>
          </a:p>
          <a:p>
            <a:pPr algn="l"/>
            <a:r>
              <a:rPr lang="es-ES" sz="2200" b="0" i="0" u="none" strike="noStrike" baseline="0" dirty="0">
                <a:latin typeface="+mj-lt"/>
              </a:rPr>
              <a:t>Habitualmente , en las tablas, tenemos un atributo identificador numérico como clave primaria. Suele ser autonumérico.</a:t>
            </a:r>
          </a:p>
          <a:p>
            <a:pPr algn="l"/>
            <a:r>
              <a:rPr lang="es-ES" sz="2200" dirty="0">
                <a:latin typeface="+mj-lt"/>
              </a:rPr>
              <a:t>También una clave primaria puede ser de otro tipo o compuesta por varias columnas.</a:t>
            </a:r>
            <a:endParaRPr lang="es-ES" sz="2200" b="0" i="0" u="none" strike="noStrike" baseline="0" dirty="0">
              <a:latin typeface="+mj-lt"/>
            </a:endParaRPr>
          </a:p>
          <a:p>
            <a:pPr algn="l"/>
            <a:r>
              <a:rPr lang="es-ES" sz="2200" b="0" i="0" u="none" strike="noStrike" baseline="0" dirty="0">
                <a:latin typeface="+mj-lt"/>
              </a:rPr>
              <a:t>Es obligatorio anotar en una entidad un atributo como id con la anotación </a:t>
            </a:r>
            <a:r>
              <a:rPr lang="es-ES" sz="2200" b="1" i="0" u="none" strike="noStrike" baseline="0" dirty="0">
                <a:latin typeface="+mj-lt"/>
              </a:rPr>
              <a:t>@Id.</a:t>
            </a:r>
          </a:p>
          <a:p>
            <a:pPr algn="l"/>
            <a:r>
              <a:rPr lang="es-ES" sz="2200" b="0" i="0" u="none" strike="noStrike" baseline="0" dirty="0">
                <a:latin typeface="+mj-lt"/>
              </a:rPr>
              <a:t>Añadiendo la anotación </a:t>
            </a:r>
            <a:r>
              <a:rPr lang="es-ES" sz="2200" b="1" i="0" u="none" strike="noStrike" baseline="0" dirty="0">
                <a:latin typeface="+mj-lt"/>
              </a:rPr>
              <a:t>@GeneratedValue </a:t>
            </a:r>
            <a:r>
              <a:rPr lang="es-ES" sz="2200" b="0" i="0" u="none" strike="noStrike" baseline="0" dirty="0">
                <a:latin typeface="+mj-lt"/>
              </a:rPr>
              <a:t>a continuación de </a:t>
            </a:r>
            <a:r>
              <a:rPr lang="es-ES" sz="2200" b="1" i="0" u="none" strike="noStrike" baseline="0" dirty="0">
                <a:latin typeface="+mj-lt"/>
              </a:rPr>
              <a:t>@Id</a:t>
            </a:r>
            <a:r>
              <a:rPr lang="es-ES" sz="2200" b="0" i="0" u="none" strike="noStrike" baseline="0" dirty="0">
                <a:latin typeface="+mj-lt"/>
              </a:rPr>
              <a:t>, se genera un valor de forma automática y se le asignará un valor antes de almacenar la instancia de la entidad.</a:t>
            </a:r>
            <a:endParaRPr lang="es-ES" altLang="es-ES" sz="2200" i="1" dirty="0">
              <a:latin typeface="+mj-lt"/>
            </a:endParaRPr>
          </a:p>
        </p:txBody>
      </p:sp>
      <p:sp>
        <p:nvSpPr>
          <p:cNvPr id="8195" name="CuadroTexto 6">
            <a:extLst>
              <a:ext uri="{FF2B5EF4-FFF2-40B4-BE49-F238E27FC236}">
                <a16:creationId xmlns:a16="http://schemas.microsoft.com/office/drawing/2014/main" id="{1F0D3ACF-C34D-4488-8E92-A6EC1AAE2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836613"/>
            <a:ext cx="8147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altLang="es-ES" sz="2400" b="1" dirty="0">
                <a:solidFill>
                  <a:srgbClr val="FF0000"/>
                </a:solidFill>
              </a:rPr>
              <a:t>5.- MAPEO DE ENTIDADES</a:t>
            </a:r>
          </a:p>
        </p:txBody>
      </p:sp>
    </p:spTree>
    <p:extLst>
      <p:ext uri="{BB962C8B-B14F-4D97-AF65-F5344CB8AC3E}">
        <p14:creationId xmlns:p14="http://schemas.microsoft.com/office/powerpoint/2010/main" val="24258474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11688D36-2129-438D-9E88-8AB567B2F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587" indent="0" algn="l">
              <a:buNone/>
            </a:pPr>
            <a:r>
              <a:rPr lang="es-ES" sz="2400" b="1" i="0" u="none" strike="noStrike" baseline="0" dirty="0">
                <a:latin typeface="+mj-lt"/>
              </a:rPr>
              <a:t>Claves primarias</a:t>
            </a:r>
          </a:p>
        </p:txBody>
      </p:sp>
      <p:sp>
        <p:nvSpPr>
          <p:cNvPr id="8195" name="CuadroTexto 6">
            <a:extLst>
              <a:ext uri="{FF2B5EF4-FFF2-40B4-BE49-F238E27FC236}">
                <a16:creationId xmlns:a16="http://schemas.microsoft.com/office/drawing/2014/main" id="{1F0D3ACF-C34D-4488-8E92-A6EC1AAE2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836613"/>
            <a:ext cx="8147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altLang="es-ES" sz="2400" b="1" dirty="0">
                <a:solidFill>
                  <a:srgbClr val="FF0000"/>
                </a:solidFill>
              </a:rPr>
              <a:t>5.- MAPEO DE ENTIDADES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DE34E8E-B16B-AEE7-A5E6-808F11F24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452687"/>
            <a:ext cx="7272808" cy="253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0524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11688D36-2129-438D-9E88-8AB567B2F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587" indent="0" algn="l">
              <a:buNone/>
            </a:pPr>
            <a:r>
              <a:rPr lang="es-ES" sz="2400" b="1" i="0" u="none" strike="noStrike" baseline="0" dirty="0">
                <a:latin typeface="+mj-lt"/>
              </a:rPr>
              <a:t>Claves primarias</a:t>
            </a:r>
          </a:p>
          <a:p>
            <a:pPr marL="1587" indent="0" algn="l">
              <a:buNone/>
            </a:pPr>
            <a:r>
              <a:rPr lang="es-ES" sz="2200" b="0" i="0" u="none" strike="noStrike" baseline="0" dirty="0">
                <a:latin typeface="+mj-lt"/>
              </a:rPr>
              <a:t>Existen diferentes estrategias de generación de id:</a:t>
            </a:r>
          </a:p>
          <a:p>
            <a:pPr algn="l"/>
            <a:r>
              <a:rPr lang="es-ES" sz="2200" b="1" i="0" u="none" strike="noStrike" baseline="0" dirty="0" err="1">
                <a:latin typeface="+mj-lt"/>
              </a:rPr>
              <a:t>GenerationType.AUTO</a:t>
            </a:r>
            <a:r>
              <a:rPr lang="es-ES" sz="2200" b="0" i="0" u="none" strike="noStrike" baseline="0" dirty="0">
                <a:latin typeface="+mj-lt"/>
              </a:rPr>
              <a:t>: se escoge la mejor estrategia en función del dialecto SQL configurado (es decir, dependiendo del SGBD). Para MySQL un </a:t>
            </a:r>
            <a:r>
              <a:rPr lang="es-ES" sz="2200" b="1" i="0" u="none" strike="noStrike" baseline="0" dirty="0">
                <a:latin typeface="+mj-lt"/>
              </a:rPr>
              <a:t>autoincrementado común </a:t>
            </a:r>
            <a:r>
              <a:rPr lang="es-ES" sz="2200" b="0" i="0" u="none" strike="noStrike" baseline="0" dirty="0">
                <a:latin typeface="+mj-lt"/>
              </a:rPr>
              <a:t>para todas las entidades.</a:t>
            </a:r>
          </a:p>
          <a:p>
            <a:pPr algn="l"/>
            <a:r>
              <a:rPr lang="es-ES" sz="2200" b="1" i="0" u="none" strike="noStrike" baseline="0" dirty="0" err="1">
                <a:latin typeface="+mj-lt"/>
              </a:rPr>
              <a:t>GenerationType.SEQUENCE</a:t>
            </a:r>
            <a:r>
              <a:rPr lang="es-ES" sz="2200" b="0" i="0" u="none" strike="noStrike" baseline="0" dirty="0">
                <a:latin typeface="+mj-lt"/>
              </a:rPr>
              <a:t>: espera usar una secuencia SQL para generar los valores.</a:t>
            </a:r>
          </a:p>
          <a:p>
            <a:pPr algn="l"/>
            <a:r>
              <a:rPr lang="es-ES" sz="2200" b="1" i="0" u="none" strike="noStrike" baseline="0" dirty="0" err="1">
                <a:latin typeface="+mj-lt"/>
              </a:rPr>
              <a:t>GenerationType.IDENTITY</a:t>
            </a:r>
            <a:r>
              <a:rPr lang="es-ES" sz="2200" b="0" i="0" u="none" strike="noStrike" baseline="0" dirty="0">
                <a:latin typeface="+mj-lt"/>
              </a:rPr>
              <a:t>: se genera una columna autoincrementada independiente para cada entidad. </a:t>
            </a:r>
          </a:p>
          <a:p>
            <a:pPr algn="l"/>
            <a:r>
              <a:rPr lang="es-ES" sz="2200" b="1" i="0" u="none" strike="noStrike" baseline="0" dirty="0" err="1">
                <a:latin typeface="+mj-lt"/>
              </a:rPr>
              <a:t>GenerationType.TABLE</a:t>
            </a:r>
            <a:r>
              <a:rPr lang="es-ES" sz="2200" b="0" i="0" u="none" strike="noStrike" baseline="0" dirty="0">
                <a:latin typeface="+mj-lt"/>
              </a:rPr>
              <a:t>: se usa una tabla extra en nuestra base de datos. Tiene una fila por cada tipo de entidad diferente, y almacena el siguiente valor a utilizar.</a:t>
            </a:r>
            <a:endParaRPr lang="es-ES" altLang="es-ES" sz="2200" i="1" dirty="0">
              <a:latin typeface="+mj-lt"/>
            </a:endParaRPr>
          </a:p>
        </p:txBody>
      </p:sp>
      <p:sp>
        <p:nvSpPr>
          <p:cNvPr id="8195" name="CuadroTexto 6">
            <a:extLst>
              <a:ext uri="{FF2B5EF4-FFF2-40B4-BE49-F238E27FC236}">
                <a16:creationId xmlns:a16="http://schemas.microsoft.com/office/drawing/2014/main" id="{1F0D3ACF-C34D-4488-8E92-A6EC1AAE2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836613"/>
            <a:ext cx="8147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altLang="es-ES" sz="2400" b="1" dirty="0">
                <a:solidFill>
                  <a:srgbClr val="FF0000"/>
                </a:solidFill>
              </a:rPr>
              <a:t>5.- MAPEO DE ENTIDADES</a:t>
            </a:r>
          </a:p>
        </p:txBody>
      </p:sp>
    </p:spTree>
    <p:extLst>
      <p:ext uri="{BB962C8B-B14F-4D97-AF65-F5344CB8AC3E}">
        <p14:creationId xmlns:p14="http://schemas.microsoft.com/office/powerpoint/2010/main" val="10793169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11688D36-2129-438D-9E88-8AB567B2F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345" y="149542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587" indent="0" algn="l">
              <a:buNone/>
            </a:pPr>
            <a:r>
              <a:rPr lang="es-ES" sz="2400" i="0" u="none" strike="noStrike" baseline="0" dirty="0">
                <a:latin typeface="+mj-lt"/>
              </a:rPr>
              <a:t>Cuando mapeamos una entidad, todos sus atributos son considerados persistentes.</a:t>
            </a:r>
          </a:p>
          <a:p>
            <a:r>
              <a:rPr lang="es-ES" sz="2400" dirty="0">
                <a:latin typeface="+mj-lt"/>
              </a:rPr>
              <a:t>Excepto los declarados </a:t>
            </a:r>
            <a:r>
              <a:rPr lang="es-ES" sz="2400" b="1" dirty="0" err="1">
                <a:latin typeface="+mj-lt"/>
              </a:rPr>
              <a:t>static</a:t>
            </a:r>
            <a:r>
              <a:rPr lang="es-ES" sz="2400" b="1" dirty="0">
                <a:latin typeface="+mj-lt"/>
              </a:rPr>
              <a:t> y/o final </a:t>
            </a:r>
            <a:r>
              <a:rPr lang="es-ES" sz="2400" dirty="0">
                <a:latin typeface="+mj-lt"/>
              </a:rPr>
              <a:t>y los anotados como transitorios con </a:t>
            </a:r>
            <a:r>
              <a:rPr lang="es-ES" sz="2400" b="1" dirty="0">
                <a:latin typeface="+mj-lt"/>
              </a:rPr>
              <a:t>@Transient.</a:t>
            </a:r>
            <a:endParaRPr lang="es-ES" sz="2400" i="0" u="none" strike="noStrike" baseline="0" dirty="0">
              <a:latin typeface="+mj-lt"/>
            </a:endParaRPr>
          </a:p>
          <a:p>
            <a:pPr marL="1587" indent="0" algn="l">
              <a:buNone/>
            </a:pPr>
            <a:r>
              <a:rPr lang="es-ES" sz="2400" i="0" u="none" strike="noStrike" baseline="0" dirty="0">
                <a:latin typeface="+mj-lt"/>
              </a:rPr>
              <a:t>Todo </a:t>
            </a:r>
            <a:r>
              <a:rPr lang="es-ES" sz="2400" b="1" i="0" u="none" strike="noStrike" baseline="0" dirty="0">
                <a:latin typeface="+mj-lt"/>
              </a:rPr>
              <a:t>atributo persistente </a:t>
            </a:r>
            <a:r>
              <a:rPr lang="es-ES" sz="2400" i="0" u="none" strike="noStrike" baseline="0" dirty="0">
                <a:latin typeface="+mj-lt"/>
              </a:rPr>
              <a:t>se mapea a una columna en una tabla de la base de datos.</a:t>
            </a:r>
          </a:p>
          <a:p>
            <a:pPr marL="1587" indent="0" algn="l">
              <a:buNone/>
            </a:pPr>
            <a:r>
              <a:rPr lang="es-ES" sz="2400" b="1" i="0" u="none" strike="noStrike" baseline="0" dirty="0" err="1">
                <a:latin typeface="+mj-lt"/>
              </a:rPr>
              <a:t>Hibernate</a:t>
            </a:r>
            <a:r>
              <a:rPr lang="es-ES" sz="2400" i="0" u="none" strike="noStrike" baseline="0" dirty="0">
                <a:latin typeface="+mj-lt"/>
              </a:rPr>
              <a:t> escoge la mejor correspondencia de tipos de datos en el SGBD para los tipos Java que hayamos usado en las entidades.</a:t>
            </a:r>
          </a:p>
        </p:txBody>
      </p:sp>
      <p:sp>
        <p:nvSpPr>
          <p:cNvPr id="8195" name="CuadroTexto 6">
            <a:extLst>
              <a:ext uri="{FF2B5EF4-FFF2-40B4-BE49-F238E27FC236}">
                <a16:creationId xmlns:a16="http://schemas.microsoft.com/office/drawing/2014/main" id="{1F0D3ACF-C34D-4488-8E92-A6EC1AAE2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836613"/>
            <a:ext cx="8147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altLang="es-ES" sz="2400" b="1" dirty="0">
                <a:solidFill>
                  <a:srgbClr val="FF0000"/>
                </a:solidFill>
              </a:rPr>
              <a:t>6.- MAPEO DE VALORES</a:t>
            </a:r>
          </a:p>
        </p:txBody>
      </p:sp>
    </p:spTree>
    <p:extLst>
      <p:ext uri="{BB962C8B-B14F-4D97-AF65-F5344CB8AC3E}">
        <p14:creationId xmlns:p14="http://schemas.microsoft.com/office/powerpoint/2010/main" val="20983160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11688D36-2129-438D-9E88-8AB567B2F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345" y="149542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587" indent="0" algn="l">
              <a:buNone/>
            </a:pPr>
            <a:r>
              <a:rPr lang="es-ES" sz="2400" i="0" u="none" strike="noStrike" baseline="0" dirty="0">
                <a:latin typeface="+mj-lt"/>
              </a:rPr>
              <a:t>Si usamos la anotación </a:t>
            </a:r>
            <a:r>
              <a:rPr lang="es-ES" sz="2400" b="1" i="0" u="none" strike="noStrike" baseline="0" dirty="0">
                <a:latin typeface="+mj-lt"/>
              </a:rPr>
              <a:t>@Column </a:t>
            </a:r>
            <a:r>
              <a:rPr lang="es-ES" sz="2400" i="0" u="none" strike="noStrike" baseline="0" dirty="0">
                <a:latin typeface="+mj-lt"/>
              </a:rPr>
              <a:t>sobre un atributo nos permitirá indicar algunas propiedades:</a:t>
            </a:r>
          </a:p>
          <a:p>
            <a:r>
              <a:rPr lang="es-ES" sz="2000" b="1" i="0" u="none" strike="noStrike" baseline="0" dirty="0" err="1">
                <a:latin typeface="+mj-lt"/>
              </a:rPr>
              <a:t>name</a:t>
            </a:r>
            <a:r>
              <a:rPr lang="es-ES" sz="2000" i="0" u="none" strike="noStrike" baseline="0" dirty="0">
                <a:latin typeface="+mj-lt"/>
              </a:rPr>
              <a:t>: permite modificar el nombre que tendrá la columna mapeada (si no se usa, será el nombre del atributo).</a:t>
            </a:r>
          </a:p>
          <a:p>
            <a:r>
              <a:rPr lang="es-ES" sz="2000" b="1" i="0" u="none" strike="noStrike" baseline="0" dirty="0" err="1">
                <a:latin typeface="+mj-lt"/>
              </a:rPr>
              <a:t>length</a:t>
            </a:r>
            <a:r>
              <a:rPr lang="es-ES" sz="2000" i="0" u="none" strike="noStrike" baseline="0" dirty="0">
                <a:latin typeface="+mj-lt"/>
              </a:rPr>
              <a:t>: nos permite definir el número de caracteres de la columna.</a:t>
            </a:r>
          </a:p>
          <a:p>
            <a:r>
              <a:rPr lang="es-ES" sz="2000" b="1" i="0" u="none" strike="noStrike" baseline="0" dirty="0" err="1">
                <a:latin typeface="+mj-lt"/>
              </a:rPr>
              <a:t>nullable</a:t>
            </a:r>
            <a:r>
              <a:rPr lang="es-ES" sz="2000" i="0" u="none" strike="noStrike" baseline="0" dirty="0">
                <a:latin typeface="+mj-lt"/>
              </a:rPr>
              <a:t>: nos permite indicar si la columna mapeada puede o no almacenar valores nulos.</a:t>
            </a:r>
          </a:p>
          <a:p>
            <a:r>
              <a:rPr lang="es-ES" sz="2000" b="1" dirty="0" err="1">
                <a:latin typeface="+mj-lt"/>
              </a:rPr>
              <a:t>columnDefinition</a:t>
            </a:r>
            <a:r>
              <a:rPr lang="es-ES" sz="2000" b="1" dirty="0">
                <a:latin typeface="+mj-lt"/>
              </a:rPr>
              <a:t>: </a:t>
            </a:r>
            <a:r>
              <a:rPr lang="es-ES" sz="2000" dirty="0">
                <a:latin typeface="+mj-lt"/>
              </a:rPr>
              <a:t>para especificar cual será el tipo de dato en la columna  mapeada.</a:t>
            </a:r>
            <a:endParaRPr lang="es-ES" sz="2000" b="1" i="0" u="none" strike="noStrike" baseline="0" dirty="0">
              <a:latin typeface="+mj-lt"/>
            </a:endParaRPr>
          </a:p>
          <a:p>
            <a:r>
              <a:rPr lang="es-ES" sz="2000" b="1" i="0" u="none" strike="noStrike" baseline="0" dirty="0">
                <a:latin typeface="+mj-lt"/>
              </a:rPr>
              <a:t>insertable</a:t>
            </a:r>
            <a:r>
              <a:rPr lang="es-ES" sz="2000" i="0" u="none" strike="noStrike" baseline="0" dirty="0">
                <a:latin typeface="+mj-lt"/>
              </a:rPr>
              <a:t>, </a:t>
            </a:r>
            <a:r>
              <a:rPr lang="es-ES" sz="2000" b="1" i="0" u="none" strike="noStrike" baseline="0" dirty="0" err="1">
                <a:latin typeface="+mj-lt"/>
              </a:rPr>
              <a:t>updatable</a:t>
            </a:r>
            <a:r>
              <a:rPr lang="es-ES" sz="2000" i="0" u="none" strike="noStrike" baseline="0" dirty="0">
                <a:latin typeface="+mj-lt"/>
              </a:rPr>
              <a:t>: Cuando se ponen a false, la columna no es considerada para esas operaciones. Útil, por ejemplo, para una columna fecha en la que se asigna en BD por defecto la fecha actual, al hacer una inserción.</a:t>
            </a:r>
          </a:p>
        </p:txBody>
      </p:sp>
      <p:sp>
        <p:nvSpPr>
          <p:cNvPr id="8195" name="CuadroTexto 6">
            <a:extLst>
              <a:ext uri="{FF2B5EF4-FFF2-40B4-BE49-F238E27FC236}">
                <a16:creationId xmlns:a16="http://schemas.microsoft.com/office/drawing/2014/main" id="{1F0D3ACF-C34D-4488-8E92-A6EC1AAE2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836613"/>
            <a:ext cx="8147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altLang="es-ES" sz="2400" b="1" dirty="0">
                <a:solidFill>
                  <a:srgbClr val="FF0000"/>
                </a:solidFill>
              </a:rPr>
              <a:t>6.- MAPEO DE VALORES</a:t>
            </a:r>
          </a:p>
        </p:txBody>
      </p:sp>
    </p:spTree>
    <p:extLst>
      <p:ext uri="{BB962C8B-B14F-4D97-AF65-F5344CB8AC3E}">
        <p14:creationId xmlns:p14="http://schemas.microsoft.com/office/powerpoint/2010/main" val="12057997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4598</TotalTime>
  <Words>779</Words>
  <Application>Microsoft Office PowerPoint</Application>
  <PresentationFormat>Presentación en pantalla (4:3)</PresentationFormat>
  <Paragraphs>84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Arial</vt:lpstr>
      <vt:lpstr>Arial Unicode MS</vt:lpstr>
      <vt:lpstr>Calibri</vt:lpstr>
      <vt:lpstr>LMSans10-Bold</vt:lpstr>
      <vt:lpstr>LMSans10-Regular</vt:lpstr>
      <vt:lpstr>Times New Roman</vt:lpstr>
      <vt:lpstr>Tema de Office</vt:lpstr>
      <vt:lpstr>1_Tema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MANEJO DE CONECTORES</dc:title>
  <cp:lastModifiedBy>Luis Jesús Herrero de Cos</cp:lastModifiedBy>
  <cp:revision>120</cp:revision>
  <cp:lastPrinted>1601-01-01T00:00:00Z</cp:lastPrinted>
  <dcterms:created xsi:type="dcterms:W3CDTF">1601-01-01T00:00:00Z</dcterms:created>
  <dcterms:modified xsi:type="dcterms:W3CDTF">2024-10-24T15:13:34Z</dcterms:modified>
</cp:coreProperties>
</file>