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61" r:id="rId3"/>
    <p:sldId id="260" r:id="rId4"/>
    <p:sldId id="259" r:id="rId5"/>
    <p:sldId id="258" r:id="rId6"/>
    <p:sldId id="262" r:id="rId7"/>
    <p:sldId id="257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6257A-A005-4CB5-559F-4A548D3B1816}" v="326" dt="2024-10-11T16:05:24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5774-C4E1-4CB8-821B-E2522C1382D0}" type="datetimeFigureOut">
              <a:t>14/10/2024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178DE-5393-426F-91CF-C7D7761FF73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77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96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490F5-1014-B640-E649-3CAEA5ED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9" y="401498"/>
            <a:ext cx="10972800" cy="1230485"/>
          </a:xfrm>
        </p:spPr>
        <p:txBody>
          <a:bodyPr/>
          <a:lstStyle/>
          <a:p>
            <a:r>
              <a:rPr lang="es-ES" sz="4800" dirty="0">
                <a:latin typeface="Aptos" panose="020B0004020202020204" pitchFamily="34" charset="0"/>
              </a:rPr>
              <a:t>Ventas y CRM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0EE067-52AF-48F9-385B-848094859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Aptos" panose="020B0004020202020204" pitchFamily="34" charset="0"/>
                <a:ea typeface="Roboto"/>
                <a:cs typeface="Calibri"/>
              </a:rPr>
              <a:t>Función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C83922-F96E-B58A-3D73-9EBA115B6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Gestiona las actividades de venta de servicios logísticos, desde la prospección hasta el cierre de contratos.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CBE3BA-8932-659E-68DC-D1E000A78EF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Módulo ERP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2962EA4-F94C-1C96-A099-6485AD064262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Utiliza CRM y Ventas para gestionar las relaciones con los clientes y automatizar procesos de ventas.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9965480-6434-ACE3-F6DB-1439D293093B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Importancia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06B43DD-3DD6-293A-306C-7F9B7C9812E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Un sistema eficiente puede incrementar la tasa de cierre y mejorar la experiencia del cliente.</a:t>
            </a:r>
          </a:p>
        </p:txBody>
      </p:sp>
      <p:pic>
        <p:nvPicPr>
          <p:cNvPr id="14" name="Gráfico 13" descr="Caja registradora con relleno sólido">
            <a:extLst>
              <a:ext uri="{FF2B5EF4-FFF2-40B4-BE49-F238E27FC236}">
                <a16:creationId xmlns:a16="http://schemas.microsoft.com/office/drawing/2014/main" id="{6251E403-7413-3B5F-F145-671D3891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800" y="1975339"/>
            <a:ext cx="3571630" cy="3561861"/>
          </a:xfrm>
          <a:prstGeom prst="rect">
            <a:avLst/>
          </a:prstGeom>
        </p:spPr>
      </p:pic>
      <p:pic>
        <p:nvPicPr>
          <p:cNvPr id="9" name="Picture 2" descr="Airplane, flight, package, plane, travel icon - Download on Iconfinder">
            <a:extLst>
              <a:ext uri="{FF2B5EF4-FFF2-40B4-BE49-F238E27FC236}">
                <a16:creationId xmlns:a16="http://schemas.microsoft.com/office/drawing/2014/main" id="{5C8DAD23-EAFD-4867-6DA9-ABA4ED82B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540" y="-214599"/>
            <a:ext cx="1690279" cy="169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80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A3ED5-5C7C-34BB-2855-20B9F2B1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85" y="355233"/>
            <a:ext cx="10972800" cy="1230485"/>
          </a:xfrm>
        </p:spPr>
        <p:txBody>
          <a:bodyPr/>
          <a:lstStyle/>
          <a:p>
            <a:r>
              <a:rPr lang="es-ES" sz="4800" dirty="0">
                <a:latin typeface="Aptos" panose="020B0004020202020204" pitchFamily="34" charset="0"/>
              </a:rPr>
              <a:t>Marketing y Estrategias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5CEDF6-3641-F864-B315-10A240BA575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7671" y="1911984"/>
            <a:ext cx="3452196" cy="593840"/>
          </a:xfrm>
        </p:spPr>
        <p:txBody>
          <a:bodyPr/>
          <a:lstStyle/>
          <a:p>
            <a:r>
              <a:rPr lang="es-ES" sz="2400" dirty="0">
                <a:latin typeface="Aptos" panose="020B0004020202020204" pitchFamily="34" charset="0"/>
                <a:ea typeface="Roboto"/>
                <a:cs typeface="Roboto"/>
              </a:rPr>
              <a:t>Función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721F0-F24F-E08D-07D5-52EB4CE89E6B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157671" y="2523531"/>
            <a:ext cx="3452194" cy="830639"/>
          </a:xfrm>
        </p:spPr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Desarrolla estrategias de promoción para atraer y retener clientes mediante campañas específicas.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E7614C-0868-8900-21F8-3A6D27C766B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913130" y="4334753"/>
            <a:ext cx="3452196" cy="593840"/>
          </a:xfrm>
        </p:spPr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Módulo ERP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88CE65-2743-810D-F88F-C79564723112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6913130" y="4946300"/>
            <a:ext cx="3452194" cy="830639"/>
          </a:xfrm>
        </p:spPr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Emplea Marketing y Marketing Social para gestionar campañas y analizar su rendimiento.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7CD6A5-0E27-B318-90F1-A29006B8C13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436074" y="1951059"/>
            <a:ext cx="3452196" cy="593840"/>
          </a:xfrm>
        </p:spPr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Impacto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108E82-B1AC-4BBA-C270-4E7C29A53A74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436074" y="2562606"/>
            <a:ext cx="3452194" cy="830639"/>
          </a:xfrm>
        </p:spPr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Las tácticas de marketing bien dirigidas aumentan la visibilidad y generean leads valiosos.</a:t>
            </a:r>
          </a:p>
        </p:txBody>
      </p:sp>
      <p:pic>
        <p:nvPicPr>
          <p:cNvPr id="19" name="Gráfico 18" descr="Marketing con relleno sólido">
            <a:extLst>
              <a:ext uri="{FF2B5EF4-FFF2-40B4-BE49-F238E27FC236}">
                <a16:creationId xmlns:a16="http://schemas.microsoft.com/office/drawing/2014/main" id="{EE8218B8-200B-4626-91D8-1FA828FB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415" y="3538416"/>
            <a:ext cx="2985476" cy="2985476"/>
          </a:xfrm>
          <a:prstGeom prst="rect">
            <a:avLst/>
          </a:prstGeom>
        </p:spPr>
      </p:pic>
      <p:pic>
        <p:nvPicPr>
          <p:cNvPr id="9" name="Picture 2" descr="Airplane, flight, package, plane, travel icon - Download on Iconfinder">
            <a:extLst>
              <a:ext uri="{FF2B5EF4-FFF2-40B4-BE49-F238E27FC236}">
                <a16:creationId xmlns:a16="http://schemas.microsoft.com/office/drawing/2014/main" id="{56F3102F-8A00-4BC9-BE19-FB51941A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540" y="-214599"/>
            <a:ext cx="1690279" cy="169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1AAC-47CA-3990-C4FC-000BBD98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092" y="380391"/>
            <a:ext cx="10972800" cy="1230485"/>
          </a:xfrm>
        </p:spPr>
        <p:txBody>
          <a:bodyPr/>
          <a:lstStyle/>
          <a:p>
            <a:r>
              <a:rPr lang="es-ES" sz="4800" dirty="0">
                <a:latin typeface="Aptos" panose="020B0004020202020204" pitchFamily="34" charset="0"/>
              </a:rPr>
              <a:t>Finanzas y Contabilidad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F1EAC7-9E5F-C55F-3796-4EB05303E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Aptos" panose="020B0004020202020204" pitchFamily="34" charset="0"/>
                <a:ea typeface="Roboto"/>
                <a:cs typeface="Roboto"/>
              </a:rPr>
              <a:t>Función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B8AD95-3B0B-86AB-0FD7-10E6BE857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Supervisa la gestión financiera, incluyendo contabilidad, presupuestos y reportes.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5B836A6-DB4D-F6E2-257D-3660C235918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Módulo ERP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56154D0-F634-45B6-3208-AC81E5692AC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Contabilidad y Facturación ayudan a automatizar procesos financieros y generar informes precisos.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04686A2-1519-201D-E72F-3042274A603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Eficiencia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C3535D1-B08D-39E3-ED96-0E9837BB7C8A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Un control financiero adecuado asegura la salud económica de la empresa.</a:t>
            </a:r>
          </a:p>
        </p:txBody>
      </p:sp>
      <p:pic>
        <p:nvPicPr>
          <p:cNvPr id="16" name="Marcador de posición de imagen 15" descr="Monedas con relleno sólido">
            <a:extLst>
              <a:ext uri="{FF2B5EF4-FFF2-40B4-BE49-F238E27FC236}">
                <a16:creationId xmlns:a16="http://schemas.microsoft.com/office/drawing/2014/main" id="{C8DDE9C7-1045-F4C6-32DB-6F9FCBE6423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74804" y="2794544"/>
            <a:ext cx="3650910" cy="3650910"/>
          </a:xfrm>
        </p:spPr>
      </p:pic>
      <p:pic>
        <p:nvPicPr>
          <p:cNvPr id="5" name="Picture 2" descr="Airplane, flight, package, plane, travel icon - Download on Iconfinder">
            <a:extLst>
              <a:ext uri="{FF2B5EF4-FFF2-40B4-BE49-F238E27FC236}">
                <a16:creationId xmlns:a16="http://schemas.microsoft.com/office/drawing/2014/main" id="{759C900A-52E2-FE0F-8849-DB0C6FC94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540" y="-214599"/>
            <a:ext cx="1690279" cy="169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6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9ACB2-2B24-4B66-254F-729A8519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268" y="411159"/>
            <a:ext cx="10972800" cy="1230485"/>
          </a:xfrm>
        </p:spPr>
        <p:txBody>
          <a:bodyPr/>
          <a:lstStyle/>
          <a:p>
            <a:r>
              <a:rPr lang="es-ES" sz="4800" dirty="0">
                <a:latin typeface="Aptos" panose="020B0004020202020204" pitchFamily="34" charset="0"/>
              </a:rPr>
              <a:t>Recursos Humanos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C858B-F830-D401-52FB-ED0A397F0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>
                <a:latin typeface="Aptos" panose="020B0004020202020204" pitchFamily="34" charset="0"/>
                <a:ea typeface="Roboto"/>
                <a:cs typeface="Roboto"/>
              </a:rPr>
              <a:t>Función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359A11-777C-4968-8067-14A447589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Gestiona el personal, desde la contratación hasta la formación y administración de nóminas.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BBEC4A-32AD-0F41-6A09-72F35C5FA2C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Módulo ERP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792E614-7C6A-27F8-1A7E-9703D8C0211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El módulo Empleados facilita el seguimiento de información vital de cada trabajador.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2C5C56-E1D6-C2E4-48DD-74D8C05C720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Importancia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494FD97-B335-D1D7-6BE7-BF28F64C50BD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Una gestión eficaz de RRHH crea un ambiente laboral positivo y retiene talento.</a:t>
            </a:r>
          </a:p>
        </p:txBody>
      </p:sp>
      <p:pic>
        <p:nvPicPr>
          <p:cNvPr id="25" name="Gráfico 24" descr="Grupo con relleno sólido">
            <a:extLst>
              <a:ext uri="{FF2B5EF4-FFF2-40B4-BE49-F238E27FC236}">
                <a16:creationId xmlns:a16="http://schemas.microsoft.com/office/drawing/2014/main" id="{0895070B-6763-9D06-3907-8D224F44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338" y="3157416"/>
            <a:ext cx="3532553" cy="3483707"/>
          </a:xfrm>
          <a:prstGeom prst="rect">
            <a:avLst/>
          </a:prstGeom>
        </p:spPr>
      </p:pic>
      <p:pic>
        <p:nvPicPr>
          <p:cNvPr id="9" name="Picture 2" descr="Airplane, flight, package, plane, travel icon - Download on Iconfinder">
            <a:extLst>
              <a:ext uri="{FF2B5EF4-FFF2-40B4-BE49-F238E27FC236}">
                <a16:creationId xmlns:a16="http://schemas.microsoft.com/office/drawing/2014/main" id="{995F4C94-AD8E-8E74-4C4B-D2E9778C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540" y="-214599"/>
            <a:ext cx="1690279" cy="169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54739" y="344554"/>
            <a:ext cx="10439400" cy="13208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latin typeface="Aptos" panose="020B0004020202020204" pitchFamily="34" charset="0"/>
                <a:ea typeface="Calibri"/>
                <a:cs typeface="Calibri"/>
              </a:rPr>
              <a:t>Operaciones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8D2E850E-DC49-7ECF-9A18-6BB1A5855101}"/>
              </a:ext>
            </a:extLst>
          </p:cNvPr>
          <p:cNvSpPr txBox="1">
            <a:spLocks/>
          </p:cNvSpPr>
          <p:nvPr/>
        </p:nvSpPr>
        <p:spPr>
          <a:xfrm>
            <a:off x="6428961" y="2036384"/>
            <a:ext cx="5157787" cy="59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ptos" panose="020B0004020202020204" pitchFamily="34" charset="0"/>
                <a:ea typeface="Roboto"/>
                <a:cs typeface="Roboto"/>
              </a:rPr>
              <a:t>Función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F1B9372F-5633-B040-507A-80E99918B7E7}"/>
              </a:ext>
            </a:extLst>
          </p:cNvPr>
          <p:cNvSpPr txBox="1">
            <a:spLocks/>
          </p:cNvSpPr>
          <p:nvPr/>
        </p:nvSpPr>
        <p:spPr>
          <a:xfrm>
            <a:off x="6428961" y="2636887"/>
            <a:ext cx="5157786" cy="88325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Aptos" panose="020B0004020202020204" pitchFamily="34" charset="0"/>
                <a:ea typeface="Calibri"/>
                <a:cs typeface="Calibri"/>
              </a:rPr>
              <a:t>Supervisa la logística y entrega de paquetes, asegurando la eficiencia operativa y cumplimiento de plazos.</a:t>
            </a:r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55BA33A3-E230-498D-9ED9-DE09B79DEFA6}"/>
              </a:ext>
            </a:extLst>
          </p:cNvPr>
          <p:cNvSpPr txBox="1">
            <a:spLocks/>
          </p:cNvSpPr>
          <p:nvPr/>
        </p:nvSpPr>
        <p:spPr>
          <a:xfrm>
            <a:off x="639604" y="2036384"/>
            <a:ext cx="5157787" cy="59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>
                <a:latin typeface="Aptos" panose="020B0004020202020204" pitchFamily="34" charset="0"/>
              </a:rPr>
              <a:t>Módulo ERP</a:t>
            </a:r>
          </a:p>
        </p:txBody>
      </p:sp>
      <p:sp>
        <p:nvSpPr>
          <p:cNvPr id="26" name="Marcador de texto 5">
            <a:extLst>
              <a:ext uri="{FF2B5EF4-FFF2-40B4-BE49-F238E27FC236}">
                <a16:creationId xmlns:a16="http://schemas.microsoft.com/office/drawing/2014/main" id="{ADC7998F-E8A5-0600-1E84-951EFDDF8182}"/>
              </a:ext>
            </a:extLst>
          </p:cNvPr>
          <p:cNvSpPr txBox="1">
            <a:spLocks/>
          </p:cNvSpPr>
          <p:nvPr/>
        </p:nvSpPr>
        <p:spPr>
          <a:xfrm>
            <a:off x="639604" y="2636887"/>
            <a:ext cx="5157786" cy="88325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Aptos" panose="020B0004020202020204" pitchFamily="34" charset="0"/>
                <a:ea typeface="Calibri"/>
                <a:cs typeface="Calibri"/>
              </a:rPr>
              <a:t>Inventario y Flota. Estos módulos gestionan el inventario de productos, logística y mantenimiento de vehículos de la empresa.</a:t>
            </a:r>
          </a:p>
        </p:txBody>
      </p:sp>
      <p:sp>
        <p:nvSpPr>
          <p:cNvPr id="28" name="Marcador de texto 6">
            <a:extLst>
              <a:ext uri="{FF2B5EF4-FFF2-40B4-BE49-F238E27FC236}">
                <a16:creationId xmlns:a16="http://schemas.microsoft.com/office/drawing/2014/main" id="{5C152008-54D4-E1EF-B524-7F47045A08F6}"/>
              </a:ext>
            </a:extLst>
          </p:cNvPr>
          <p:cNvSpPr txBox="1">
            <a:spLocks/>
          </p:cNvSpPr>
          <p:nvPr/>
        </p:nvSpPr>
        <p:spPr>
          <a:xfrm>
            <a:off x="5532665" y="3841028"/>
            <a:ext cx="5157787" cy="59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>
                <a:latin typeface="Aptos" panose="020B0004020202020204" pitchFamily="34" charset="0"/>
              </a:rPr>
              <a:t>Importancia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B130E95B-ECCC-86E1-D6CC-EC2CF00095B7}"/>
              </a:ext>
            </a:extLst>
          </p:cNvPr>
          <p:cNvSpPr txBox="1">
            <a:spLocks/>
          </p:cNvSpPr>
          <p:nvPr/>
        </p:nvSpPr>
        <p:spPr>
          <a:xfrm>
            <a:off x="5532665" y="4441531"/>
            <a:ext cx="5157786" cy="88325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Aptos" panose="020B0004020202020204" pitchFamily="34" charset="0"/>
                <a:ea typeface="Roboto"/>
                <a:cs typeface="Roboto"/>
              </a:rPr>
              <a:t>Una buena gestión de inventario y servicio de entregas es indispensable para el correcto funcionamiento del servicio y la satisfacción del cliente</a:t>
            </a:r>
            <a:endParaRPr lang="es-ES" sz="1600" dirty="0">
              <a:latin typeface="Aptos" panose="020B0004020202020204" pitchFamily="34" charset="0"/>
            </a:endParaRPr>
          </a:p>
        </p:txBody>
      </p:sp>
      <p:pic>
        <p:nvPicPr>
          <p:cNvPr id="33" name="Gráfico 32" descr="Camión con relleno sólido">
            <a:extLst>
              <a:ext uri="{FF2B5EF4-FFF2-40B4-BE49-F238E27FC236}">
                <a16:creationId xmlns:a16="http://schemas.microsoft.com/office/drawing/2014/main" id="{7F75BD60-20D4-8326-B36E-BE148BFFB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191" y="4142409"/>
            <a:ext cx="3487529" cy="3432312"/>
          </a:xfrm>
          <a:prstGeom prst="rect">
            <a:avLst/>
          </a:prstGeom>
        </p:spPr>
      </p:pic>
      <p:pic>
        <p:nvPicPr>
          <p:cNvPr id="2" name="Picture 2" descr="Airplane, flight, package, plane, travel icon - Download on Iconfinder">
            <a:extLst>
              <a:ext uri="{FF2B5EF4-FFF2-40B4-BE49-F238E27FC236}">
                <a16:creationId xmlns:a16="http://schemas.microsoft.com/office/drawing/2014/main" id="{7D04A40E-0DD0-BDB2-5337-17B02F83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540" y="-214599"/>
            <a:ext cx="1690279" cy="169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2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B796-400E-64A6-07FF-B993E134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31" y="374850"/>
            <a:ext cx="10972800" cy="1230485"/>
          </a:xfrm>
        </p:spPr>
        <p:txBody>
          <a:bodyPr/>
          <a:lstStyle/>
          <a:p>
            <a:r>
              <a:rPr lang="es-ES" sz="4800" dirty="0">
                <a:latin typeface="Aptos" panose="020B0004020202020204" pitchFamily="34" charset="0"/>
              </a:rPr>
              <a:t>Atención al Cliente y TI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6E5C0-185E-5B4F-B356-A6264F12B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Función de Atención al Cliente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DAADA-0675-C089-5A65-B0F3DC4F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Proporciona soporte a clientes, resolviendo problemas y atendiendo consultas rápidamente.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D13131-1390-0DEB-8955-21F352409DB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Módulo ERP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513883C-3F09-1416-2487-F2F2AC95E0B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Chat en Vivo permite una comunicación ágil y mejora la satisfacción del cliente.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871B926-3D02-5E47-B339-B21FB0288A0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ES" sz="2400">
                <a:latin typeface="Aptos" panose="020B0004020202020204" pitchFamily="34" charset="0"/>
              </a:rPr>
              <a:t>Función de TI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68F9B0-3150-A10D-F3DC-58FA5BB4963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s-ES">
                <a:latin typeface="Aptos" panose="020B0004020202020204" pitchFamily="34" charset="0"/>
              </a:rPr>
              <a:t>Mantiene la infraestructura tecnológica y controla la seguridad de los sistemas ERP.</a:t>
            </a:r>
          </a:p>
        </p:txBody>
      </p:sp>
      <p:pic>
        <p:nvPicPr>
          <p:cNvPr id="16" name="Marcador de posición de imagen 15" descr="Reseña de cliente con relleno sólido">
            <a:extLst>
              <a:ext uri="{FF2B5EF4-FFF2-40B4-BE49-F238E27FC236}">
                <a16:creationId xmlns:a16="http://schemas.microsoft.com/office/drawing/2014/main" id="{A5B6A200-21A1-0DDF-18C2-2FF64DBA007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77112" y="449929"/>
            <a:ext cx="3650910" cy="3650910"/>
          </a:xfrm>
        </p:spPr>
      </p:pic>
      <p:pic>
        <p:nvPicPr>
          <p:cNvPr id="1026" name="Picture 2" descr="Airplane, flight, package, plane, travel icon - Download on Iconfinder">
            <a:extLst>
              <a:ext uri="{FF2B5EF4-FFF2-40B4-BE49-F238E27FC236}">
                <a16:creationId xmlns:a16="http://schemas.microsoft.com/office/drawing/2014/main" id="{247A11AF-3603-CA11-2CC6-336F8EDE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540" y="-214599"/>
            <a:ext cx="1690279" cy="169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9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317</Words>
  <Application>Microsoft Office PowerPoint</Application>
  <PresentationFormat>Panorámica</PresentationFormat>
  <Paragraphs>43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Roboto</vt:lpstr>
      <vt:lpstr>Tema de Office</vt:lpstr>
      <vt:lpstr>Drift</vt:lpstr>
      <vt:lpstr>Ventas y CRM</vt:lpstr>
      <vt:lpstr>Marketing y Estrategias</vt:lpstr>
      <vt:lpstr>Finanzas y Contabilidad</vt:lpstr>
      <vt:lpstr>Recursos Humanos</vt:lpstr>
      <vt:lpstr>Presentación de PowerPoint</vt:lpstr>
      <vt:lpstr>Atención al Cliente y 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Izan Franco Anduaga</cp:lastModifiedBy>
  <cp:revision>102</cp:revision>
  <dcterms:created xsi:type="dcterms:W3CDTF">2024-10-11T15:41:11Z</dcterms:created>
  <dcterms:modified xsi:type="dcterms:W3CDTF">2024-10-14T16:48:42Z</dcterms:modified>
</cp:coreProperties>
</file>