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9" r:id="rId3"/>
    <p:sldId id="380" r:id="rId4"/>
    <p:sldId id="389" r:id="rId5"/>
    <p:sldId id="408" r:id="rId6"/>
    <p:sldId id="409" r:id="rId7"/>
    <p:sldId id="410" r:id="rId8"/>
    <p:sldId id="411" r:id="rId9"/>
    <p:sldId id="412" r:id="rId10"/>
    <p:sldId id="413" r:id="rId11"/>
    <p:sldId id="41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Herrero de Cos" userId="1a803f82-0012-431b-a368-6f3c9304e3f9" providerId="ADAL" clId="{12567031-6162-4D0D-9DA6-C579149F00B5}"/>
    <pc:docChg chg="custSel modSld">
      <pc:chgData name="Luis Herrero de Cos" userId="1a803f82-0012-431b-a368-6f3c9304e3f9" providerId="ADAL" clId="{12567031-6162-4D0D-9DA6-C579149F00B5}" dt="2020-01-30T13:55:44.819" v="7" actId="1076"/>
      <pc:docMkLst>
        <pc:docMk/>
      </pc:docMkLst>
      <pc:sldChg chg="addSp delSp modSp">
        <pc:chgData name="Luis Herrero de Cos" userId="1a803f82-0012-431b-a368-6f3c9304e3f9" providerId="ADAL" clId="{12567031-6162-4D0D-9DA6-C579149F00B5}" dt="2020-01-30T13:55:44.819" v="7" actId="1076"/>
        <pc:sldMkLst>
          <pc:docMk/>
          <pc:sldMk cId="2093193446" sldId="408"/>
        </pc:sldMkLst>
        <pc:picChg chg="add mod">
          <ac:chgData name="Luis Herrero de Cos" userId="1a803f82-0012-431b-a368-6f3c9304e3f9" providerId="ADAL" clId="{12567031-6162-4D0D-9DA6-C579149F00B5}" dt="2020-01-30T13:55:40.904" v="6" actId="1076"/>
          <ac:picMkLst>
            <pc:docMk/>
            <pc:sldMk cId="2093193446" sldId="408"/>
            <ac:picMk id="9" creationId="{30D27D9D-B411-4FBD-9943-786ED18B7E14}"/>
          </ac:picMkLst>
        </pc:picChg>
        <pc:picChg chg="del">
          <ac:chgData name="Luis Herrero de Cos" userId="1a803f82-0012-431b-a368-6f3c9304e3f9" providerId="ADAL" clId="{12567031-6162-4D0D-9DA6-C579149F00B5}" dt="2020-01-30T13:54:23.402" v="0" actId="478"/>
          <ac:picMkLst>
            <pc:docMk/>
            <pc:sldMk cId="2093193446" sldId="408"/>
            <ac:picMk id="10" creationId="{38416254-1462-4AB6-BBB7-8FF69DF22E2E}"/>
          </ac:picMkLst>
        </pc:picChg>
        <pc:picChg chg="mod modCrop">
          <ac:chgData name="Luis Herrero de Cos" userId="1a803f82-0012-431b-a368-6f3c9304e3f9" providerId="ADAL" clId="{12567031-6162-4D0D-9DA6-C579149F00B5}" dt="2020-01-30T13:55:44.819" v="7" actId="1076"/>
          <ac:picMkLst>
            <pc:docMk/>
            <pc:sldMk cId="2093193446" sldId="408"/>
            <ac:picMk id="11" creationId="{C18DAE26-5254-47BA-B31C-00BE45995042}"/>
          </ac:picMkLst>
        </pc:picChg>
      </pc:sldChg>
    </pc:docChg>
  </pc:docChgLst>
  <pc:docChgLst>
    <pc:chgData name="Luis Jesús Herrero de Cos" userId="1a803f82-0012-431b-a368-6f3c9304e3f9" providerId="ADAL" clId="{03C731AC-FA84-4440-9966-805CDF4ED931}"/>
    <pc:docChg chg="modSld">
      <pc:chgData name="Luis Jesús Herrero de Cos" userId="1a803f82-0012-431b-a368-6f3c9304e3f9" providerId="ADAL" clId="{03C731AC-FA84-4440-9966-805CDF4ED931}" dt="2023-02-27T14:07:23.444" v="5" actId="20577"/>
      <pc:docMkLst>
        <pc:docMk/>
      </pc:docMkLst>
      <pc:sldChg chg="modSp mod">
        <pc:chgData name="Luis Jesús Herrero de Cos" userId="1a803f82-0012-431b-a368-6f3c9304e3f9" providerId="ADAL" clId="{03C731AC-FA84-4440-9966-805CDF4ED931}" dt="2023-02-27T14:07:23.444" v="5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03C731AC-FA84-4440-9966-805CDF4ED931}" dt="2023-02-27T14:07:23.444" v="5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Luis Herrero de Cos" userId="1a803f82-0012-431b-a368-6f3c9304e3f9" providerId="ADAL" clId="{77AA06D1-EB68-4E29-9E6B-781EE8005AF1}"/>
    <pc:docChg chg="modSld">
      <pc:chgData name="Luis Herrero de Cos" userId="1a803f82-0012-431b-a368-6f3c9304e3f9" providerId="ADAL" clId="{77AA06D1-EB68-4E29-9E6B-781EE8005AF1}" dt="2020-01-08T20:58:55.954" v="21" actId="20577"/>
      <pc:docMkLst>
        <pc:docMk/>
      </pc:docMkLst>
      <pc:sldChg chg="modSp">
        <pc:chgData name="Luis Herrero de Cos" userId="1a803f82-0012-431b-a368-6f3c9304e3f9" providerId="ADAL" clId="{77AA06D1-EB68-4E29-9E6B-781EE8005AF1}" dt="2020-01-08T20:58:55.954" v="21" actId="20577"/>
        <pc:sldMkLst>
          <pc:docMk/>
          <pc:sldMk cId="4031849461" sldId="359"/>
        </pc:sldMkLst>
        <pc:spChg chg="mod">
          <ac:chgData name="Luis Herrero de Cos" userId="1a803f82-0012-431b-a368-6f3c9304e3f9" providerId="ADAL" clId="{77AA06D1-EB68-4E29-9E6B-781EE8005AF1}" dt="2020-01-08T20:58:55.954" v="21" actId="20577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  <pc:docChgLst>
    <pc:chgData name="Luis Jesús Herrero de Cos" userId="1a803f82-0012-431b-a368-6f3c9304e3f9" providerId="ADAL" clId="{B5679679-F7F0-4575-AFFC-7279C8C09939}"/>
    <pc:docChg chg="modSld">
      <pc:chgData name="Luis Jesús Herrero de Cos" userId="1a803f82-0012-431b-a368-6f3c9304e3f9" providerId="ADAL" clId="{B5679679-F7F0-4575-AFFC-7279C8C09939}" dt="2023-12-15T14:52:29.271" v="2" actId="6549"/>
      <pc:docMkLst>
        <pc:docMk/>
      </pc:docMkLst>
      <pc:sldChg chg="modSp mod">
        <pc:chgData name="Luis Jesús Herrero de Cos" userId="1a803f82-0012-431b-a368-6f3c9304e3f9" providerId="ADAL" clId="{B5679679-F7F0-4575-AFFC-7279C8C09939}" dt="2023-12-15T13:49:48.496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B5679679-F7F0-4575-AFFC-7279C8C09939}" dt="2023-12-15T13:49:48.49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uis Jesús Herrero de Cos" userId="1a803f82-0012-431b-a368-6f3c9304e3f9" providerId="ADAL" clId="{B5679679-F7F0-4575-AFFC-7279C8C09939}" dt="2023-12-15T14:52:29.271" v="2" actId="6549"/>
        <pc:sldMkLst>
          <pc:docMk/>
          <pc:sldMk cId="4031849461" sldId="359"/>
        </pc:sldMkLst>
        <pc:spChg chg="mod">
          <ac:chgData name="Luis Jesús Herrero de Cos" userId="1a803f82-0012-431b-a368-6f3c9304e3f9" providerId="ADAL" clId="{B5679679-F7F0-4575-AFFC-7279C8C09939}" dt="2023-12-15T14:52:29.271" v="2" actId="6549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BE51-FF34-439B-A108-C0DA8BAE2CCB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308BC-90B0-47B8-8E4C-112037CF0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3700" dirty="0"/>
              <a:t>UNIDAD 3. BASES DE DATOS NoSQL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ES" b="1"/>
              <a:t>ACCESO A DATOS</a:t>
            </a:r>
          </a:p>
          <a:p>
            <a:pPr algn="l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97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OPERACIONES DE AGREGACIÓN. FUNCIONES DE AGRUPAMIENTO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9: </a:t>
            </a:r>
            <a:r>
              <a:rPr lang="es-ES" sz="1800" dirty="0"/>
              <a:t>Obtener los cursos que hay en la colección alumnos.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10: </a:t>
            </a:r>
            <a:r>
              <a:rPr lang="es-ES" sz="1800" dirty="0"/>
              <a:t>Obtener cuantos alumnos de la colección alumnos hay matriculados en cada curso.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b="1" dirty="0"/>
              <a:t>Ejemplo 11: </a:t>
            </a:r>
            <a:r>
              <a:rPr lang="es-ES" sz="1800" dirty="0"/>
              <a:t>Obtener cuantos alumnos de la colección alumnos hay matriculados y la nota media en cada curso.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2E4D65-94F3-4159-B3CF-CE67ED79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03" y="2643253"/>
            <a:ext cx="4257675" cy="819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A1D68B-457C-4000-8C68-057F71206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003" y="4089069"/>
            <a:ext cx="4610100" cy="590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413C8F-CA10-41A7-85C2-3B62327E7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522" y="5469889"/>
            <a:ext cx="5276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3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14" y="1460904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OPERACIONES DE AGREGACIÓN. FUNCIONES DE AGRUPAMIENTO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12: </a:t>
            </a:r>
            <a:r>
              <a:rPr lang="es-ES" sz="1800" dirty="0"/>
              <a:t>Obtener el primer y último alumno matriculado en cada curso.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13: </a:t>
            </a:r>
            <a:r>
              <a:rPr lang="es-ES" sz="1800" dirty="0"/>
              <a:t>Obtener la máxima y mínima nota en cada curso.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14: </a:t>
            </a:r>
            <a:r>
              <a:rPr lang="es-ES" sz="1800" dirty="0"/>
              <a:t>Obtener el último alumno por orden alfabético de cada curso.</a:t>
            </a:r>
            <a:endParaRPr lang="es-ES" sz="1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2EFE9-2BEE-4386-B242-3C7B743D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67636"/>
            <a:ext cx="5972175" cy="790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6113F3-5C36-4F35-8082-0F9A97F3A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728" y="2698960"/>
            <a:ext cx="4581525" cy="828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F88F8F-82A2-4D04-ABA9-4F0A70F46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099" y="6035390"/>
            <a:ext cx="4762500" cy="647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243802-859B-45CF-A89B-9E8ED0D0F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374" y="4842263"/>
            <a:ext cx="56959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1B43-5E02-41DB-A93A-737E3DEE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8657F-0E0E-41D5-B64A-59CD4372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1.- Características de los sistemas NoSQL</a:t>
            </a:r>
          </a:p>
          <a:p>
            <a:pPr marL="0" indent="0">
              <a:buNone/>
            </a:pPr>
            <a:r>
              <a:rPr lang="es-ES" dirty="0"/>
              <a:t>2.- Ventajas de los sistemas NoSQL</a:t>
            </a:r>
          </a:p>
          <a:p>
            <a:pPr marL="0" indent="0">
              <a:buNone/>
            </a:pPr>
            <a:r>
              <a:rPr lang="es-ES" dirty="0"/>
              <a:t>3.- Bases de datos NoSQL</a:t>
            </a:r>
          </a:p>
          <a:p>
            <a:pPr marL="0" indent="0">
              <a:buNone/>
            </a:pPr>
            <a:r>
              <a:rPr lang="es-ES" dirty="0"/>
              <a:t>4.- Base de datos MongoDB</a:t>
            </a:r>
          </a:p>
          <a:p>
            <a:pPr marL="400050" lvl="1" indent="0">
              <a:buNone/>
            </a:pPr>
            <a:r>
              <a:rPr lang="es-ES" dirty="0"/>
              <a:t>4.1.- Características</a:t>
            </a:r>
          </a:p>
          <a:p>
            <a:pPr marL="400050" lvl="1" indent="0">
              <a:buNone/>
            </a:pPr>
            <a:r>
              <a:rPr lang="es-ES" dirty="0"/>
              <a:t>4.2.- Estructuras JSON</a:t>
            </a:r>
          </a:p>
          <a:p>
            <a:pPr marL="400050" lvl="1" indent="0">
              <a:buNone/>
            </a:pPr>
            <a:r>
              <a:rPr lang="es-ES" dirty="0"/>
              <a:t>4.3.- Instalación y ejecución</a:t>
            </a:r>
          </a:p>
          <a:p>
            <a:pPr marL="400050" lvl="1" indent="0">
              <a:buNone/>
            </a:pPr>
            <a:r>
              <a:rPr lang="es-ES" dirty="0"/>
              <a:t>4.4.- Operaciones básicas</a:t>
            </a:r>
          </a:p>
          <a:p>
            <a:pPr marL="400050" lvl="1" indent="0">
              <a:buNone/>
            </a:pPr>
            <a:r>
              <a:rPr lang="es-ES" dirty="0"/>
              <a:t>4.5.- Actualización de datos</a:t>
            </a:r>
          </a:p>
          <a:p>
            <a:pPr marL="400050" lvl="1" indent="0">
              <a:buNone/>
            </a:pPr>
            <a:r>
              <a:rPr lang="es-ES" dirty="0"/>
              <a:t>4.6.- Consultas</a:t>
            </a:r>
          </a:p>
          <a:p>
            <a:pPr marL="400050" lvl="1" indent="0">
              <a:buNone/>
            </a:pPr>
            <a:r>
              <a:rPr lang="es-ES" dirty="0"/>
              <a:t>4.6.- Relaciones entre documentos</a:t>
            </a:r>
          </a:p>
          <a:p>
            <a:pPr marL="400050" lvl="1" indent="0">
              <a:buNone/>
            </a:pPr>
            <a:r>
              <a:rPr lang="es-ES" dirty="0"/>
              <a:t>4.7.- Programación Java </a:t>
            </a:r>
            <a:r>
              <a:rPr lang="es-ES"/>
              <a:t>sobre MongoDB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84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Métodos de </a:t>
            </a:r>
            <a:r>
              <a:rPr lang="es-ES" sz="1800" b="1" dirty="0" err="1"/>
              <a:t>find</a:t>
            </a:r>
            <a:r>
              <a:rPr lang="es-ES" sz="1800" b="1" dirty="0"/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A los resultados obtenidos con </a:t>
            </a:r>
            <a:r>
              <a:rPr lang="es-ES" sz="1800" b="1" dirty="0" err="1"/>
              <a:t>find</a:t>
            </a:r>
            <a:r>
              <a:rPr lang="es-ES" sz="1800" dirty="0"/>
              <a:t> se le pueden aplicar varios métodos  modificadores. Puedes verlos ejecutando </a:t>
            </a:r>
            <a:r>
              <a:rPr lang="es-ES" sz="1800" b="1" dirty="0" err="1"/>
              <a:t>db.alumnos.find</a:t>
            </a:r>
            <a:r>
              <a:rPr lang="es-ES" sz="1800" b="1" dirty="0"/>
              <a:t>().</a:t>
            </a:r>
            <a:r>
              <a:rPr lang="es-ES" sz="1800" b="1" dirty="0" err="1"/>
              <a:t>help</a:t>
            </a:r>
            <a:r>
              <a:rPr lang="es-ES" sz="18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6310550-CD31-4C96-8F0A-413031DD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13671"/>
              </p:ext>
            </p:extLst>
          </p:nvPr>
        </p:nvGraphicFramePr>
        <p:xfrm>
          <a:off x="683568" y="3404267"/>
          <a:ext cx="7560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35504199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93973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sort</a:t>
                      </a:r>
                      <a:r>
                        <a:rPr lang="es-ES" b="1" dirty="0"/>
                        <a:t>({campo: 1 | -1})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Ordenar los resultados por un 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limit</a:t>
                      </a:r>
                      <a:r>
                        <a:rPr lang="es-ES" b="1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Mostrar sólo n documentos (los primeros)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skip</a:t>
                      </a:r>
                      <a:r>
                        <a:rPr lang="es-ES" b="1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Mostrar desde el documento 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2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count</a:t>
                      </a:r>
                      <a:r>
                        <a:rPr lang="es-ES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 de documentos que devuelve la consulta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size</a:t>
                      </a:r>
                      <a:r>
                        <a:rPr lang="es-ES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 de documentos que muestra la consulta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1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48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1: </a:t>
            </a:r>
            <a:r>
              <a:rPr lang="es-ES" sz="1900" dirty="0"/>
              <a:t>Obtener los nombres y cantidades de los elementos de inventario ordenando por cantidad de mayor a menor.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2: </a:t>
            </a:r>
            <a:r>
              <a:rPr lang="es-ES" sz="1900" dirty="0"/>
              <a:t>Obtener el nombre del elemento que mayor cantidad tiene en inventario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3: </a:t>
            </a:r>
            <a:r>
              <a:rPr lang="es-ES" sz="1900" dirty="0"/>
              <a:t>Obtener el nombre y cantidad disponible de los 3 elementos con menores cantidades en inventario.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4: </a:t>
            </a:r>
            <a:r>
              <a:rPr lang="es-ES" sz="1900" dirty="0"/>
              <a:t>Obtener el nombre y cantidad del elemento que ocupa la cuarta posición por cantidad disponible en inventario.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FF112C-DA98-48B4-9E7E-CFAA186D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146634"/>
            <a:ext cx="6324600" cy="238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435151-CF9D-4773-A7C0-B6C51D03C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078" y="3000375"/>
            <a:ext cx="7153275" cy="228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215E42-6AE1-43D2-8AD4-A7D2FFDF2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68" y="3902166"/>
            <a:ext cx="7019925" cy="238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A532A8-46DD-4EC3-85B5-E1BE4230F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839" y="4338637"/>
            <a:ext cx="6800850" cy="400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A38D0C-FD1D-490F-AFB4-7A89672CB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353" y="5689675"/>
            <a:ext cx="6953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32" y="1690688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5: </a:t>
            </a:r>
            <a:r>
              <a:rPr lang="es-ES" sz="1900" dirty="0"/>
              <a:t>Obtener cuantos elementos con cantidad disponible superior a 40 hay cargados en inventario.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6: </a:t>
            </a:r>
            <a:r>
              <a:rPr lang="es-ES" sz="1900" dirty="0"/>
              <a:t>Obtener los elementos y cantidades del inventario ordenados por cantidad ascendentemente y de forma que no salgan los dos primeros.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7: </a:t>
            </a:r>
            <a:r>
              <a:rPr lang="es-ES" sz="1900" dirty="0"/>
              <a:t>Obtener cuantos documentos genera la consulta anterior.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endParaRPr lang="es-E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b="1" dirty="0"/>
              <a:t>Ejemplo 8: </a:t>
            </a:r>
            <a:r>
              <a:rPr lang="es-ES" sz="1900" dirty="0"/>
              <a:t>Obtener cuantos elementos se han mostrado en la consulta del ejemplo 6.</a:t>
            </a:r>
            <a:endParaRPr lang="es-ES" sz="19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25AFC0-C19F-4DA6-A34E-452BF070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745546"/>
            <a:ext cx="4486275" cy="238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18DAE26-5254-47BA-B31C-00BE45995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029"/>
          <a:stretch/>
        </p:blipFill>
        <p:spPr>
          <a:xfrm>
            <a:off x="650760" y="3951891"/>
            <a:ext cx="7011119" cy="2762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28D18C2-C701-4502-84F2-0DAF8CFE0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02" y="5906398"/>
            <a:ext cx="7886700" cy="276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D27D9D-B411-4FBD-9943-786ED18B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73" y="4835383"/>
            <a:ext cx="7858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OPERACIONES DE AGREGACIÓN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/>
              <a:t>MongoDb</a:t>
            </a:r>
            <a:r>
              <a:rPr lang="es-ES" sz="1800" dirty="0"/>
              <a:t> dispone de múltiples funciones de agregado. Se trata de funciones que se pueden </a:t>
            </a:r>
            <a:r>
              <a:rPr lang="es-ES" sz="1800" b="1" dirty="0"/>
              <a:t>operaciones de agregación, </a:t>
            </a:r>
            <a:r>
              <a:rPr lang="es-ES" sz="1800" dirty="0"/>
              <a:t>que procesan documentos y obtienen nuevos resultados, calculados o transformados.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Hay tres formas de realizar operaciones de agregación: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>
              <a:spcBef>
                <a:spcPts val="0"/>
              </a:spcBef>
            </a:pPr>
            <a:r>
              <a:rPr lang="es-ES" sz="1800" b="1" dirty="0"/>
              <a:t>Agregación pipeline</a:t>
            </a:r>
          </a:p>
          <a:p>
            <a:pPr>
              <a:spcBef>
                <a:spcPts val="0"/>
              </a:spcBef>
            </a:pPr>
            <a:r>
              <a:rPr lang="es-ES" sz="1800" b="1" dirty="0"/>
              <a:t>Agregación </a:t>
            </a:r>
            <a:r>
              <a:rPr lang="es-ES" sz="1800" b="1" dirty="0" err="1"/>
              <a:t>map</a:t>
            </a:r>
            <a:r>
              <a:rPr lang="es-ES" sz="1800" b="1" dirty="0"/>
              <a:t>-reduce</a:t>
            </a:r>
          </a:p>
          <a:p>
            <a:pPr>
              <a:spcBef>
                <a:spcPts val="0"/>
              </a:spcBef>
            </a:pPr>
            <a:r>
              <a:rPr lang="es-ES" sz="1800" b="1" dirty="0"/>
              <a:t>Agregación de propósito único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Únicamente vamos a ver la </a:t>
            </a:r>
            <a:r>
              <a:rPr lang="es-ES" sz="1800" b="1" dirty="0"/>
              <a:t>agregación pipeline. </a:t>
            </a:r>
            <a:r>
              <a:rPr lang="es-ES" sz="1800" dirty="0"/>
              <a:t>De todo lo que se puede hacer con esta agregación, sólo vamos a ver las agrupaciones de documentos que comparten el valor de uno o varios atributos.</a:t>
            </a:r>
          </a:p>
        </p:txBody>
      </p:sp>
    </p:spTree>
    <p:extLst>
      <p:ext uri="{BB962C8B-B14F-4D97-AF65-F5344CB8AC3E}">
        <p14:creationId xmlns:p14="http://schemas.microsoft.com/office/powerpoint/2010/main" val="360670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OPERACIONES DE AGREGACIÓN. FUNCIONES DE AGRUPAMIENTO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0984F31-4893-4409-9B94-F2E5E6E6A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06525"/>
              </p:ext>
            </p:extLst>
          </p:nvPr>
        </p:nvGraphicFramePr>
        <p:xfrm>
          <a:off x="628650" y="2316480"/>
          <a:ext cx="756084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0">
                  <a:extLst>
                    <a:ext uri="{9D8B030D-6E8A-4147-A177-3AD203B41FA5}">
                      <a16:colId xmlns:a16="http://schemas.microsoft.com/office/drawing/2014/main" val="1355041991"/>
                    </a:ext>
                  </a:extLst>
                </a:gridCol>
                <a:gridCol w="6137770">
                  <a:extLst>
                    <a:ext uri="{9D8B030D-6E8A-4147-A177-3AD203B41FA5}">
                      <a16:colId xmlns:a16="http://schemas.microsoft.com/office/drawing/2014/main" val="293973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$sum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suma de un grupo de valores numéricos ignorando los que no sean numéricos en el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$</a:t>
                      </a:r>
                      <a:r>
                        <a:rPr lang="es-ES" b="1" dirty="0" err="1"/>
                        <a:t>avg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media de un grupo de valores numéricos ignorando los que no sean numéricos.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$</a:t>
                      </a:r>
                      <a:r>
                        <a:rPr lang="es-ES" b="1" dirty="0" err="1"/>
                        <a:t>first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primer valor de un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2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$</a:t>
                      </a:r>
                      <a:r>
                        <a:rPr lang="es-ES" b="1" dirty="0" err="1"/>
                        <a:t>last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último valor de un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$</a:t>
                      </a:r>
                      <a:r>
                        <a:rPr lang="es-ES" b="1" dirty="0" err="1"/>
                        <a:t>max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valor máximo de un grupo o de un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1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$min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Devuelve el valor mínimo de un grupo o de un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5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OPERACIONES DE AGREGACIÓN. FUNCIONES DE AGRUPAMIENTO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Para realizar consultas con  operaciones de agregación se usa el método </a:t>
            </a:r>
            <a:r>
              <a:rPr lang="es-ES" sz="1800" b="1" dirty="0" err="1"/>
              <a:t>aggregate</a:t>
            </a:r>
            <a:r>
              <a:rPr lang="es-ES" sz="1800" b="1" dirty="0"/>
              <a:t> </a:t>
            </a:r>
            <a:r>
              <a:rPr lang="es-ES" sz="1800" dirty="0"/>
              <a:t>de una colección y no el método </a:t>
            </a:r>
            <a:r>
              <a:rPr lang="es-ES" sz="1800" b="1" dirty="0" err="1"/>
              <a:t>find</a:t>
            </a:r>
            <a:r>
              <a:rPr lang="es-ES" sz="1800" b="1" dirty="0"/>
              <a:t>. </a:t>
            </a:r>
            <a:r>
              <a:rPr lang="es-ES" sz="1800" dirty="0"/>
              <a:t>Vamos a ver con un ejemplo como se realiza.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Queremos obtener la cantidad total de elementos de </a:t>
            </a:r>
            <a:r>
              <a:rPr lang="es-ES" sz="1800" b="1" dirty="0"/>
              <a:t>inventario</a:t>
            </a:r>
            <a:r>
              <a:rPr lang="es-ES" sz="1800" dirty="0"/>
              <a:t> que están en cada uno de los estados (A, B, C,.. ).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Esto en SQL sería algo como: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b="1" dirty="0"/>
              <a:t>SELECT estado, sum(cantidad) FROM inventario GROUP BY estado.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Veamos como se realiza esto mismo en </a:t>
            </a:r>
            <a:r>
              <a:rPr lang="es-ES" sz="1800" b="1" dirty="0"/>
              <a:t>MongoDB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708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OPERACIONES DE AGREGACIÓN. FUNCIONES DE AGRUPAMIENTO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Las referencias a atributos dentro de </a:t>
            </a:r>
            <a:r>
              <a:rPr lang="es-ES" sz="1800" b="1" dirty="0" err="1"/>
              <a:t>aggregate</a:t>
            </a:r>
            <a:r>
              <a:rPr lang="es-ES" sz="1800" b="1" dirty="0"/>
              <a:t> deben estar entrecomilladas y con el nombre del atributo precedido de $.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30BF36-1434-4375-A231-27E53C8B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95881"/>
            <a:ext cx="7643763" cy="31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4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5.-UNIDAD_5_ BD NoSQL_Mongo_DB_consultas_2</Template>
  <TotalTime>13</TotalTime>
  <Words>732</Words>
  <Application>Microsoft Office PowerPoint</Application>
  <PresentationFormat>Presentación en pantalla 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UNIDAD 3. BASES DE DATOS NoSQL</vt:lpstr>
      <vt:lpstr>Contenido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5. BASES DE DATOS NoSQL</dc:title>
  <dc:creator>Luis Jesús Herrero de Cos</dc:creator>
  <cp:lastModifiedBy>Luis Jesús Herrero de Cos</cp:lastModifiedBy>
  <cp:revision>2</cp:revision>
  <dcterms:created xsi:type="dcterms:W3CDTF">2019-02-20T16:31:35Z</dcterms:created>
  <dcterms:modified xsi:type="dcterms:W3CDTF">2023-12-15T14:52:29Z</dcterms:modified>
</cp:coreProperties>
</file>