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4"/>
  </p:sldMasterIdLst>
  <p:notesMasterIdLst>
    <p:notesMasterId r:id="rId33"/>
  </p:notesMasterIdLst>
  <p:sldIdLst>
    <p:sldId id="256" r:id="rId5"/>
    <p:sldId id="258" r:id="rId6"/>
    <p:sldId id="427" r:id="rId7"/>
    <p:sldId id="443" r:id="rId8"/>
    <p:sldId id="444" r:id="rId9"/>
    <p:sldId id="467" r:id="rId10"/>
    <p:sldId id="428" r:id="rId11"/>
    <p:sldId id="448" r:id="rId12"/>
    <p:sldId id="429" r:id="rId13"/>
    <p:sldId id="430" r:id="rId14"/>
    <p:sldId id="431" r:id="rId15"/>
    <p:sldId id="446" r:id="rId16"/>
    <p:sldId id="432" r:id="rId17"/>
    <p:sldId id="433" r:id="rId18"/>
    <p:sldId id="434" r:id="rId19"/>
    <p:sldId id="435" r:id="rId20"/>
    <p:sldId id="447" r:id="rId21"/>
    <p:sldId id="437" r:id="rId22"/>
    <p:sldId id="438" r:id="rId23"/>
    <p:sldId id="390" r:id="rId24"/>
    <p:sldId id="358" r:id="rId25"/>
    <p:sldId id="440" r:id="rId26"/>
    <p:sldId id="450" r:id="rId27"/>
    <p:sldId id="449" r:id="rId28"/>
    <p:sldId id="262" r:id="rId29"/>
    <p:sldId id="263" r:id="rId30"/>
    <p:sldId id="441" r:id="rId31"/>
    <p:sldId id="442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CD7AC"/>
    <a:srgbClr val="D3C895"/>
    <a:srgbClr val="FAF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1" autoAdjust="0"/>
    <p:restoredTop sz="94660"/>
  </p:normalViewPr>
  <p:slideViewPr>
    <p:cSldViewPr>
      <p:cViewPr varScale="1">
        <p:scale>
          <a:sx n="71" d="100"/>
          <a:sy n="71" d="100"/>
        </p:scale>
        <p:origin x="105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9C63FF41-ED03-408D-A1D1-E73A96B5CE2B}"/>
    <pc:docChg chg="modSld">
      <pc:chgData name="Luis Jesús Herrero de Cos" userId="1a803f82-0012-431b-a368-6f3c9304e3f9" providerId="ADAL" clId="{9C63FF41-ED03-408D-A1D1-E73A96B5CE2B}" dt="2024-12-05T17:02:11.562" v="137" actId="6549"/>
      <pc:docMkLst>
        <pc:docMk/>
      </pc:docMkLst>
      <pc:sldChg chg="modSp mod">
        <pc:chgData name="Luis Jesús Herrero de Cos" userId="1a803f82-0012-431b-a368-6f3c9304e3f9" providerId="ADAL" clId="{9C63FF41-ED03-408D-A1D1-E73A96B5CE2B}" dt="2024-12-05T16:45:37.574" v="2" actId="6549"/>
        <pc:sldMkLst>
          <pc:docMk/>
          <pc:sldMk cId="1787482018" sldId="427"/>
        </pc:sldMkLst>
        <pc:spChg chg="mod">
          <ac:chgData name="Luis Jesús Herrero de Cos" userId="1a803f82-0012-431b-a368-6f3c9304e3f9" providerId="ADAL" clId="{9C63FF41-ED03-408D-A1D1-E73A96B5CE2B}" dt="2024-12-05T16:45:37.574" v="2" actId="6549"/>
          <ac:spMkLst>
            <pc:docMk/>
            <pc:sldMk cId="1787482018" sldId="427"/>
            <ac:spMk id="26627" creationId="{BEDF6099-1321-405B-A35E-F1F861D97A17}"/>
          </ac:spMkLst>
        </pc:spChg>
      </pc:sldChg>
      <pc:sldChg chg="modSp mod">
        <pc:chgData name="Luis Jesús Herrero de Cos" userId="1a803f82-0012-431b-a368-6f3c9304e3f9" providerId="ADAL" clId="{9C63FF41-ED03-408D-A1D1-E73A96B5CE2B}" dt="2024-12-05T16:56:04.437" v="71" actId="20577"/>
        <pc:sldMkLst>
          <pc:docMk/>
          <pc:sldMk cId="2717943362" sldId="428"/>
        </pc:sldMkLst>
        <pc:graphicFrameChg chg="modGraphic">
          <ac:chgData name="Luis Jesús Herrero de Cos" userId="1a803f82-0012-431b-a368-6f3c9304e3f9" providerId="ADAL" clId="{9C63FF41-ED03-408D-A1D1-E73A96B5CE2B}" dt="2024-12-05T16:56:04.437" v="71" actId="20577"/>
          <ac:graphicFrameMkLst>
            <pc:docMk/>
            <pc:sldMk cId="2717943362" sldId="428"/>
            <ac:graphicFrameMk id="2" creationId="{7C09B2B5-EE51-B610-2645-C97DA3BC7BA5}"/>
          </ac:graphicFrameMkLst>
        </pc:graphicFrameChg>
      </pc:sldChg>
      <pc:sldChg chg="modSp mod">
        <pc:chgData name="Luis Jesús Herrero de Cos" userId="1a803f82-0012-431b-a368-6f3c9304e3f9" providerId="ADAL" clId="{9C63FF41-ED03-408D-A1D1-E73A96B5CE2B}" dt="2024-12-05T17:02:11.562" v="137" actId="6549"/>
        <pc:sldMkLst>
          <pc:docMk/>
          <pc:sldMk cId="2071436845" sldId="446"/>
        </pc:sldMkLst>
        <pc:graphicFrameChg chg="modGraphic">
          <ac:chgData name="Luis Jesús Herrero de Cos" userId="1a803f82-0012-431b-a368-6f3c9304e3f9" providerId="ADAL" clId="{9C63FF41-ED03-408D-A1D1-E73A96B5CE2B}" dt="2024-12-05T17:02:11.562" v="137" actId="6549"/>
          <ac:graphicFrameMkLst>
            <pc:docMk/>
            <pc:sldMk cId="2071436845" sldId="446"/>
            <ac:graphicFrameMk id="2" creationId="{7C09B2B5-EE51-B610-2645-C97DA3BC7BA5}"/>
          </ac:graphicFrameMkLst>
        </pc:graphicFrameChg>
      </pc:sldChg>
      <pc:sldChg chg="modSp mod">
        <pc:chgData name="Luis Jesús Herrero de Cos" userId="1a803f82-0012-431b-a368-6f3c9304e3f9" providerId="ADAL" clId="{9C63FF41-ED03-408D-A1D1-E73A96B5CE2B}" dt="2024-12-05T17:00:59.968" v="114" actId="20577"/>
        <pc:sldMkLst>
          <pc:docMk/>
          <pc:sldMk cId="3538029682" sldId="448"/>
        </pc:sldMkLst>
        <pc:graphicFrameChg chg="modGraphic">
          <ac:chgData name="Luis Jesús Herrero de Cos" userId="1a803f82-0012-431b-a368-6f3c9304e3f9" providerId="ADAL" clId="{9C63FF41-ED03-408D-A1D1-E73A96B5CE2B}" dt="2024-12-05T17:00:59.968" v="114" actId="20577"/>
          <ac:graphicFrameMkLst>
            <pc:docMk/>
            <pc:sldMk cId="3538029682" sldId="448"/>
            <ac:graphicFrameMk id="2" creationId="{7C09B2B5-EE51-B610-2645-C97DA3BC7BA5}"/>
          </ac:graphicFrameMkLst>
        </pc:graphicFrameChg>
      </pc:sldChg>
    </pc:docChg>
  </pc:docChgLst>
  <pc:docChgLst>
    <pc:chgData name="Luis Jesús Herrero de Cos" userId="1a803f82-0012-431b-a368-6f3c9304e3f9" providerId="ADAL" clId="{BCF6AB39-E55F-4E63-BD61-66C8F561BF36}"/>
    <pc:docChg chg="custSel addSld delSld modSld">
      <pc:chgData name="Luis Jesús Herrero de Cos" userId="1a803f82-0012-431b-a368-6f3c9304e3f9" providerId="ADAL" clId="{BCF6AB39-E55F-4E63-BD61-66C8F561BF36}" dt="2024-01-23T09:26:52.928" v="285" actId="6549"/>
      <pc:docMkLst>
        <pc:docMk/>
      </pc:docMkLst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0" sldId="282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0" sldId="285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0" sldId="289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0" sldId="290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884666144" sldId="296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0" sldId="301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0" sldId="302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0" sldId="339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0" sldId="351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0" sldId="352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0" sldId="353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0" sldId="355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0" sldId="356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0" sldId="357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0" sldId="361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0" sldId="362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0" sldId="364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768413041" sldId="367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825270381" sldId="388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3888428266" sldId="389"/>
        </pc:sldMkLst>
      </pc:sldChg>
      <pc:sldChg chg="addSp modSp mod">
        <pc:chgData name="Luis Jesús Herrero de Cos" userId="1a803f82-0012-431b-a368-6f3c9304e3f9" providerId="ADAL" clId="{BCF6AB39-E55F-4E63-BD61-66C8F561BF36}" dt="2024-01-07T09:59:34.088" v="1" actId="1076"/>
        <pc:sldMkLst>
          <pc:docMk/>
          <pc:sldMk cId="1739944672" sldId="390"/>
        </pc:sldMkLst>
        <pc:picChg chg="add mod">
          <ac:chgData name="Luis Jesús Herrero de Cos" userId="1a803f82-0012-431b-a368-6f3c9304e3f9" providerId="ADAL" clId="{BCF6AB39-E55F-4E63-BD61-66C8F561BF36}" dt="2024-01-07T09:59:34.088" v="1" actId="1076"/>
          <ac:picMkLst>
            <pc:docMk/>
            <pc:sldMk cId="1739944672" sldId="390"/>
            <ac:picMk id="2" creationId="{41B296EE-6289-D7FF-58D9-364D6CF71580}"/>
          </ac:picMkLst>
        </pc:picChg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508452438" sldId="391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456168948" sldId="392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3422960708" sldId="393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1077591273" sldId="410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2532961618" sldId="411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4011005840" sldId="412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551027688" sldId="413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682751163" sldId="414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302948054" sldId="415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4154536259" sldId="416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3554628399" sldId="417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415867023" sldId="418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4037016846" sldId="421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3494807192" sldId="422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205490990" sldId="423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1587291695" sldId="424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837296605" sldId="425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2371981085" sldId="451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1703527160" sldId="452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47301606" sldId="453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272047682" sldId="454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3331039888" sldId="455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1196536569" sldId="456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1425612681" sldId="457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1153819164" sldId="458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325525905" sldId="459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577345163" sldId="460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3696298617" sldId="461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2976178707" sldId="462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1249040458" sldId="463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2580122423" sldId="464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3181871701" sldId="465"/>
        </pc:sldMkLst>
      </pc:sldChg>
      <pc:sldChg chg="del">
        <pc:chgData name="Luis Jesús Herrero de Cos" userId="1a803f82-0012-431b-a368-6f3c9304e3f9" providerId="ADAL" clId="{BCF6AB39-E55F-4E63-BD61-66C8F561BF36}" dt="2024-01-07T10:08:12.756" v="261" actId="47"/>
        <pc:sldMkLst>
          <pc:docMk/>
          <pc:sldMk cId="732443753" sldId="466"/>
        </pc:sldMkLst>
      </pc:sldChg>
      <pc:sldChg chg="addSp delSp modSp add mod">
        <pc:chgData name="Luis Jesús Herrero de Cos" userId="1a803f82-0012-431b-a368-6f3c9304e3f9" providerId="ADAL" clId="{BCF6AB39-E55F-4E63-BD61-66C8F561BF36}" dt="2024-01-23T09:26:52.928" v="285" actId="6549"/>
        <pc:sldMkLst>
          <pc:docMk/>
          <pc:sldMk cId="721803304" sldId="467"/>
        </pc:sldMkLst>
        <pc:spChg chg="add del mod">
          <ac:chgData name="Luis Jesús Herrero de Cos" userId="1a803f82-0012-431b-a368-6f3c9304e3f9" providerId="ADAL" clId="{BCF6AB39-E55F-4E63-BD61-66C8F561BF36}" dt="2024-01-22T22:27:01.247" v="265" actId="478"/>
          <ac:spMkLst>
            <pc:docMk/>
            <pc:sldMk cId="721803304" sldId="467"/>
            <ac:spMk id="2" creationId="{BC3DACE2-6617-B17F-2D71-F140ECBCF8EC}"/>
          </ac:spMkLst>
        </pc:spChg>
        <pc:spChg chg="add mod">
          <ac:chgData name="Luis Jesús Herrero de Cos" userId="1a803f82-0012-431b-a368-6f3c9304e3f9" providerId="ADAL" clId="{BCF6AB39-E55F-4E63-BD61-66C8F561BF36}" dt="2024-01-23T08:48:05.237" v="283" actId="14100"/>
          <ac:spMkLst>
            <pc:docMk/>
            <pc:sldMk cId="721803304" sldId="467"/>
            <ac:spMk id="3" creationId="{8C885BD5-A1E7-021D-2F62-20B9AC920C1D}"/>
          </ac:spMkLst>
        </pc:spChg>
        <pc:spChg chg="add del">
          <ac:chgData name="Luis Jesús Herrero de Cos" userId="1a803f82-0012-431b-a368-6f3c9304e3f9" providerId="ADAL" clId="{BCF6AB39-E55F-4E63-BD61-66C8F561BF36}" dt="2024-01-23T08:48:11.754" v="284" actId="478"/>
          <ac:spMkLst>
            <pc:docMk/>
            <pc:sldMk cId="721803304" sldId="467"/>
            <ac:spMk id="4" creationId="{D87E0412-105D-2D5A-31D6-BE7FB9DB1544}"/>
          </ac:spMkLst>
        </pc:spChg>
        <pc:spChg chg="mod">
          <ac:chgData name="Luis Jesús Herrero de Cos" userId="1a803f82-0012-431b-a368-6f3c9304e3f9" providerId="ADAL" clId="{BCF6AB39-E55F-4E63-BD61-66C8F561BF36}" dt="2024-01-23T09:26:52.928" v="285" actId="6549"/>
          <ac:spMkLst>
            <pc:docMk/>
            <pc:sldMk cId="721803304" sldId="467"/>
            <ac:spMk id="26627" creationId="{BEDF6099-1321-405B-A35E-F1F861D97A17}"/>
          </ac:spMkLst>
        </pc:spChg>
        <pc:graphicFrameChg chg="del modGraphic">
          <ac:chgData name="Luis Jesús Herrero de Cos" userId="1a803f82-0012-431b-a368-6f3c9304e3f9" providerId="ADAL" clId="{BCF6AB39-E55F-4E63-BD61-66C8F561BF36}" dt="2024-01-07T10:03:50.924" v="240" actId="478"/>
          <ac:graphicFrameMkLst>
            <pc:docMk/>
            <pc:sldMk cId="721803304" sldId="467"/>
            <ac:graphicFrameMk id="2" creationId="{1F0497A5-7FC6-64BF-1F89-D867075EBBB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B92D8B8D-FD54-4B54-BF84-49F940315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439B51D9-75F5-4543-8B88-65C15C634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D99B704A-CE4A-4CDC-BBB3-0595A8E23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B03C7A66-D1E3-42F0-A8F3-B965BCA3DCC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-9407525"/>
            <a:ext cx="0" cy="2020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4462233-AD5E-4C7B-B900-2D45A5AF7D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0D6501AF-4773-4D7E-A479-95EEFDA98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DB6D529-2283-4F6A-B9D5-39D007611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9A26410-EFBD-429B-8E8F-F83A495A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1DAF5B-DB78-40F1-9A6F-10B20BDF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80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9A26410-EFBD-429B-8E8F-F83A495A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1DAF5B-DB78-40F1-9A6F-10B20BDF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19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9A26410-EFBD-429B-8E8F-F83A495A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1DAF5B-DB78-40F1-9A6F-10B20BDF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40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9A26410-EFBD-429B-8E8F-F83A495A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1DAF5B-DB78-40F1-9A6F-10B20BDF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59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9A26410-EFBD-429B-8E8F-F83A495A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1DAF5B-DB78-40F1-9A6F-10B20BDF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04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9A26410-EFBD-429B-8E8F-F83A495A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1DAF5B-DB78-40F1-9A6F-10B20BDF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95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9A26410-EFBD-429B-8E8F-F83A495A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1DAF5B-DB78-40F1-9A6F-10B20BDF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39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9A26410-EFBD-429B-8E8F-F83A495A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1DAF5B-DB78-40F1-9A6F-10B20BDF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86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9A26410-EFBD-429B-8E8F-F83A495A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1DAF5B-DB78-40F1-9A6F-10B20BDF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57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9A26410-EFBD-429B-8E8F-F83A495A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1DAF5B-DB78-40F1-9A6F-10B20BDF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0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39E8CF08-052C-4D2F-B8B3-51D27774C4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2FEE9D0-AE5D-4E62-8FFA-2415936E1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11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3A893589-53FF-44AB-BC2C-4F20143C8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F9A0DE7-C34C-4F77-9B1C-A0506FEFA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91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3A893589-53FF-44AB-BC2C-4F20143C8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F9A0DE7-C34C-4F77-9B1C-A0506FEFA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06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9A6130C-345A-4452-9851-7A316E07D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80BC41A-974C-4AA0-A68D-1B4F285C6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12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9A6130C-345A-4452-9851-7A316E07D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80BC41A-974C-4AA0-A68D-1B4F285C6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32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F9A6130C-345A-4452-9851-7A316E07D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80BC41A-974C-4AA0-A68D-1B4F285C6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50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8B31ADC3-B7AB-44A8-8211-E60E00B7FF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D506DBB-D07A-4A22-AB1D-E26969744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19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33216C64-543A-4CEF-A84E-FB00CBBBE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38A59D1-0DE4-44A8-A41D-80CF539BB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869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33216C64-543A-4CEF-A84E-FB00CBBBE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38A59D1-0DE4-44A8-A41D-80CF539BB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73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33216C64-543A-4CEF-A84E-FB00CBBBE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38A59D1-0DE4-44A8-A41D-80CF539BB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6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9A26410-EFBD-429B-8E8F-F83A495A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1DAF5B-DB78-40F1-9A6F-10B20BDF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9A26410-EFBD-429B-8E8F-F83A495A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1DAF5B-DB78-40F1-9A6F-10B20BDF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35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9A26410-EFBD-429B-8E8F-F83A495A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1DAF5B-DB78-40F1-9A6F-10B20BDF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450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9A26410-EFBD-429B-8E8F-F83A495A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1DAF5B-DB78-40F1-9A6F-10B20BDF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91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9A26410-EFBD-429B-8E8F-F83A495A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1DAF5B-DB78-40F1-9A6F-10B20BDF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09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9A26410-EFBD-429B-8E8F-F83A495A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1DAF5B-DB78-40F1-9A6F-10B20BDF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67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A9A26410-EFBD-429B-8E8F-F83A495A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1DAF5B-DB78-40F1-9A6F-10B20BDF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4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3075D-4C3F-4DAF-88BD-44F1AE475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00C7D-1BEC-417C-9559-8F819D7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6BD08-BAFC-4EBB-AD27-1912727F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EF207-A6D5-465B-9CD7-2E188484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7315E-7B26-4CFC-8542-92D3855D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91A2EF-D8A9-420A-95AE-A96DBD5D563C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1007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92EFA-2A8F-4EA8-B90C-48B87D36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457200"/>
            <a:ext cx="516629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DC494-A39D-4499-911D-A95FB7DB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556792"/>
            <a:ext cx="7544941" cy="43042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32549-3A54-40F7-AEC6-8D4813DE2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29148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B1DABD-BEED-45B5-9A27-9815F19D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D2D73D-560E-4B36-91EF-16083369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292ED7-6110-465F-9C18-C9830220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3B941-B4AF-42A0-A98A-6676DC13DF5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7428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C7525-CE4A-41E6-AC1E-EAD16AAB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08AF21-798E-409C-948D-DF607D15B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918736-28E2-4453-90E8-6E8106D97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947CCC-7E9D-4C87-A723-49A7D3EE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A21E5A-8A68-4C71-BE00-A4AEE48A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3BEAE3-0C3E-4103-A63C-70E6D247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F0DAB-25BF-4464-A2B9-31DECB152D3B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78124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256D6-6DDF-435C-A17B-2342B0E5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91A36B-4C45-47A5-984B-352B97CF7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6B9768-5ABE-4D4D-8A79-97E23EE1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78F063-9081-4326-8427-BCF4E8C9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DE2267-E32A-41F6-BC1E-370FBAB2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A51E-608E-48CA-BD3F-DD6A492695C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6064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B08CFB-2370-4F72-B4E1-65C7EC2BA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0DE095-702E-4271-8C87-042F430CC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7A5C62-7C60-434A-BDFD-F43927A7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83EAC-D89C-4C08-BFE1-F13C4AE0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A419F-F436-4FC3-B9B5-2770F60F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EA578-47DD-4012-BE22-57BABBBE8B11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8052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34BA1-E530-44A4-AB0D-4E0BB436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FAC23-FB6B-451B-B8CB-F07E55D8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4C1FF-FA24-4F7E-9DF0-F60FE1E4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B1CC0-B6A9-467F-B680-9D00EBB5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D4993-6296-41C6-BB3B-D107617E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226A5-AB47-4055-97BE-580633F4AAB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5102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34BA1-E530-44A4-AB0D-4E0BB436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FAC23-FB6B-451B-B8CB-F07E55D8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 sz="2400"/>
            </a:lvl3pPr>
            <a:lvl4pPr marL="1028700" indent="0">
              <a:buNone/>
              <a:defRPr sz="2400"/>
            </a:lvl4pPr>
            <a:lvl5pPr marL="1371600" indent="0">
              <a:buNone/>
              <a:defRPr sz="2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4C1FF-FA24-4F7E-9DF0-F60FE1E4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B1CC0-B6A9-467F-B680-9D00EBB5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D4993-6296-41C6-BB3B-D107617E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226A5-AB47-4055-97BE-580633F4AAB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1152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DA86A-E2A7-4644-AED3-78386530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26EBFB-CCAD-4AEE-98D8-0C51C240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65518C-3A15-42F6-8A85-92288FD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6289E-DCAC-4C8B-A586-EB5E9820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AA7B4-B49F-4D8B-93CB-BC7BF113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0E410-3D28-412B-9E66-AC4A1DC673F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38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CD6A2-29A7-451B-B903-E104D0E2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0794E-9D0B-4DCE-A60B-88632CFB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  <a:solidFill>
            <a:srgbClr val="DCD7AC"/>
          </a:solidFill>
          <a:ln w="19050">
            <a:solidFill>
              <a:schemeClr val="accent2"/>
            </a:solidFill>
          </a:ln>
        </p:spPr>
        <p:txBody>
          <a:bodyPr/>
          <a:lstStyle>
            <a:lvl1pPr defTabSz="360363">
              <a:lnSpc>
                <a:spcPct val="100000"/>
              </a:lnSpc>
              <a:spcBef>
                <a:spcPts val="0"/>
              </a:spcBef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68288" indent="0" defTabSz="360363">
              <a:lnSpc>
                <a:spcPct val="100000"/>
              </a:lnSpc>
              <a:spcBef>
                <a:spcPts val="0"/>
              </a:spcBef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defTabSz="541338">
              <a:lnSpc>
                <a:spcPct val="100000"/>
              </a:lnSpc>
              <a:spcBef>
                <a:spcPts val="0"/>
              </a:spcBef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defTabSz="598488">
              <a:lnSpc>
                <a:spcPct val="100000"/>
              </a:lnSpc>
              <a:spcBef>
                <a:spcPts val="0"/>
              </a:spcBef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AA387A-878B-4ABE-A834-5DAB0800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8F3E25-8D66-4B0E-A8A2-636FDAAC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E634E7-B962-4DC9-AD3D-6B2A7BCD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6ECA5-823D-4BA9-AE25-97D50C4D07A5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859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3E3BA-3BF5-4359-91B8-BCD09B42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E66C2C-F7C4-41FA-968F-840BE26F1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E9D42C-1DF2-465D-BED0-DFE839135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E02D97-02AB-4D3C-807A-A2446C05A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7BC1EF-268C-45FE-BDD7-2B45D115E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4E60AC-3237-4EA5-8A75-8E7FFBBF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57F448-23B0-45FB-A029-C328784C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27B753-03EE-47B6-923C-F4782F1D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DA26E-BD56-441A-B0C1-4D07D51BBC7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6501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0E03-AC31-4028-B712-288725BC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10CF72-FFE5-4F97-A2EC-D94A1160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46A8DC-E354-4394-9452-6FC81A28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EBDB61-3783-47EE-AB6D-8AFE517C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A1506-5810-4FE2-B60E-0C53FB64556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3484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4DB2B5-E15D-4626-9FE0-118CE9AC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695F1A-CECE-40BB-845E-AD998289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B3F0B4-A4CD-4E6D-841E-EAC0F494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460FA-225F-4E66-B113-940F6CDB8132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1945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63013-AE88-445E-9728-A31A9A35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CE2B1C-1883-4634-89F4-32878ED7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FA8AEC-93AB-497B-A92A-52E61A46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7A9A2D-51C1-472E-8D2A-0AE2D2BD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A1506-5810-4FE2-B60E-0C53FB64556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9414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5444F5-66C3-44A3-85BB-F52FD689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D834FD-E0F2-4438-AEB4-FE435316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81D7A-B694-417B-8367-192A449C6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DAM2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8BBC2C-2238-4D4E-A0C9-E7B8D8BCA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Luis Herrero de Cos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B513B3-70B3-441B-B941-1605CC92B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6A1506-5810-4FE2-B60E-0C53FB64556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8973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91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90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7350" indent="-2857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90D8EC99-52D1-4080-B1F4-E9BB638CE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4400" dirty="0"/>
              <a:t>UNIDAD 4. ACCESO A FICHEROS.</a:t>
            </a: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91F0AFFD-811E-4B65-BFA2-09B2C7509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ES">
                <a:solidFill>
                  <a:srgbClr val="898989"/>
                </a:solidFill>
              </a:rPr>
              <a:t>ACCESO A DATOS.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D145377-5814-4A55-8AFA-9F43A2D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375"/>
            <a:ext cx="8229600" cy="99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1.3 LA CLASE FILES DE </a:t>
            </a:r>
            <a:r>
              <a:rPr lang="es-ES" altLang="es-ES" sz="3600" dirty="0" err="1">
                <a:solidFill>
                  <a:schemeClr val="accent3"/>
                </a:solidFill>
              </a:rPr>
              <a:t>java.nio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EDF6099-1321-405B-A35E-F1F861D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96752"/>
            <a:ext cx="8712968" cy="545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b="1" dirty="0"/>
              <a:t>Ejemplos de comprobaciones con Files</a:t>
            </a:r>
            <a:r>
              <a:rPr lang="es-ES" altLang="es-ES" sz="2000" dirty="0"/>
              <a:t>.</a:t>
            </a:r>
          </a:p>
          <a:p>
            <a:pPr marL="0" indent="0">
              <a:buNone/>
            </a:pPr>
            <a:endParaRPr lang="es-ES" altLang="es-E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26427A-C001-B8C4-2F3C-11059CF26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1916832"/>
            <a:ext cx="797427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53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D145377-5814-4A55-8AFA-9F43A2D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375"/>
            <a:ext cx="8229600" cy="99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1.3 LA CLASE FILES DE </a:t>
            </a:r>
            <a:r>
              <a:rPr lang="es-ES" altLang="es-ES" sz="3600" dirty="0" err="1">
                <a:solidFill>
                  <a:schemeClr val="accent3"/>
                </a:solidFill>
              </a:rPr>
              <a:t>java.nio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EDF6099-1321-405B-A35E-F1F861D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96752"/>
            <a:ext cx="8712968" cy="545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b="1" dirty="0"/>
              <a:t>Ejemplos de comprobaciones con Files</a:t>
            </a:r>
            <a:r>
              <a:rPr lang="es-ES" altLang="es-ES" sz="2000" dirty="0"/>
              <a:t>.</a:t>
            </a:r>
          </a:p>
          <a:p>
            <a:pPr marL="0" indent="0">
              <a:buNone/>
            </a:pPr>
            <a:endParaRPr lang="es-ES" altLang="es-ES" sz="1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03402B-53E4-3186-0C38-233870674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2816"/>
            <a:ext cx="6336704" cy="12983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FA1FB61-621C-8089-A557-EB4E700BD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429000"/>
            <a:ext cx="6984776" cy="26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99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D145377-5814-4A55-8AFA-9F43A2D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375"/>
            <a:ext cx="82296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1.3 LA CLASE FILES DE </a:t>
            </a:r>
            <a:r>
              <a:rPr lang="es-ES" altLang="es-ES" sz="3600" dirty="0" err="1">
                <a:solidFill>
                  <a:schemeClr val="accent3"/>
                </a:solidFill>
              </a:rPr>
              <a:t>java.nio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EDF6099-1321-405B-A35E-F1F861D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00200"/>
            <a:ext cx="8712968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/>
              <a:t>Métodos para </a:t>
            </a:r>
            <a:r>
              <a:rPr lang="es-ES" altLang="es-ES" sz="2000" dirty="0" err="1"/>
              <a:t>reslizar</a:t>
            </a:r>
            <a:r>
              <a:rPr lang="es-ES" altLang="es-ES" sz="2000" dirty="0"/>
              <a:t> operaciones de sistema sobre ficheros.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C09B2B5-EE51-B610-2645-C97DA3BC7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4410"/>
              </p:ext>
            </p:extLst>
          </p:nvPr>
        </p:nvGraphicFramePr>
        <p:xfrm>
          <a:off x="258416" y="2146961"/>
          <a:ext cx="8712968" cy="299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408">
                  <a:extLst>
                    <a:ext uri="{9D8B030D-6E8A-4147-A177-3AD203B41FA5}">
                      <a16:colId xmlns:a16="http://schemas.microsoft.com/office/drawing/2014/main" val="4067610380"/>
                    </a:ext>
                  </a:extLst>
                </a:gridCol>
                <a:gridCol w="5983560">
                  <a:extLst>
                    <a:ext uri="{9D8B030D-6E8A-4147-A177-3AD203B41FA5}">
                      <a16:colId xmlns:a16="http://schemas.microsoft.com/office/drawing/2014/main" val="571680120"/>
                    </a:ext>
                  </a:extLst>
                </a:gridCol>
              </a:tblGrid>
              <a:tr h="482683">
                <a:tc>
                  <a:txBody>
                    <a:bodyPr/>
                    <a:lstStyle/>
                    <a:p>
                      <a:r>
                        <a:rPr lang="es-ES" sz="1800" dirty="0"/>
                        <a:t>Métodos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73012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err="1"/>
                        <a:t>createFile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</a:t>
                      </a:r>
                      <a:r>
                        <a:rPr lang="es-ES" sz="1600" b="1" dirty="0"/>
                        <a:t>)</a:t>
                      </a:r>
                    </a:p>
                    <a:p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 Crea un fichero vacío. Más adelante veremos que cuando escribimos </a:t>
                      </a:r>
                      <a:r>
                        <a:rPr lang="es-ES" sz="1400"/>
                        <a:t>datos en </a:t>
                      </a:r>
                      <a:r>
                        <a:rPr lang="es-ES" sz="1400" dirty="0"/>
                        <a:t>un fichero, lo creamos si no existe.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56748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err="1"/>
                        <a:t>delete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</a:t>
                      </a:r>
                      <a:r>
                        <a:rPr lang="es-E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Elimina un fichero o un directorio vacío. NO retorna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24762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deleteIfExists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</a:t>
                      </a:r>
                      <a:r>
                        <a:rPr lang="es-E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Elimina el fichero. Retorna false si el fichero no existía y true si se pudo 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27996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copy</a:t>
                      </a:r>
                      <a:r>
                        <a:rPr lang="es-ES" sz="1600" b="1" dirty="0"/>
                        <a:t>(path1,path2,opciones)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Crea la copia de un fichero con las opciones indicadas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486350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err="1"/>
                        <a:t>move</a:t>
                      </a:r>
                      <a:r>
                        <a:rPr lang="es-ES" sz="1600" b="1" dirty="0"/>
                        <a:t>(path1,path2,opciones)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Mueve un fichero o directorio a otra ruta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1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368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D145377-5814-4A55-8AFA-9F43A2D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375"/>
            <a:ext cx="8229600" cy="99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1.3 LA CLASE FILES DE </a:t>
            </a:r>
            <a:r>
              <a:rPr lang="es-ES" altLang="es-ES" sz="3600" dirty="0" err="1">
                <a:solidFill>
                  <a:schemeClr val="accent3"/>
                </a:solidFill>
              </a:rPr>
              <a:t>java.nio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EDF6099-1321-405B-A35E-F1F861D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96752"/>
            <a:ext cx="8712968" cy="545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b="1" dirty="0"/>
              <a:t>Ejemplos de manipulación de ficheros:</a:t>
            </a:r>
            <a:endParaRPr lang="es-ES" altLang="es-ES" sz="2000" dirty="0"/>
          </a:p>
          <a:p>
            <a:pPr marL="0" indent="0">
              <a:buNone/>
            </a:pPr>
            <a:endParaRPr lang="es-ES" altLang="es-E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96F2C9-C6A1-E683-7406-1CA02041D1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51"/>
          <a:stretch/>
        </p:blipFill>
        <p:spPr>
          <a:xfrm>
            <a:off x="457200" y="1698848"/>
            <a:ext cx="8363272" cy="461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06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D145377-5814-4A55-8AFA-9F43A2D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375"/>
            <a:ext cx="82296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1.3 LA CLASE FILES DE </a:t>
            </a:r>
            <a:r>
              <a:rPr lang="es-ES" altLang="es-ES" sz="3600" dirty="0" err="1">
                <a:solidFill>
                  <a:schemeClr val="accent3"/>
                </a:solidFill>
              </a:rPr>
              <a:t>java.nio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EDF6099-1321-405B-A35E-F1F861D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00200"/>
            <a:ext cx="8712968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000" dirty="0"/>
              <a:t>La lectura y escritura con Java NIO de ficheros es mucho más sencilla: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2000" dirty="0"/>
              <a:t>Dispone de métodos que agilizan la lectura sobre ficheros de texto: </a:t>
            </a:r>
            <a:r>
              <a:rPr lang="es-ES" sz="2000" b="1" dirty="0" err="1"/>
              <a:t>readAllLines</a:t>
            </a:r>
            <a:r>
              <a:rPr lang="es-ES" sz="2000" b="1" dirty="0"/>
              <a:t>, </a:t>
            </a:r>
            <a:r>
              <a:rPr lang="es-ES" sz="2000" b="1" dirty="0" err="1"/>
              <a:t>lines</a:t>
            </a:r>
            <a:r>
              <a:rPr lang="es-ES" sz="2000" b="1" dirty="0"/>
              <a:t>, </a:t>
            </a:r>
            <a:r>
              <a:rPr lang="es-ES" sz="2000" b="1" dirty="0" err="1"/>
              <a:t>readString</a:t>
            </a:r>
            <a:r>
              <a:rPr lang="es-ES" sz="2000" b="1" dirty="0"/>
              <a:t> </a:t>
            </a:r>
            <a:r>
              <a:rPr lang="es-ES" sz="2000" dirty="0"/>
              <a:t>(desde Java 11)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2000" dirty="0"/>
              <a:t>Disponen de métodos más eficientes para instanciar flujos de caracteres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2000" dirty="0"/>
              <a:t>Para flujos de lectura (</a:t>
            </a:r>
            <a:r>
              <a:rPr lang="es-ES" sz="2000" b="1" dirty="0" err="1"/>
              <a:t>newBufferedReader</a:t>
            </a:r>
            <a:r>
              <a:rPr lang="es-ES" sz="2000" dirty="0"/>
              <a:t>). </a:t>
            </a:r>
            <a:r>
              <a:rPr lang="es-ES" sz="2000" i="1" dirty="0">
                <a:solidFill>
                  <a:srgbClr val="FF0000"/>
                </a:solidFill>
              </a:rPr>
              <a:t>Ojo! No se trata del constructor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2000" dirty="0"/>
              <a:t>Para flujos de escritura (</a:t>
            </a:r>
            <a:r>
              <a:rPr lang="es-ES" sz="2000" b="1" dirty="0" err="1"/>
              <a:t>newBufferedWriter</a:t>
            </a:r>
            <a:r>
              <a:rPr lang="es-ES" sz="2000" dirty="0"/>
              <a:t>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2000" dirty="0"/>
              <a:t>Disponen de métodos más eficientes para instanciar flujos de bytes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2000" dirty="0"/>
              <a:t>Para flujos de lectura (</a:t>
            </a:r>
            <a:r>
              <a:rPr lang="es-ES" sz="2000" dirty="0" err="1"/>
              <a:t>newInputStream</a:t>
            </a:r>
            <a:r>
              <a:rPr lang="es-ES" sz="2000" dirty="0"/>
              <a:t>)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2000" dirty="0"/>
              <a:t>Para flujos de escritura (</a:t>
            </a:r>
            <a:r>
              <a:rPr lang="es-ES" sz="2000" dirty="0" err="1"/>
              <a:t>newOutputStream</a:t>
            </a:r>
            <a:r>
              <a:rPr lang="es-ES" sz="2000" dirty="0"/>
              <a:t>)</a:t>
            </a:r>
          </a:p>
          <a:p>
            <a:pPr lvl="2">
              <a:buFont typeface="Arial" panose="020B0604020202020204" pitchFamily="34" charset="0"/>
              <a:buChar char="–"/>
            </a:pPr>
            <a:endParaRPr lang="es-ES" altLang="es-ES" sz="1800" dirty="0"/>
          </a:p>
        </p:txBody>
      </p:sp>
    </p:spTree>
    <p:extLst>
      <p:ext uri="{BB962C8B-B14F-4D97-AF65-F5344CB8AC3E}">
        <p14:creationId xmlns:p14="http://schemas.microsoft.com/office/powerpoint/2010/main" val="172176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D145377-5814-4A55-8AFA-9F43A2D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375"/>
            <a:ext cx="8229600" cy="99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1.3 LA CLASE FILES DE </a:t>
            </a:r>
            <a:r>
              <a:rPr lang="es-ES" altLang="es-ES" sz="3600" dirty="0" err="1">
                <a:solidFill>
                  <a:schemeClr val="accent3"/>
                </a:solidFill>
              </a:rPr>
              <a:t>java.nio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EDF6099-1321-405B-A35E-F1F861D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96752"/>
            <a:ext cx="8712968" cy="545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b="1" dirty="0"/>
              <a:t>Ejemplos de lectura/escritura de ficheros de texto:</a:t>
            </a:r>
            <a:endParaRPr lang="es-ES" altLang="es-ES" sz="2000" dirty="0"/>
          </a:p>
          <a:p>
            <a:pPr marL="0" indent="0">
              <a:buNone/>
            </a:pPr>
            <a:endParaRPr lang="es-ES" altLang="es-ES" sz="1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0B0039-6D7C-4732-23E8-5855DEDAF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54756"/>
            <a:ext cx="7848872" cy="48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22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D145377-5814-4A55-8AFA-9F43A2D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375"/>
            <a:ext cx="8229600" cy="99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1.3 LA CLASE FILES DE </a:t>
            </a:r>
            <a:r>
              <a:rPr lang="es-ES" altLang="es-ES" sz="3600" dirty="0" err="1">
                <a:solidFill>
                  <a:schemeClr val="accent3"/>
                </a:solidFill>
              </a:rPr>
              <a:t>java.nio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EDF6099-1321-405B-A35E-F1F861D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96752"/>
            <a:ext cx="8712968" cy="545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b="1" dirty="0"/>
              <a:t>Ejemplos de lectura/escritura de ficheros de texto:</a:t>
            </a:r>
            <a:endParaRPr lang="es-ES" altLang="es-ES" sz="2000" dirty="0"/>
          </a:p>
          <a:p>
            <a:pPr marL="0" indent="0">
              <a:buNone/>
            </a:pPr>
            <a:endParaRPr lang="es-ES" altLang="es-E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E7D93C-0715-41B2-0C06-F002450C9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4" y="2276872"/>
            <a:ext cx="838914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17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D145377-5814-4A55-8AFA-9F43A2D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375"/>
            <a:ext cx="82296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1.3 LA CLASE FILES DE </a:t>
            </a:r>
            <a:r>
              <a:rPr lang="es-ES" altLang="es-ES" sz="3600" dirty="0" err="1">
                <a:solidFill>
                  <a:schemeClr val="accent3"/>
                </a:solidFill>
              </a:rPr>
              <a:t>java.nio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EDF6099-1321-405B-A35E-F1F861D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00200"/>
            <a:ext cx="8712968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/>
              <a:t>Métodos para gestionar directorios.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/>
              <a:t>Es dificultoso copiar o eliminar directorios con contenidos mediante </a:t>
            </a:r>
            <a:r>
              <a:rPr lang="es-ES" altLang="es-ES" sz="2000" dirty="0" err="1"/>
              <a:t>java.nio</a:t>
            </a:r>
            <a:r>
              <a:rPr lang="es-ES" altLang="es-ES" sz="2000" dirty="0"/>
              <a:t>. La clase </a:t>
            </a:r>
            <a:r>
              <a:rPr lang="es-ES" altLang="es-ES" sz="2000" i="1" dirty="0" err="1"/>
              <a:t>FileUtils</a:t>
            </a:r>
            <a:r>
              <a:rPr lang="es-ES" altLang="es-ES" sz="2000" dirty="0"/>
              <a:t> de </a:t>
            </a:r>
            <a:r>
              <a:rPr lang="es-ES" altLang="es-ES" sz="2000" b="1" dirty="0"/>
              <a:t>Apache </a:t>
            </a:r>
            <a:r>
              <a:rPr lang="es-ES" altLang="es-ES" sz="2000" b="1" dirty="0" err="1"/>
              <a:t>Commons</a:t>
            </a:r>
            <a:r>
              <a:rPr lang="es-ES" altLang="es-ES" sz="2000" b="1" dirty="0"/>
              <a:t> –</a:t>
            </a:r>
            <a:r>
              <a:rPr lang="es-ES" altLang="es-ES" sz="2000" b="1" dirty="0" err="1"/>
              <a:t>io</a:t>
            </a:r>
            <a:r>
              <a:rPr lang="es-ES" altLang="es-ES" sz="2000" b="1" dirty="0"/>
              <a:t> </a:t>
            </a:r>
            <a:r>
              <a:rPr lang="es-ES" altLang="es-ES" sz="2000" dirty="0"/>
              <a:t>facilita estas operaciones. 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C09B2B5-EE51-B610-2645-C97DA3BC7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24018"/>
              </p:ext>
            </p:extLst>
          </p:nvPr>
        </p:nvGraphicFramePr>
        <p:xfrm>
          <a:off x="251520" y="2060848"/>
          <a:ext cx="8712968" cy="3957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408">
                  <a:extLst>
                    <a:ext uri="{9D8B030D-6E8A-4147-A177-3AD203B41FA5}">
                      <a16:colId xmlns:a16="http://schemas.microsoft.com/office/drawing/2014/main" val="4067610380"/>
                    </a:ext>
                  </a:extLst>
                </a:gridCol>
                <a:gridCol w="5983560">
                  <a:extLst>
                    <a:ext uri="{9D8B030D-6E8A-4147-A177-3AD203B41FA5}">
                      <a16:colId xmlns:a16="http://schemas.microsoft.com/office/drawing/2014/main" val="571680120"/>
                    </a:ext>
                  </a:extLst>
                </a:gridCol>
              </a:tblGrid>
              <a:tr h="482683">
                <a:tc>
                  <a:txBody>
                    <a:bodyPr/>
                    <a:lstStyle/>
                    <a:p>
                      <a:r>
                        <a:rPr lang="es-ES" sz="1800" dirty="0"/>
                        <a:t>Métodos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73012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createDirectory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</a:t>
                      </a:r>
                      <a:r>
                        <a:rPr lang="es-E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Crea un directorio correspondiente al </a:t>
                      </a:r>
                      <a:r>
                        <a:rPr lang="es-ES" sz="1400" dirty="0" err="1"/>
                        <a:t>path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47596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err="1"/>
                        <a:t>createDirectories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</a:t>
                      </a:r>
                      <a:r>
                        <a:rPr lang="es-E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Crea los directorios necesarios incluidos en el </a:t>
                      </a:r>
                      <a:r>
                        <a:rPr lang="es-ES" sz="1400" dirty="0" err="1"/>
                        <a:t>path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78043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err="1"/>
                        <a:t>newDirectoryStream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</a:t>
                      </a:r>
                      <a:r>
                        <a:rPr lang="es-ES" sz="1600" b="1" dirty="0"/>
                        <a:t>)</a:t>
                      </a:r>
                    </a:p>
                    <a:p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 Devuelve una colección </a:t>
                      </a:r>
                      <a:r>
                        <a:rPr lang="es-ES" sz="1400" dirty="0" err="1"/>
                        <a:t>DirectoryStream</a:t>
                      </a:r>
                      <a:r>
                        <a:rPr lang="es-ES" sz="1400" dirty="0"/>
                        <a:t> de objetos </a:t>
                      </a:r>
                      <a:r>
                        <a:rPr lang="es-ES" sz="1400" dirty="0" err="1"/>
                        <a:t>path</a:t>
                      </a:r>
                      <a:r>
                        <a:rPr lang="es-ES" sz="1400" dirty="0"/>
                        <a:t> contenidos en el directorio </a:t>
                      </a:r>
                      <a:r>
                        <a:rPr lang="es-ES" sz="1400" dirty="0" err="1"/>
                        <a:t>path</a:t>
                      </a:r>
                      <a:r>
                        <a:rPr lang="es-ES" sz="14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56748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err="1"/>
                        <a:t>find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path,niveles,predicado</a:t>
                      </a:r>
                      <a:r>
                        <a:rPr lang="es-E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Para buscar en un directorio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24762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list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</a:t>
                      </a:r>
                      <a:r>
                        <a:rPr lang="es-E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un </a:t>
                      </a:r>
                      <a:r>
                        <a:rPr lang="es-ES" sz="1400" dirty="0" err="1"/>
                        <a:t>Stream</a:t>
                      </a:r>
                      <a:r>
                        <a:rPr lang="es-ES" sz="1400" dirty="0"/>
                        <a:t> de objetos </a:t>
                      </a:r>
                      <a:r>
                        <a:rPr lang="es-ES" sz="1400" dirty="0" err="1"/>
                        <a:t>path</a:t>
                      </a:r>
                      <a:r>
                        <a:rPr lang="es-ES" sz="1400" dirty="0"/>
                        <a:t> del directorio (1 nivel)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27996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walk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</a:t>
                      </a:r>
                      <a:r>
                        <a:rPr lang="es-ES" sz="1600" b="1" dirty="0"/>
                        <a:t>, niveles, </a:t>
                      </a:r>
                      <a:r>
                        <a:rPr lang="es-ES" sz="1600" b="1" dirty="0" err="1"/>
                        <a:t>opc</a:t>
                      </a:r>
                      <a:r>
                        <a:rPr lang="es-E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un </a:t>
                      </a:r>
                      <a:r>
                        <a:rPr lang="es-ES" sz="1400" dirty="0" err="1"/>
                        <a:t>Stream</a:t>
                      </a:r>
                      <a:r>
                        <a:rPr lang="es-ES" sz="1400" dirty="0"/>
                        <a:t> de objetos </a:t>
                      </a:r>
                      <a:r>
                        <a:rPr lang="es-ES" sz="1400" dirty="0" err="1"/>
                        <a:t>path</a:t>
                      </a:r>
                      <a:r>
                        <a:rPr lang="es-ES" sz="1400" dirty="0"/>
                        <a:t> del directorio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486350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delete</a:t>
                      </a:r>
                      <a:r>
                        <a:rPr lang="es-ES" sz="1600" b="1" dirty="0"/>
                        <a:t>, </a:t>
                      </a:r>
                      <a:r>
                        <a:rPr lang="es-ES" sz="1600" b="1" dirty="0" err="1"/>
                        <a:t>copy</a:t>
                      </a:r>
                      <a:r>
                        <a:rPr lang="es-ES" sz="1600" b="1" dirty="0"/>
                        <a:t>, </a:t>
                      </a:r>
                      <a:r>
                        <a:rPr lang="es-ES" sz="1600" b="1" dirty="0" err="1"/>
                        <a:t>move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Igual que para ficheros (aunque aplicable a directorios vacíos)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5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73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D145377-5814-4A55-8AFA-9F43A2D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375"/>
            <a:ext cx="8229600" cy="99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1.3 LA CLASE FILES DE </a:t>
            </a:r>
            <a:r>
              <a:rPr lang="es-ES" altLang="es-ES" sz="3600" dirty="0" err="1">
                <a:solidFill>
                  <a:schemeClr val="accent3"/>
                </a:solidFill>
              </a:rPr>
              <a:t>java.nio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EDF6099-1321-405B-A35E-F1F861D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96752"/>
            <a:ext cx="8712968" cy="545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b="1" dirty="0"/>
              <a:t>Ejemplos de tratamiento de carpetas o directorios:</a:t>
            </a:r>
            <a:endParaRPr lang="es-ES" altLang="es-ES" sz="2000" dirty="0"/>
          </a:p>
          <a:p>
            <a:pPr marL="0" indent="0">
              <a:buNone/>
            </a:pPr>
            <a:endParaRPr lang="es-ES" altLang="es-ES" sz="1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1EF2F4-A6E2-95F0-54A3-E2D2A7B1C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95449"/>
            <a:ext cx="6768752" cy="21166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BEDB5C-FFB2-CFA2-5B22-EEE9B35F9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94" y="4050781"/>
            <a:ext cx="7257194" cy="26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72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D145377-5814-4A55-8AFA-9F43A2D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3122"/>
            <a:ext cx="8229600" cy="99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1.3 LA CLASE FILES DE </a:t>
            </a:r>
            <a:r>
              <a:rPr lang="es-ES" altLang="es-ES" sz="3600" dirty="0" err="1">
                <a:solidFill>
                  <a:schemeClr val="accent3"/>
                </a:solidFill>
              </a:rPr>
              <a:t>java.nio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EDF6099-1321-405B-A35E-F1F861D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96752"/>
            <a:ext cx="8712968" cy="545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b="1" dirty="0"/>
              <a:t>Ejemplos de tratamiento de carpetas o directorios ficheros de texto:</a:t>
            </a:r>
            <a:endParaRPr lang="es-ES" altLang="es-ES" sz="2000" dirty="0"/>
          </a:p>
          <a:p>
            <a:pPr marL="0" indent="0">
              <a:buNone/>
            </a:pPr>
            <a:endParaRPr lang="es-ES" altLang="es-ES" sz="1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F682843-C73B-7F13-9D8D-D1B403CB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1628800"/>
            <a:ext cx="8137152" cy="29129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E8A90DA-11A9-3067-2973-F66B153A0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764265"/>
            <a:ext cx="5688632" cy="204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4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F0B148AD-BDDB-4CD5-B5DF-C354ED3C8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6375"/>
            <a:ext cx="82296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 OPERACIONES DE SISTEMA SOBRE FICHEROS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D48D0DA9-8BC5-46C6-9848-88D9B53E8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4482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200" dirty="0"/>
              <a:t>Clase </a:t>
            </a:r>
            <a:r>
              <a:rPr lang="es-ES" altLang="es-ES" sz="2200" b="1" dirty="0"/>
              <a:t>File de java</a:t>
            </a:r>
            <a:r>
              <a:rPr lang="es-ES" altLang="es-ES" sz="2200" dirty="0"/>
              <a:t>: proporciona un conjunto de utilidades relacionadas con los ficheros que nos da información de los mismos y nos permite realizar acciones sobre ellos.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200" dirty="0"/>
              <a:t>Actualmente, en lugar de </a:t>
            </a:r>
            <a:r>
              <a:rPr lang="es-ES" altLang="es-ES" sz="2200" b="1" dirty="0"/>
              <a:t>File (java.io)</a:t>
            </a:r>
            <a:r>
              <a:rPr lang="es-ES" altLang="es-ES" sz="2200" dirty="0"/>
              <a:t>, pueden usarse las clases </a:t>
            </a:r>
            <a:r>
              <a:rPr lang="es-ES" altLang="es-ES" sz="2200" b="1" dirty="0" err="1"/>
              <a:t>Paths</a:t>
            </a:r>
            <a:r>
              <a:rPr lang="es-ES" altLang="es-ES" sz="2200" dirty="0"/>
              <a:t>, </a:t>
            </a:r>
            <a:r>
              <a:rPr lang="es-ES" altLang="es-ES" sz="2200" b="1" dirty="0" err="1"/>
              <a:t>Path</a:t>
            </a:r>
            <a:r>
              <a:rPr lang="es-ES" altLang="es-ES" sz="2200" dirty="0"/>
              <a:t> y </a:t>
            </a:r>
            <a:r>
              <a:rPr lang="es-ES" altLang="es-ES" sz="2200" b="1" dirty="0"/>
              <a:t>Files</a:t>
            </a:r>
            <a:r>
              <a:rPr lang="es-ES" altLang="es-ES" sz="2200" dirty="0"/>
              <a:t> </a:t>
            </a:r>
            <a:r>
              <a:rPr lang="es-ES" altLang="es-ES" sz="2200" b="1" dirty="0"/>
              <a:t>(</a:t>
            </a:r>
            <a:r>
              <a:rPr lang="es-ES" altLang="es-ES" sz="2200" b="1" dirty="0" err="1"/>
              <a:t>java.nio</a:t>
            </a:r>
            <a:r>
              <a:rPr lang="es-ES" altLang="es-ES" sz="2200" b="1" dirty="0"/>
              <a:t>) </a:t>
            </a:r>
            <a:r>
              <a:rPr lang="es-ES" altLang="es-ES" sz="2200" dirty="0"/>
              <a:t>para los mismos propósitos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2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200" dirty="0"/>
              <a:t>(NOTA: ruta absoluta en Linux: “/”)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200" dirty="0"/>
              <a:t>(NOTA: ruta absoluta en Windows: “C:\\” si la ruta es absoluta, aunque se puede usar C:/)</a:t>
            </a:r>
          </a:p>
        </p:txBody>
      </p:sp>
    </p:spTree>
    <p:extLst>
      <p:ext uri="{BB962C8B-B14F-4D97-AF65-F5344CB8AC3E}">
        <p14:creationId xmlns:p14="http://schemas.microsoft.com/office/powerpoint/2010/main" val="1338199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037E693C-A772-4F1C-9D54-25E8F05EF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0"/>
            <a:ext cx="8229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2400" dirty="0">
                <a:solidFill>
                  <a:schemeClr val="accent3"/>
                </a:solidFill>
              </a:rPr>
              <a:t>Ejemplo 1 Files: Lista de ficheros del directorio actual</a:t>
            </a: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5021C70C-70BF-49DA-A710-EC758A71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600200"/>
            <a:ext cx="810039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s-ES" alt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Crear un programa que escriba un listado del nombre de ficheros y subdirectorios que haya en el directorio actual de trabajo.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s-ES" alt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hacer el programa tienes que tener en cuenta:</a:t>
            </a:r>
          </a:p>
          <a:p>
            <a:pPr marL="349250" indent="-342900" eaLnBrk="1" hangingPunct="1">
              <a:spcBef>
                <a:spcPts val="500"/>
              </a:spcBef>
              <a:buClrTx/>
              <a:buFont typeface="+mj-lt"/>
              <a:buAutoNum type="arabicPeriod"/>
            </a:pPr>
            <a:r>
              <a:rPr lang="es-ES" alt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 directorio actual de trabajo es “.”</a:t>
            </a:r>
          </a:p>
          <a:p>
            <a:pPr marL="349250" indent="-342900" eaLnBrk="1" hangingPunct="1">
              <a:spcBef>
                <a:spcPts val="500"/>
              </a:spcBef>
              <a:buClrTx/>
              <a:buFont typeface="+mj-lt"/>
              <a:buAutoNum type="arabicPeriod"/>
            </a:pPr>
            <a:r>
              <a:rPr lang="es-ES" alt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Hay que usar uno de los métodos para obtener contenido del directorio (</a:t>
            </a:r>
            <a:r>
              <a:rPr lang="es-ES" alt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ES" alt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por ejemplo)</a:t>
            </a:r>
          </a:p>
          <a:p>
            <a:pPr marL="349250" indent="-342900" eaLnBrk="1" hangingPunct="1">
              <a:spcBef>
                <a:spcPts val="500"/>
              </a:spcBef>
              <a:buClrTx/>
              <a:buFont typeface="+mj-lt"/>
              <a:buAutoNum type="arabicPeriod"/>
            </a:pPr>
            <a:r>
              <a:rPr lang="es-ES" alt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Habrá que recorrer la estructura de datos devuelta para obtener los nombres de esos elementos.</a:t>
            </a:r>
            <a:br>
              <a:rPr lang="es-ES" alt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s-ES" altLang="es-E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B296EE-6289-D7FF-58D9-364D6CF7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618311"/>
            <a:ext cx="7306526" cy="22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44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C961B1EC-534D-4218-AEC4-0C43FEAB0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8229600" cy="100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2400" dirty="0"/>
              <a:t>Ejemplo 1 Files: Contenido del directorio actual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9F3555-58BC-871E-7EF8-043B8AA97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10" y="2309155"/>
            <a:ext cx="7306526" cy="22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27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430939A6-5C32-4858-9470-5B523EA15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2800" dirty="0">
                <a:solidFill>
                  <a:schemeClr val="accent3"/>
                </a:solidFill>
              </a:rPr>
              <a:t>Ejemplo 2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9CF84EA4-97BF-4366-B930-435576B8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8229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342900" indent="-3365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>
                <a:latin typeface="+mn-lt"/>
              </a:rPr>
              <a:t>Se deben mostrar los nombres de ficheros y directorios del directorio cuya ruta absoluta sea introducida por teclado.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>
                <a:latin typeface="+mn-lt"/>
              </a:rPr>
              <a:t>Se deberá indicar si la ruta, en caso de existir, no es un directorio.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>
                <a:latin typeface="+mn-lt"/>
              </a:rPr>
              <a:t>Se deberá dar un mensaje de error si el directorio no existe</a:t>
            </a:r>
          </a:p>
          <a:p>
            <a:pPr eaLnBrk="1" hangingPunct="1">
              <a:buClrTx/>
              <a:buFontTx/>
              <a:buNone/>
            </a:pPr>
            <a:endParaRPr lang="es-ES" altLang="es-ES" dirty="0"/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endParaRPr lang="es-ES" alt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endParaRPr lang="es-ES" alt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6028E2-DCE0-AEC8-B5C9-F6D7CF8C3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68612"/>
            <a:ext cx="60864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14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430939A6-5C32-4858-9470-5B523EA15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2800" dirty="0">
                <a:solidFill>
                  <a:schemeClr val="accent3"/>
                </a:solidFill>
              </a:rPr>
              <a:t>Ejemplo 3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9CF84EA4-97BF-4366-B930-435576B8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8229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342900" indent="-3365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>
                <a:latin typeface="+mn-lt"/>
              </a:rPr>
              <a:t>Se deben mostrar todos los elementos del directorio actual, incluyendo elementos de sus subdirectorios.  Para cada elemento se debe poder ver en que subdirectorio está</a:t>
            </a: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endParaRPr lang="es-ES" alt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endParaRPr lang="es-ES" alt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DB5EEA-0841-319B-3263-C8A6BC7A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41" y="2852936"/>
            <a:ext cx="758931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88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430939A6-5C32-4858-9470-5B523EA15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2800" dirty="0">
                <a:solidFill>
                  <a:schemeClr val="accent3"/>
                </a:solidFill>
              </a:rPr>
              <a:t>Ejemplo 4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9CF84EA4-97BF-4366-B930-435576B8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8229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342900" indent="-3365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>
                <a:latin typeface="+mn-lt"/>
              </a:rPr>
              <a:t>Se deben mostrar todos los elementos del directorio actual, incluyendo elementos de sus subdirectorios.  Para cada elemento se debe poder ver en que subdirectorio está con anidamientos</a:t>
            </a: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endParaRPr lang="es-ES" alt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endParaRPr lang="es-ES" alt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042055-EA19-BB20-2312-F0CEE8329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04864"/>
            <a:ext cx="5314950" cy="13430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D72E602-E0C8-70E6-9F08-24F3AB223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708537"/>
            <a:ext cx="56864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76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0A829D57-3CF9-475C-B69F-52443588A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4000" b="1" dirty="0">
                <a:solidFill>
                  <a:schemeClr val="accent3"/>
                </a:solidFill>
              </a:rPr>
              <a:t>Files. Actividades</a:t>
            </a: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1753B34F-75A6-447E-A4AC-693D62CB9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06" y="1268760"/>
            <a:ext cx="839376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s-ES" altLang="es-ES" sz="2000" dirty="0"/>
              <a:t>Realiza un programa que muestre los nombres de los ficheros (no subdirectorios) de un directorio y su tamaño en bytes. 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s-ES" altLang="es-ES" sz="2000" dirty="0"/>
              <a:t>Realiza un programa que muestre la siguiente información de un elemento existente en el directorio actual de trabajo (por ejemplo, pom.xml):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  <a:defRPr/>
            </a:pPr>
            <a:r>
              <a:rPr lang="es-ES" altLang="es-ES" sz="2000" dirty="0"/>
              <a:t>Nombre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  <a:defRPr/>
            </a:pPr>
            <a:r>
              <a:rPr lang="es-ES" altLang="es-ES" sz="2000" dirty="0"/>
              <a:t>Ruta absoluta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  <a:defRPr/>
            </a:pPr>
            <a:r>
              <a:rPr lang="es-ES" altLang="es-ES" sz="2000" dirty="0"/>
              <a:t>Si se puede escribir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  <a:defRPr/>
            </a:pPr>
            <a:r>
              <a:rPr lang="es-ES" altLang="es-ES" sz="2000" dirty="0"/>
              <a:t>Si se puede leer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  <a:defRPr/>
            </a:pPr>
            <a:r>
              <a:rPr lang="es-ES" altLang="es-ES" sz="2000" dirty="0"/>
              <a:t>Tamaño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  <a:defRPr/>
            </a:pPr>
            <a:r>
              <a:rPr lang="es-ES" altLang="es-ES" sz="2000" dirty="0"/>
              <a:t>Si es un directorio o si es un fichero.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s-ES" altLang="es-ES" sz="2000" dirty="0"/>
              <a:t>Realiza un programa que crea un directorio (NUEVODIR) en el directorio actual. Después crea dos ficheros vacíos en dicho directorio y uno de ellos lo mueve al directorio actual después de haberlo creado.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defRPr/>
            </a:pPr>
            <a:endParaRPr lang="es-ES" altLang="es-ES" sz="2400" dirty="0"/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245221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>
            <a:extLst>
              <a:ext uri="{FF2B5EF4-FFF2-40B4-BE49-F238E27FC236}">
                <a16:creationId xmlns:a16="http://schemas.microsoft.com/office/drawing/2014/main" id="{04F8830F-5AC7-4D25-A210-2C7834A31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s-ES" altLang="es-ES" sz="2400" dirty="0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D8459634-B5FD-418B-B513-84CACCDD1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b="1" dirty="0">
                <a:solidFill>
                  <a:schemeClr val="accent3"/>
                </a:solidFill>
              </a:rPr>
              <a:t>Solución Actividad 1.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90218C-2B65-81CC-99BB-68F062C96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296735"/>
            <a:ext cx="79629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20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>
            <a:extLst>
              <a:ext uri="{FF2B5EF4-FFF2-40B4-BE49-F238E27FC236}">
                <a16:creationId xmlns:a16="http://schemas.microsoft.com/office/drawing/2014/main" id="{04F8830F-5AC7-4D25-A210-2C7834A31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s-ES" altLang="es-ES" sz="2400" dirty="0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D8459634-B5FD-418B-B513-84CACCDD1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b="1" dirty="0">
                <a:solidFill>
                  <a:schemeClr val="accent3"/>
                </a:solidFill>
              </a:rPr>
              <a:t>Solución Actividad 2.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B1799C-306B-1B3C-C01A-2049EF6BA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1919287"/>
            <a:ext cx="72675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54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>
            <a:extLst>
              <a:ext uri="{FF2B5EF4-FFF2-40B4-BE49-F238E27FC236}">
                <a16:creationId xmlns:a16="http://schemas.microsoft.com/office/drawing/2014/main" id="{04F8830F-5AC7-4D25-A210-2C7834A31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s-ES" altLang="es-ES" sz="2400" dirty="0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D8459634-B5FD-418B-B513-84CACCDD1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b="1" dirty="0">
                <a:solidFill>
                  <a:schemeClr val="accent3"/>
                </a:solidFill>
              </a:rPr>
              <a:t>Solución Actividad 3.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F3F92D-47CB-DDE2-A6E8-C95D926C5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19" y="1700212"/>
            <a:ext cx="7916020" cy="43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67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D145377-5814-4A55-8AFA-9F43A2D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375"/>
            <a:ext cx="82296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1.2 La clase </a:t>
            </a:r>
            <a:r>
              <a:rPr lang="es-ES" altLang="es-ES" sz="3600" dirty="0" err="1">
                <a:solidFill>
                  <a:schemeClr val="accent3"/>
                </a:solidFill>
              </a:rPr>
              <a:t>Paths</a:t>
            </a:r>
            <a:r>
              <a:rPr lang="es-ES" altLang="es-ES" sz="3600" dirty="0">
                <a:solidFill>
                  <a:schemeClr val="accent3"/>
                </a:solidFill>
              </a:rPr>
              <a:t> y </a:t>
            </a:r>
            <a:r>
              <a:rPr lang="es-ES" altLang="es-ES" sz="3600" dirty="0" err="1">
                <a:solidFill>
                  <a:schemeClr val="accent3"/>
                </a:solidFill>
              </a:rPr>
              <a:t>Path</a:t>
            </a:r>
            <a:r>
              <a:rPr lang="es-ES" altLang="es-ES" sz="3600" dirty="0">
                <a:solidFill>
                  <a:schemeClr val="accent3"/>
                </a:solidFill>
              </a:rPr>
              <a:t> de </a:t>
            </a:r>
            <a:r>
              <a:rPr lang="es-ES" altLang="es-ES" sz="3600" dirty="0" err="1">
                <a:solidFill>
                  <a:schemeClr val="accent3"/>
                </a:solidFill>
              </a:rPr>
              <a:t>java.nio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EDF6099-1321-405B-A35E-F1F861D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00200"/>
            <a:ext cx="8712968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/>
              <a:t>La clase </a:t>
            </a:r>
            <a:r>
              <a:rPr lang="es-ES" altLang="es-ES" sz="2000" b="1" i="1" dirty="0" err="1"/>
              <a:t>Paths</a:t>
            </a:r>
            <a:r>
              <a:rPr lang="es-ES" altLang="es-ES" sz="2000" dirty="0"/>
              <a:t> dispone de un único método estático </a:t>
            </a:r>
            <a:r>
              <a:rPr lang="es-ES" altLang="es-ES" sz="2000" b="1" dirty="0" err="1"/>
              <a:t>get</a:t>
            </a:r>
            <a:r>
              <a:rPr lang="es-ES" altLang="es-ES" sz="2000" b="1" dirty="0"/>
              <a:t>(</a:t>
            </a:r>
            <a:r>
              <a:rPr lang="es-ES" altLang="es-ES" sz="2000" b="1" dirty="0" err="1"/>
              <a:t>ruta_de_fich_o_dir</a:t>
            </a:r>
            <a:r>
              <a:rPr lang="es-ES" altLang="es-ES" sz="2000" b="1" dirty="0"/>
              <a:t>)</a:t>
            </a:r>
            <a:r>
              <a:rPr lang="es-ES" altLang="es-ES" sz="2000" dirty="0"/>
              <a:t>, que devuelve la instancia de un objeto </a:t>
            </a:r>
            <a:r>
              <a:rPr lang="es-ES" altLang="es-ES" sz="2000" i="1" dirty="0" err="1"/>
              <a:t>Path</a:t>
            </a:r>
            <a:r>
              <a:rPr lang="es-ES" altLang="es-ES" sz="2000" i="1" dirty="0"/>
              <a:t>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/>
              <a:t>El método </a:t>
            </a:r>
            <a:r>
              <a:rPr lang="es-ES" altLang="es-ES" sz="2000" b="1" dirty="0" err="1"/>
              <a:t>get</a:t>
            </a:r>
            <a:r>
              <a:rPr lang="es-ES" altLang="es-ES" sz="2000" b="1" dirty="0"/>
              <a:t> </a:t>
            </a:r>
            <a:r>
              <a:rPr lang="es-ES" altLang="es-ES" sz="2000" dirty="0"/>
              <a:t>recibe la ruta del recurso en un </a:t>
            </a:r>
            <a:r>
              <a:rPr lang="es-ES" altLang="es-ES" sz="2000" i="1" dirty="0"/>
              <a:t>String</a:t>
            </a:r>
            <a:r>
              <a:rPr lang="es-ES" altLang="es-ES" sz="2000" dirty="0"/>
              <a:t>, aunque también puede recibirse un objeto </a:t>
            </a:r>
            <a:r>
              <a:rPr lang="es-ES" altLang="es-ES" sz="2000" i="1" dirty="0"/>
              <a:t>URI</a:t>
            </a:r>
            <a:r>
              <a:rPr lang="es-ES" altLang="es-ES" sz="2000" dirty="0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i="1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i="1" dirty="0"/>
              <a:t>No se requiere que la ruta exista.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i="1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i="1" dirty="0"/>
              <a:t>Se produce excepción cuando la </a:t>
            </a:r>
            <a:r>
              <a:rPr lang="es-ES" altLang="es-ES" sz="2000" i="1"/>
              <a:t>ruta existe </a:t>
            </a:r>
            <a:r>
              <a:rPr lang="es-ES" altLang="es-ES" sz="2000" i="1" dirty="0"/>
              <a:t>y no se puede crear acceso a esa ruta.</a:t>
            </a:r>
            <a:endParaRPr lang="es-ES" alt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1787482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D145377-5814-4A55-8AFA-9F43A2D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6" y="376237"/>
            <a:ext cx="82296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1.2 La clase </a:t>
            </a:r>
            <a:r>
              <a:rPr lang="es-ES" altLang="es-ES" sz="3600" dirty="0" err="1">
                <a:solidFill>
                  <a:schemeClr val="accent3"/>
                </a:solidFill>
              </a:rPr>
              <a:t>Path</a:t>
            </a:r>
            <a:r>
              <a:rPr lang="es-ES" altLang="es-ES" sz="3600" dirty="0">
                <a:solidFill>
                  <a:schemeClr val="accent3"/>
                </a:solidFill>
              </a:rPr>
              <a:t> de </a:t>
            </a:r>
            <a:r>
              <a:rPr lang="es-ES" altLang="es-ES" sz="3600" dirty="0" err="1">
                <a:solidFill>
                  <a:schemeClr val="accent3"/>
                </a:solidFill>
              </a:rPr>
              <a:t>java.nio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EDF6099-1321-405B-A35E-F1F861D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00200"/>
            <a:ext cx="8712968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/>
              <a:t>Con un objeto de la clase </a:t>
            </a:r>
            <a:r>
              <a:rPr lang="es-ES" altLang="es-ES" sz="2000" b="1" i="1" dirty="0" err="1"/>
              <a:t>Path</a:t>
            </a:r>
            <a:r>
              <a:rPr lang="es-ES" altLang="es-ES" sz="2000" i="1" dirty="0"/>
              <a:t> de </a:t>
            </a:r>
            <a:r>
              <a:rPr lang="es-ES" altLang="es-ES" sz="2000" i="1" dirty="0" err="1"/>
              <a:t>java.nio</a:t>
            </a:r>
            <a:r>
              <a:rPr lang="es-ES" altLang="es-ES" sz="2000" i="1" dirty="0"/>
              <a:t> </a:t>
            </a:r>
            <a:r>
              <a:rPr lang="es-ES" altLang="es-ES" sz="2000" dirty="0"/>
              <a:t>podemos gestionar la información relativa a la </a:t>
            </a:r>
            <a:r>
              <a:rPr lang="es-ES" altLang="es-ES" sz="2000" b="1" dirty="0"/>
              <a:t>ruta o </a:t>
            </a:r>
            <a:r>
              <a:rPr lang="es-ES" altLang="es-ES" sz="2000" b="1" dirty="0" err="1"/>
              <a:t>path</a:t>
            </a:r>
            <a:r>
              <a:rPr lang="es-ES" altLang="es-ES" sz="2000" b="1" dirty="0"/>
              <a:t> </a:t>
            </a:r>
            <a:r>
              <a:rPr lang="es-ES" altLang="es-ES" sz="2000" dirty="0"/>
              <a:t>de un fichero o de un directorio.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/>
              <a:t>En cuanto a su funcionalidad es similar a la clase File, pero con muchos menos métodos.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F0497A5-7FC6-64BF-1F89-D867075EB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74079"/>
              </p:ext>
            </p:extLst>
          </p:nvPr>
        </p:nvGraphicFramePr>
        <p:xfrm>
          <a:off x="473260" y="3067505"/>
          <a:ext cx="7848872" cy="341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406761038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571680120"/>
                    </a:ext>
                  </a:extLst>
                </a:gridCol>
              </a:tblGrid>
              <a:tr h="482683">
                <a:tc>
                  <a:txBody>
                    <a:bodyPr/>
                    <a:lstStyle/>
                    <a:p>
                      <a:r>
                        <a:rPr lang="es-ES" sz="1800" dirty="0"/>
                        <a:t>Métodos de </a:t>
                      </a:r>
                      <a:r>
                        <a:rPr lang="es-ES" sz="1800" dirty="0" err="1"/>
                        <a:t>Path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73012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getFileName</a:t>
                      </a:r>
                      <a:r>
                        <a:rPr lang="es-ES" sz="1600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un </a:t>
                      </a:r>
                      <a:r>
                        <a:rPr lang="es-ES" sz="1400" dirty="0" err="1"/>
                        <a:t>Path</a:t>
                      </a:r>
                      <a:r>
                        <a:rPr lang="es-ES" sz="1400" dirty="0"/>
                        <a:t> con el nombre del fichero correspondiente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47596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getParent</a:t>
                      </a:r>
                      <a:r>
                        <a:rPr lang="es-ES" sz="1600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un </a:t>
                      </a:r>
                      <a:r>
                        <a:rPr lang="es-ES" sz="1400" dirty="0" err="1"/>
                        <a:t>Path</a:t>
                      </a:r>
                      <a:r>
                        <a:rPr lang="es-ES" sz="1400" dirty="0"/>
                        <a:t> del directorio padre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78043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getRoot</a:t>
                      </a:r>
                      <a:r>
                        <a:rPr lang="es-ES" sz="1600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el directorio raíz correspondiente al </a:t>
                      </a:r>
                      <a:r>
                        <a:rPr lang="es-ES" sz="1400" dirty="0" err="1"/>
                        <a:t>Path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48936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Iterator</a:t>
                      </a:r>
                      <a:r>
                        <a:rPr lang="es-ES" sz="1600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Con respecto al </a:t>
                      </a:r>
                      <a:r>
                        <a:rPr lang="es-ES" sz="1400" dirty="0" err="1"/>
                        <a:t>Path</a:t>
                      </a:r>
                      <a:r>
                        <a:rPr lang="es-ES" sz="1400" dirty="0"/>
                        <a:t> al que se aplica, devuelve un </a:t>
                      </a:r>
                      <a:r>
                        <a:rPr lang="es-ES" sz="1400" dirty="0" err="1"/>
                        <a:t>Iterator</a:t>
                      </a:r>
                      <a:r>
                        <a:rPr lang="es-ES" sz="1400" dirty="0"/>
                        <a:t> de objetos </a:t>
                      </a:r>
                      <a:r>
                        <a:rPr lang="es-ES" sz="1400" dirty="0" err="1"/>
                        <a:t>Path</a:t>
                      </a:r>
                      <a:r>
                        <a:rPr lang="es-ES" sz="1400" dirty="0"/>
                        <a:t> hijos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56748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toAbsolutePath</a:t>
                      </a:r>
                      <a:r>
                        <a:rPr lang="es-ES" sz="1600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el </a:t>
                      </a:r>
                      <a:r>
                        <a:rPr lang="es-ES" sz="1400" dirty="0" err="1"/>
                        <a:t>Path</a:t>
                      </a:r>
                      <a:r>
                        <a:rPr lang="es-ES" sz="1400" dirty="0"/>
                        <a:t> con la ruta absoluta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24762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toFile</a:t>
                      </a:r>
                      <a:r>
                        <a:rPr lang="es-ES" sz="1600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el objeto  </a:t>
                      </a:r>
                      <a:r>
                        <a:rPr lang="es-ES" sz="1400" b="1" dirty="0"/>
                        <a:t>File </a:t>
                      </a:r>
                      <a:r>
                        <a:rPr lang="es-ES" sz="1400" b="0" dirty="0"/>
                        <a:t>correspondiente al </a:t>
                      </a:r>
                      <a:r>
                        <a:rPr lang="es-ES" sz="1400" b="0" dirty="0" err="1"/>
                        <a:t>Path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27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728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D145377-5814-4A55-8AFA-9F43A2D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6" y="376237"/>
            <a:ext cx="82296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1.2 La clase </a:t>
            </a:r>
            <a:r>
              <a:rPr lang="es-ES" altLang="es-ES" sz="3600" dirty="0" err="1">
                <a:solidFill>
                  <a:schemeClr val="accent3"/>
                </a:solidFill>
              </a:rPr>
              <a:t>Path</a:t>
            </a:r>
            <a:r>
              <a:rPr lang="es-ES" altLang="es-ES" sz="3600" dirty="0">
                <a:solidFill>
                  <a:schemeClr val="accent3"/>
                </a:solidFill>
              </a:rPr>
              <a:t> de </a:t>
            </a:r>
            <a:r>
              <a:rPr lang="es-ES" altLang="es-ES" sz="3600" dirty="0" err="1">
                <a:solidFill>
                  <a:schemeClr val="accent3"/>
                </a:solidFill>
              </a:rPr>
              <a:t>java.nio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EDF6099-1321-405B-A35E-F1F861D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00" y="1725612"/>
            <a:ext cx="8712968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buNone/>
            </a:pPr>
            <a:r>
              <a:rPr lang="es-ES" altLang="es-ES" sz="2000" b="1" dirty="0"/>
              <a:t>Ejemplo para obtener la ruta absoluta y la ruta del directorio padre relativas al fichero pom.xml contenido en el directorio actual de trabajo.</a:t>
            </a:r>
          </a:p>
          <a:p>
            <a:pPr marL="0" indent="0" eaLnBrk="1" hangingPunct="1">
              <a:buNone/>
            </a:pPr>
            <a:endParaRPr lang="es-ES" altLang="es-ES" sz="2000" b="1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D36B440-105A-BF93-A1D6-A2AD6108B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780928"/>
            <a:ext cx="6264696" cy="286232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Paths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s-ES" altLang="es-E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"pom.xml"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s-ES" altLang="es-E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"La ruta absoluta del fichero es "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.toAbsolutePath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en este caso sale incorrecto</a:t>
            </a:r>
            <a:br>
              <a:rPr kumimoji="0" lang="es-ES" altLang="es-E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s-ES" altLang="es-E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"El directorio padre es "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.getParent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Para este caso sería lo correcto</a:t>
            </a:r>
            <a:br>
              <a:rPr kumimoji="0" lang="es-ES" altLang="es-E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s-ES" altLang="es-E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"El directorio padre es "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.toAbsolutePath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getParent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26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D145377-5814-4A55-8AFA-9F43A2D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6" y="376237"/>
            <a:ext cx="82296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1.2 La clase </a:t>
            </a:r>
            <a:r>
              <a:rPr lang="es-ES" altLang="es-ES" sz="3600" dirty="0" err="1">
                <a:solidFill>
                  <a:schemeClr val="accent3"/>
                </a:solidFill>
              </a:rPr>
              <a:t>Path</a:t>
            </a:r>
            <a:r>
              <a:rPr lang="es-ES" altLang="es-ES" sz="3600" dirty="0">
                <a:solidFill>
                  <a:schemeClr val="accent3"/>
                </a:solidFill>
              </a:rPr>
              <a:t> de </a:t>
            </a:r>
            <a:r>
              <a:rPr lang="es-ES" altLang="es-ES" sz="3600" dirty="0" err="1">
                <a:solidFill>
                  <a:schemeClr val="accent3"/>
                </a:solidFill>
              </a:rPr>
              <a:t>java.nio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EDF6099-1321-405B-A35E-F1F861D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747837"/>
            <a:ext cx="8712968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/>
              <a:t>En muchos </a:t>
            </a:r>
            <a:r>
              <a:rPr lang="es-ES" altLang="es-ES" sz="2000" dirty="0"/>
              <a:t>de los proyectos Java que usan ficheros, éstos se entregan dentro de la carpeta </a:t>
            </a:r>
            <a:r>
              <a:rPr lang="es-ES" altLang="es-ES" sz="2000" b="1" dirty="0" err="1"/>
              <a:t>resources</a:t>
            </a:r>
            <a:r>
              <a:rPr lang="es-ES" altLang="es-ES" sz="2000" b="1" dirty="0"/>
              <a:t> </a:t>
            </a:r>
            <a:r>
              <a:rPr lang="es-ES" altLang="es-ES" sz="2000" dirty="0"/>
              <a:t>del proyecto.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/>
              <a:t>Para crear un </a:t>
            </a:r>
            <a:r>
              <a:rPr lang="es-ES" altLang="es-ES" sz="2000" dirty="0" err="1"/>
              <a:t>path</a:t>
            </a:r>
            <a:r>
              <a:rPr lang="es-ES" altLang="es-ES" sz="2000" dirty="0"/>
              <a:t> que referencie a un fichero contenido en esa carpeta </a:t>
            </a:r>
            <a:r>
              <a:rPr lang="es-ES" altLang="es-ES" sz="2000" b="1" dirty="0" err="1"/>
              <a:t>resources</a:t>
            </a:r>
            <a:r>
              <a:rPr lang="es-ES" altLang="es-ES" sz="2000" b="1" dirty="0"/>
              <a:t>, </a:t>
            </a:r>
            <a:r>
              <a:rPr lang="es-ES" altLang="es-ES" sz="2000" dirty="0"/>
              <a:t>tenemos que hacer.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s-ES" altLang="es-ES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885BD5-A1E7-021D-2F62-20B9AC920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159006"/>
            <a:ext cx="7056784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ClassLoader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classLoader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.getClassLoader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Path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s-ES" altLang="es-E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path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Paths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s-ES" altLang="es-E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classLoader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.getResource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"fich.txt"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toURI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endParaRPr kumimoji="0" lang="es-ES" altLang="es-E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03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D145377-5814-4A55-8AFA-9F43A2D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375"/>
            <a:ext cx="82296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1.3 LA CLASE FILES DE </a:t>
            </a:r>
            <a:r>
              <a:rPr lang="es-ES" altLang="es-ES" sz="3600" dirty="0" err="1">
                <a:solidFill>
                  <a:schemeClr val="accent3"/>
                </a:solidFill>
              </a:rPr>
              <a:t>java.nio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EDF6099-1321-405B-A35E-F1F861D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46" y="1268760"/>
            <a:ext cx="8712968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/>
              <a:t>La clase </a:t>
            </a:r>
            <a:r>
              <a:rPr lang="es-ES" altLang="es-ES" sz="2000" i="1" dirty="0"/>
              <a:t>Files</a:t>
            </a:r>
            <a:r>
              <a:rPr lang="es-ES" altLang="es-ES" sz="2000" dirty="0"/>
              <a:t> perteneciente al paquete </a:t>
            </a:r>
            <a:r>
              <a:rPr lang="es-ES" altLang="es-ES" sz="2000" b="1" dirty="0" err="1"/>
              <a:t>java.nio</a:t>
            </a:r>
            <a:r>
              <a:rPr lang="es-ES" altLang="es-ES" sz="2000" b="1" dirty="0"/>
              <a:t> </a:t>
            </a:r>
            <a:r>
              <a:rPr lang="es-ES" altLang="es-ES" sz="2000" dirty="0"/>
              <a:t>tiene muchos métodos estáticos para hacer múltiples operaciones con ficheros y directorios.</a:t>
            </a:r>
          </a:p>
          <a:p>
            <a:r>
              <a:rPr lang="es-ES" altLang="es-ES" sz="2000" dirty="0"/>
              <a:t>Los siguientes métodos permiten realizar </a:t>
            </a:r>
            <a:r>
              <a:rPr lang="es-ES" altLang="es-ES" sz="2000" b="1" dirty="0"/>
              <a:t>comprobaciones</a:t>
            </a:r>
            <a:r>
              <a:rPr lang="es-ES" altLang="es-ES" sz="2000" dirty="0"/>
              <a:t> sobre </a:t>
            </a:r>
            <a:r>
              <a:rPr lang="es-ES" altLang="es-ES" sz="2000" b="1" dirty="0" err="1"/>
              <a:t>paths</a:t>
            </a:r>
            <a:r>
              <a:rPr lang="es-ES" altLang="es-ES" sz="2000" b="1" dirty="0"/>
              <a:t> </a:t>
            </a:r>
            <a:r>
              <a:rPr lang="es-ES" altLang="es-ES" sz="2000" dirty="0"/>
              <a:t>de ficheros o directorios. 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C09B2B5-EE51-B610-2645-C97DA3BC7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81425"/>
              </p:ext>
            </p:extLst>
          </p:nvPr>
        </p:nvGraphicFramePr>
        <p:xfrm>
          <a:off x="271446" y="2713053"/>
          <a:ext cx="8712968" cy="3896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128">
                  <a:extLst>
                    <a:ext uri="{9D8B030D-6E8A-4147-A177-3AD203B41FA5}">
                      <a16:colId xmlns:a16="http://schemas.microsoft.com/office/drawing/2014/main" val="4067610380"/>
                    </a:ext>
                  </a:extLst>
                </a:gridCol>
                <a:gridCol w="6394840">
                  <a:extLst>
                    <a:ext uri="{9D8B030D-6E8A-4147-A177-3AD203B41FA5}">
                      <a16:colId xmlns:a16="http://schemas.microsoft.com/office/drawing/2014/main" val="571680120"/>
                    </a:ext>
                  </a:extLst>
                </a:gridCol>
              </a:tblGrid>
              <a:tr h="482683">
                <a:tc>
                  <a:txBody>
                    <a:bodyPr/>
                    <a:lstStyle/>
                    <a:p>
                      <a:r>
                        <a:rPr lang="es-ES" sz="1800" dirty="0"/>
                        <a:t>Métodos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73012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exists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</a:t>
                      </a:r>
                      <a:r>
                        <a:rPr lang="es-E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si existe o no el </a:t>
                      </a:r>
                      <a:r>
                        <a:rPr lang="es-ES" sz="1400" dirty="0" err="1"/>
                        <a:t>path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47596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isSameFile</a:t>
                      </a:r>
                      <a:r>
                        <a:rPr lang="es-ES" sz="1600" b="1" dirty="0"/>
                        <a:t>(path1, path2)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si los dos </a:t>
                      </a:r>
                      <a:r>
                        <a:rPr lang="es-ES" sz="1400" dirty="0" err="1"/>
                        <a:t>paths</a:t>
                      </a:r>
                      <a:r>
                        <a:rPr lang="es-ES" sz="1400" dirty="0"/>
                        <a:t> corresponden al mismo recurso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78043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err="1"/>
                        <a:t>isRegularFile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</a:t>
                      </a:r>
                      <a:r>
                        <a:rPr lang="es-E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Comprueba si es un fichero (los enlaces o accesos directos no son regulares)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22216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err="1"/>
                        <a:t>isReadable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</a:t>
                      </a:r>
                      <a:r>
                        <a:rPr lang="es-E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si el </a:t>
                      </a:r>
                      <a:r>
                        <a:rPr lang="es-ES" sz="1400" dirty="0" err="1"/>
                        <a:t>path</a:t>
                      </a:r>
                      <a:r>
                        <a:rPr lang="es-ES" sz="1400" dirty="0"/>
                        <a:t> corresponde a un recurso con permiso de lectura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56748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err="1"/>
                        <a:t>isWritable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</a:t>
                      </a:r>
                      <a:r>
                        <a:rPr lang="es-E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si el </a:t>
                      </a:r>
                      <a:r>
                        <a:rPr lang="es-ES" sz="1400" dirty="0" err="1"/>
                        <a:t>path</a:t>
                      </a:r>
                      <a:r>
                        <a:rPr lang="es-ES" sz="1400" dirty="0"/>
                        <a:t> corresponde a un recurso con permiso de escritura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24762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isDirectory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</a:t>
                      </a:r>
                      <a:r>
                        <a:rPr lang="es-E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si el </a:t>
                      </a:r>
                      <a:r>
                        <a:rPr lang="es-ES" sz="1400" dirty="0" err="1"/>
                        <a:t>path</a:t>
                      </a:r>
                      <a:r>
                        <a:rPr lang="es-ES" sz="1400" dirty="0"/>
                        <a:t> corresponde a un directorio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27996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isHidden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</a:t>
                      </a:r>
                      <a:r>
                        <a:rPr lang="es-E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Devuelve si el </a:t>
                      </a:r>
                      <a:r>
                        <a:rPr lang="es-ES" sz="1400" dirty="0" err="1"/>
                        <a:t>path</a:t>
                      </a:r>
                      <a:r>
                        <a:rPr lang="es-ES" sz="1400" dirty="0"/>
                        <a:t> corresponde a un recurso oculto</a:t>
                      </a:r>
                    </a:p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48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943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D145377-5814-4A55-8AFA-9F43A2D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375"/>
            <a:ext cx="82296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1.3 LA CLASE FILES DE </a:t>
            </a:r>
            <a:r>
              <a:rPr lang="es-ES" altLang="es-ES" sz="3600" dirty="0" err="1">
                <a:solidFill>
                  <a:schemeClr val="accent3"/>
                </a:solidFill>
              </a:rPr>
              <a:t>java.nio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EDF6099-1321-405B-A35E-F1F861D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79" y="1196752"/>
            <a:ext cx="8712968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dirty="0"/>
              <a:t>Métodos para obtener propiedades de un fichero. 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C09B2B5-EE51-B610-2645-C97DA3BC7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230493"/>
              </p:ext>
            </p:extLst>
          </p:nvPr>
        </p:nvGraphicFramePr>
        <p:xfrm>
          <a:off x="207029" y="2222292"/>
          <a:ext cx="8712968" cy="241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372">
                  <a:extLst>
                    <a:ext uri="{9D8B030D-6E8A-4147-A177-3AD203B41FA5}">
                      <a16:colId xmlns:a16="http://schemas.microsoft.com/office/drawing/2014/main" val="4067610380"/>
                    </a:ext>
                  </a:extLst>
                </a:gridCol>
                <a:gridCol w="5364596">
                  <a:extLst>
                    <a:ext uri="{9D8B030D-6E8A-4147-A177-3AD203B41FA5}">
                      <a16:colId xmlns:a16="http://schemas.microsoft.com/office/drawing/2014/main" val="571680120"/>
                    </a:ext>
                  </a:extLst>
                </a:gridCol>
              </a:tblGrid>
              <a:tr h="482683">
                <a:tc>
                  <a:txBody>
                    <a:bodyPr/>
                    <a:lstStyle/>
                    <a:p>
                      <a:r>
                        <a:rPr lang="es-ES" sz="1800" dirty="0"/>
                        <a:t>Métodos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Funcionalidad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73012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size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</a:t>
                      </a:r>
                      <a:r>
                        <a:rPr lang="es-E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el tamaño en bytes del fichero </a:t>
                      </a:r>
                      <a:r>
                        <a:rPr lang="es-ES" sz="1400" dirty="0" err="1"/>
                        <a:t>path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47596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getAttribute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</a:t>
                      </a:r>
                      <a:r>
                        <a:rPr lang="es-ES" sz="1600" b="1" dirty="0"/>
                        <a:t>, </a:t>
                      </a:r>
                      <a:r>
                        <a:rPr lang="es-ES" sz="1600" b="1" dirty="0" err="1"/>
                        <a:t>atrib</a:t>
                      </a:r>
                      <a:r>
                        <a:rPr lang="es-ES" sz="1600" b="1" dirty="0"/>
                        <a:t>, opciones)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el valor de un atributo del fichero al que apunta </a:t>
                      </a:r>
                      <a:r>
                        <a:rPr lang="es-ES" sz="1400" dirty="0" err="1"/>
                        <a:t>path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78043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err="1"/>
                        <a:t>getLastModifiedTime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path,opc</a:t>
                      </a:r>
                      <a:r>
                        <a:rPr lang="es-E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un objeto </a:t>
                      </a:r>
                      <a:r>
                        <a:rPr lang="es-ES" sz="1400" dirty="0" err="1"/>
                        <a:t>FileTime</a:t>
                      </a:r>
                      <a:r>
                        <a:rPr lang="es-ES" sz="1400" dirty="0"/>
                        <a:t> con tiempo de última modificación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22216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err="1"/>
                        <a:t>getOwner</a:t>
                      </a:r>
                      <a:r>
                        <a:rPr lang="es-ES" sz="1600" b="1" dirty="0"/>
                        <a:t>(</a:t>
                      </a:r>
                      <a:r>
                        <a:rPr lang="es-ES" sz="1600" b="1" dirty="0" err="1"/>
                        <a:t>path</a:t>
                      </a:r>
                      <a:r>
                        <a:rPr lang="es-ES" sz="1600" b="1" dirty="0"/>
                        <a:t>, </a:t>
                      </a:r>
                      <a:r>
                        <a:rPr lang="es-ES" sz="1600" b="1" dirty="0" err="1"/>
                        <a:t>opc</a:t>
                      </a:r>
                      <a:r>
                        <a:rPr lang="es-ES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Devuelve el propietario de </a:t>
                      </a:r>
                      <a:r>
                        <a:rPr lang="es-ES" sz="1400" dirty="0" err="1"/>
                        <a:t>path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56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029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8D145377-5814-4A55-8AFA-9F43A2DE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375"/>
            <a:ext cx="8229600" cy="99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sz="3600" dirty="0">
                <a:solidFill>
                  <a:schemeClr val="accent3"/>
                </a:solidFill>
              </a:rPr>
              <a:t>1.3 LA CLASE FILES DE </a:t>
            </a:r>
            <a:r>
              <a:rPr lang="es-ES" altLang="es-ES" sz="3600" dirty="0" err="1">
                <a:solidFill>
                  <a:schemeClr val="accent3"/>
                </a:solidFill>
              </a:rPr>
              <a:t>java.nio</a:t>
            </a:r>
            <a:endParaRPr lang="es-ES" altLang="es-ES" sz="4000" dirty="0">
              <a:solidFill>
                <a:schemeClr val="accent3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EDF6099-1321-405B-A35E-F1F861D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96752"/>
            <a:ext cx="8712968" cy="545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000" b="1" dirty="0"/>
              <a:t>Ejemplos de comprobaciones con Files</a:t>
            </a:r>
            <a:r>
              <a:rPr lang="es-ES" altLang="es-ES" sz="2000" dirty="0"/>
              <a:t>.</a:t>
            </a:r>
          </a:p>
          <a:p>
            <a:pPr marL="0" indent="0">
              <a:buNone/>
            </a:pPr>
            <a:endParaRPr lang="es-ES" altLang="es-ES" sz="1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C5C343-F14A-B2F2-15BB-2603CDA58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315024" cy="16624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33A0E2-D4E4-5BCB-8D6D-78252C8E8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611345"/>
            <a:ext cx="6315025" cy="30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21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Mio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3cc909-ad2d-4b3b-9eef-c933244c601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FEA7F46C4CB846BE363708164F7C69" ma:contentTypeVersion="15" ma:contentTypeDescription="Crear nuevo documento." ma:contentTypeScope="" ma:versionID="967830e8cb0b46ca171a79bd15c691a8">
  <xsd:schema xmlns:xsd="http://www.w3.org/2001/XMLSchema" xmlns:xs="http://www.w3.org/2001/XMLSchema" xmlns:p="http://schemas.microsoft.com/office/2006/metadata/properties" xmlns:ns3="876193d9-f910-4c4a-a331-82525062b8c8" xmlns:ns4="aa3cc909-ad2d-4b3b-9eef-c933244c6019" targetNamespace="http://schemas.microsoft.com/office/2006/metadata/properties" ma:root="true" ma:fieldsID="8314004706f8d1fadf909cbc5a8825de" ns3:_="" ns4:_="">
    <xsd:import namespace="876193d9-f910-4c4a-a331-82525062b8c8"/>
    <xsd:import namespace="aa3cc909-ad2d-4b3b-9eef-c933244c60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193d9-f910-4c4a-a331-82525062b8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cc909-ad2d-4b3b-9eef-c933244c60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645FB-816E-4A50-A176-DA452D6C54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873335-7D0A-4090-A222-C01A1E76994E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aa3cc909-ad2d-4b3b-9eef-c933244c6019"/>
    <ds:schemaRef ds:uri="876193d9-f910-4c4a-a331-82525062b8c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21D09F-BF0E-4F2F-80C2-AF727B90D2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193d9-f910-4c4a-a331-82525062b8c8"/>
    <ds:schemaRef ds:uri="aa3cc909-ad2d-4b3b-9eef-c933244c60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17725</TotalTime>
  <Words>1538</Words>
  <Application>Microsoft Office PowerPoint</Application>
  <PresentationFormat>Presentación en pantalla (4:3)</PresentationFormat>
  <Paragraphs>179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JetBrains Mono</vt:lpstr>
      <vt:lpstr>Symbol</vt:lpstr>
      <vt:lpstr>Times New Roman</vt:lpstr>
      <vt:lpstr>Wingdings</vt:lpstr>
      <vt:lpstr>Tema Mio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1. MANEJO DE FICHEROS.</dc:title>
  <dc:creator>segundo</dc:creator>
  <cp:lastModifiedBy>Luis Jesús Herrero de Cos</cp:lastModifiedBy>
  <cp:revision>221</cp:revision>
  <cp:lastPrinted>1601-01-01T00:00:00Z</cp:lastPrinted>
  <dcterms:created xsi:type="dcterms:W3CDTF">2012-09-20T16:53:40Z</dcterms:created>
  <dcterms:modified xsi:type="dcterms:W3CDTF">2024-12-05T17:02:17Z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0x01010085FEA7F46C4CB846BE363708164F7C69</vt:lpwstr>
  </property>
</Properties>
</file>