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Garamond"/>
      <p:regular r:id="rId22"/>
      <p:bold r:id="rId23"/>
      <p:italic r:id="rId24"/>
      <p:boldItalic r:id="rId25"/>
    </p:embeddedFont>
    <p:embeddedFont>
      <p:font typeface="Montserra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Garamond-regular.fntdata"/><Relationship Id="rId21" Type="http://schemas.openxmlformats.org/officeDocument/2006/relationships/font" Target="fonts/Roboto-boldItalic.fntdata"/><Relationship Id="rId24" Type="http://schemas.openxmlformats.org/officeDocument/2006/relationships/font" Target="fonts/Garamond-italic.fntdata"/><Relationship Id="rId23" Type="http://schemas.openxmlformats.org/officeDocument/2006/relationships/font" Target="fonts/Garamon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Garamond-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Ashley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df36a964a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cdf36a964a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Arya</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From the model that my colleague Jon provided, we are able to </a:t>
            </a:r>
            <a:r>
              <a:rPr lang="en" sz="1200">
                <a:solidFill>
                  <a:schemeClr val="dk1"/>
                </a:solidFill>
                <a:latin typeface="Roboto"/>
                <a:ea typeface="Roboto"/>
                <a:cs typeface="Roboto"/>
                <a:sym typeface="Roboto"/>
              </a:rPr>
              <a:t>create</a:t>
            </a:r>
            <a:r>
              <a:rPr lang="en" sz="1200">
                <a:solidFill>
                  <a:schemeClr val="dk1"/>
                </a:solidFill>
                <a:latin typeface="Roboto"/>
                <a:ea typeface="Roboto"/>
                <a:cs typeface="Roboto"/>
                <a:sym typeface="Roboto"/>
              </a:rPr>
              <a:t> a model that is able to predict sale price from the dataset houseprices_test.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We took a similar approach where we firstly </a:t>
            </a:r>
            <a:r>
              <a:rPr lang="en" sz="1200">
                <a:solidFill>
                  <a:schemeClr val="dk1"/>
                </a:solidFill>
                <a:latin typeface="Roboto"/>
                <a:ea typeface="Roboto"/>
                <a:cs typeface="Roboto"/>
                <a:sym typeface="Roboto"/>
              </a:rPr>
              <a:t>cleaned up the dataset, and used .predict to create a list of newSalesPrices, and assign those new Sale Prices to a variable in the dataframe to be processed. </a:t>
            </a:r>
            <a:endParaRPr sz="1200">
              <a:solidFill>
                <a:schemeClr val="dk1"/>
              </a:solidFill>
              <a:latin typeface="Roboto"/>
              <a:ea typeface="Roboto"/>
              <a:cs typeface="Roboto"/>
              <a:sym typeface="Roboto"/>
            </a:endParaRPr>
          </a:p>
          <a:p>
            <a:pPr indent="0" lvl="0" marL="457200" rtl="0" algn="l">
              <a:spcBef>
                <a:spcPts val="0"/>
              </a:spcBef>
              <a:spcAft>
                <a:spcPts val="0"/>
              </a:spcAft>
              <a:buNone/>
            </a:pP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df36a964a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df36a964a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Arya</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Since we can see that the mean is greater than the median, the data from the prediction model is also right skewed and unimodal. </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From these results, the median is not the same as the mean, despite not being far off. This means that there are some outliers that are </a:t>
            </a:r>
            <a:r>
              <a:rPr lang="en" sz="1050">
                <a:solidFill>
                  <a:schemeClr val="dk1"/>
                </a:solidFill>
                <a:highlight>
                  <a:srgbClr val="FFFFFF"/>
                </a:highlight>
              </a:rPr>
              <a:t>considered</a:t>
            </a:r>
            <a:r>
              <a:rPr lang="en" sz="1050">
                <a:solidFill>
                  <a:schemeClr val="dk1"/>
                </a:solidFill>
                <a:highlight>
                  <a:srgbClr val="FFFFFF"/>
                </a:highlight>
              </a:rPr>
              <a:t> by our model . </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Overall, this prediction shows that our model is relatively accurate to the actual sale price, with the mean, median and standard deviation only having minor differences between the actual SalePrice in the first dataset when compared to our </a:t>
            </a:r>
            <a:r>
              <a:rPr lang="en" sz="1050">
                <a:solidFill>
                  <a:schemeClr val="dk1"/>
                </a:solidFill>
                <a:highlight>
                  <a:srgbClr val="FFFFFF"/>
                </a:highlight>
              </a:rPr>
              <a:t>prediction</a:t>
            </a:r>
            <a:r>
              <a:rPr lang="en" sz="1050">
                <a:solidFill>
                  <a:schemeClr val="dk1"/>
                </a:solidFill>
                <a:highlight>
                  <a:srgbClr val="FFFFFF"/>
                </a:highlight>
              </a:rPr>
              <a:t> in the “test” dataset. </a:t>
            </a:r>
            <a:endParaRPr sz="1050">
              <a:solidFill>
                <a:schemeClr val="dk1"/>
              </a:solidFill>
              <a:highlight>
                <a:srgbClr val="FFFFFF"/>
              </a:highlight>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ec3aa3f9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ec3aa3f9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Arya</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To further test the accuracy of our model, we decided to use the model to create a prediction on the original model and see how far off our model was compared to the </a:t>
            </a:r>
            <a:r>
              <a:rPr lang="en" sz="1050">
                <a:solidFill>
                  <a:schemeClr val="dk1"/>
                </a:solidFill>
                <a:highlight>
                  <a:srgbClr val="FFFFFF"/>
                </a:highlight>
              </a:rPr>
              <a:t>original</a:t>
            </a:r>
            <a:r>
              <a:rPr lang="en" sz="1050">
                <a:solidFill>
                  <a:schemeClr val="dk1"/>
                </a:solidFill>
                <a:highlight>
                  <a:srgbClr val="FFFFFF"/>
                </a:highlight>
              </a:rPr>
              <a:t> saleprice, so we ran the original data with our regression model and compared the distribution.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The original model in blue, and our prediction model in red. We can see that the model is quite accurate.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Furthermore, we picked a random house ID to see how far off our predicted price was compared to the actual SalePrice of the house, and it shows above that our model is 96.14% accurate in predicting the SalePrice of House ID 3.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This shows that our model is pretty accurate in predicting house prices, and our team is very confident and proud of our findings.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Thank you, now were open for any questions  </a:t>
            </a:r>
            <a:endParaRPr sz="1050">
              <a:solidFill>
                <a:schemeClr val="dk1"/>
              </a:solidFill>
              <a:highlight>
                <a:srgbClr val="FFFFFF"/>
              </a:highlight>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e2c29816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e2c29816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df36a964a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df36a964a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200">
                <a:solidFill>
                  <a:schemeClr val="dk1"/>
                </a:solidFill>
                <a:latin typeface="Roboto"/>
                <a:ea typeface="Roboto"/>
                <a:cs typeface="Roboto"/>
                <a:sym typeface="Roboto"/>
              </a:rPr>
              <a:t>We used our </a:t>
            </a:r>
            <a:r>
              <a:rPr lang="en" sz="1200">
                <a:solidFill>
                  <a:schemeClr val="dk1"/>
                </a:solidFill>
                <a:latin typeface="Roboto"/>
                <a:ea typeface="Roboto"/>
                <a:cs typeface="Roboto"/>
                <a:sym typeface="Roboto"/>
              </a:rPr>
              <a:t>intuition</a:t>
            </a:r>
            <a:r>
              <a:rPr lang="en" sz="1200">
                <a:solidFill>
                  <a:schemeClr val="dk1"/>
                </a:solidFill>
                <a:latin typeface="Roboto"/>
                <a:ea typeface="Roboto"/>
                <a:cs typeface="Roboto"/>
                <a:sym typeface="Roboto"/>
              </a:rPr>
              <a:t> ro remove </a:t>
            </a:r>
            <a:r>
              <a:rPr lang="en" sz="1200">
                <a:solidFill>
                  <a:schemeClr val="dk1"/>
                </a:solidFill>
                <a:latin typeface="Roboto"/>
                <a:ea typeface="Roboto"/>
                <a:cs typeface="Roboto"/>
                <a:sym typeface="Roboto"/>
              </a:rPr>
              <a:t>variables</a:t>
            </a:r>
            <a:r>
              <a:rPr lang="en" sz="12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since</a:t>
            </a:r>
            <a:r>
              <a:rPr lang="en" sz="1200">
                <a:solidFill>
                  <a:schemeClr val="dk1"/>
                </a:solidFill>
                <a:latin typeface="Roboto"/>
                <a:ea typeface="Roboto"/>
                <a:cs typeface="Roboto"/>
                <a:sym typeface="Roboto"/>
              </a:rPr>
              <a:t> there were 81 </a:t>
            </a:r>
            <a:r>
              <a:rPr lang="en" sz="1200">
                <a:solidFill>
                  <a:schemeClr val="dk1"/>
                </a:solidFill>
                <a:latin typeface="Roboto"/>
                <a:ea typeface="Roboto"/>
                <a:cs typeface="Roboto"/>
                <a:sym typeface="Roboto"/>
              </a:rPr>
              <a:t>variables</a:t>
            </a:r>
            <a:r>
              <a:rPr lang="en" sz="1200">
                <a:solidFill>
                  <a:schemeClr val="dk1"/>
                </a:solidFill>
                <a:latin typeface="Roboto"/>
                <a:ea typeface="Roboto"/>
                <a:cs typeface="Roboto"/>
                <a:sym typeface="Roboto"/>
              </a:rPr>
              <a:t> and it would take way </a:t>
            </a:r>
            <a:r>
              <a:rPr lang="en" sz="1200">
                <a:solidFill>
                  <a:schemeClr val="dk1"/>
                </a:solidFill>
                <a:latin typeface="Roboto"/>
                <a:ea typeface="Roboto"/>
                <a:cs typeface="Roboto"/>
                <a:sym typeface="Roboto"/>
              </a:rPr>
              <a:t>too</a:t>
            </a:r>
            <a:r>
              <a:rPr lang="en" sz="1200">
                <a:solidFill>
                  <a:schemeClr val="dk1"/>
                </a:solidFill>
                <a:latin typeface="Roboto"/>
                <a:ea typeface="Roboto"/>
                <a:cs typeface="Roboto"/>
                <a:sym typeface="Roboto"/>
              </a:rPr>
              <a:t> long to test all of them</a:t>
            </a:r>
            <a:endParaRPr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df36a964a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df36a964a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7e97ba76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f7e97ba76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df36a964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df36a964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Ashley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rgbClr val="040C28"/>
                </a:solidFill>
                <a:highlight>
                  <a:srgbClr val="D3E3FD"/>
                </a:highlight>
                <a:latin typeface="Roboto"/>
                <a:ea typeface="Roboto"/>
                <a:cs typeface="Roboto"/>
                <a:sym typeface="Roboto"/>
              </a:rPr>
              <a:t>The mean, or average, is greater than the median</a:t>
            </a:r>
            <a:r>
              <a:rPr lang="en" sz="1500">
                <a:solidFill>
                  <a:srgbClr val="1F1F1F"/>
                </a:solidFill>
                <a:highlight>
                  <a:srgbClr val="FFFFFF"/>
                </a:highlight>
                <a:latin typeface="Roboto"/>
                <a:ea typeface="Roboto"/>
                <a:cs typeface="Roboto"/>
                <a:sym typeface="Roboto"/>
              </a:rPr>
              <a:t>.</a:t>
            </a:r>
            <a:endParaRPr sz="1200">
              <a:solidFill>
                <a:schemeClr val="dk1"/>
              </a:solidFill>
              <a:latin typeface="Roboto"/>
              <a:ea typeface="Roboto"/>
              <a:cs typeface="Roboto"/>
              <a:sym typeface="Roboto"/>
            </a:endParaRPr>
          </a:p>
          <a:p>
            <a:pPr indent="0" lvl="0" marL="457200" rtl="0" algn="l">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df36a964a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df36a964a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Ethan </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df36a964a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df36a964a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Jonathan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We made a function that filters the R^2 of all the variables. If the R^2 was larger than 0.4, we added the </a:t>
            </a:r>
            <a:r>
              <a:rPr lang="en" sz="1200">
                <a:solidFill>
                  <a:schemeClr val="dk1"/>
                </a:solidFill>
                <a:latin typeface="Roboto"/>
                <a:ea typeface="Roboto"/>
                <a:cs typeface="Roboto"/>
                <a:sym typeface="Roboto"/>
              </a:rPr>
              <a:t>variable into the model. </a:t>
            </a:r>
            <a:endParaRPr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ec3aa3f9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ec3aa3f9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Jonathan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00"/>
                </a:highlight>
                <a:latin typeface="Roboto"/>
                <a:ea typeface="Roboto"/>
                <a:cs typeface="Roboto"/>
                <a:sym typeface="Roboto"/>
              </a:rPr>
              <a:t>For the categorical variables, the </a:t>
            </a:r>
            <a:r>
              <a:rPr lang="en" sz="1200">
                <a:solidFill>
                  <a:schemeClr val="dk1"/>
                </a:solidFill>
                <a:highlight>
                  <a:srgbClr val="FFFF00"/>
                </a:highlight>
                <a:latin typeface="Roboto"/>
                <a:ea typeface="Roboto"/>
                <a:cs typeface="Roboto"/>
                <a:sym typeface="Roboto"/>
              </a:rPr>
              <a:t>variables without a dummy variable that has a p-value less than 0.05 is deleted because they are not statistically significant</a:t>
            </a:r>
            <a:endParaRPr sz="1200">
              <a:solidFill>
                <a:schemeClr val="dk1"/>
              </a:solidFill>
              <a:highlight>
                <a:srgbClr val="FFFF00"/>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00"/>
                </a:highlight>
                <a:latin typeface="Roboto"/>
                <a:ea typeface="Roboto"/>
                <a:cs typeface="Roboto"/>
                <a:sym typeface="Roboto"/>
              </a:rPr>
              <a:t>Although the adj r-squared is lower, the variables removed were not statistically significant, meaning that the model is technically more accurate, although it would be lower as we took </a:t>
            </a:r>
            <a:endParaRPr sz="1200">
              <a:solidFill>
                <a:schemeClr val="dk1"/>
              </a:solidFill>
              <a:highlight>
                <a:srgbClr val="FFFF00"/>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We tried to remove any more but the adj r-squared kept decreasing to 0.7, much lower than our initial resutls </a:t>
            </a:r>
            <a:endParaRPr sz="1200">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73300"/>
            <a:ext cx="8520600" cy="1089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Montserrat"/>
                <a:ea typeface="Montserrat"/>
                <a:cs typeface="Montserrat"/>
                <a:sym typeface="Montserrat"/>
              </a:rPr>
              <a:t>Building Prediction Models for House Prices</a:t>
            </a:r>
            <a:endParaRPr>
              <a:latin typeface="Montserrat"/>
              <a:ea typeface="Montserrat"/>
              <a:cs typeface="Montserrat"/>
              <a:sym typeface="Montserrat"/>
            </a:endParaRPr>
          </a:p>
        </p:txBody>
      </p:sp>
      <p:sp>
        <p:nvSpPr>
          <p:cNvPr id="55" name="Google Shape;55;p13"/>
          <p:cNvSpPr txBox="1"/>
          <p:nvPr>
            <p:ph idx="1" type="subTitle"/>
          </p:nvPr>
        </p:nvSpPr>
        <p:spPr>
          <a:xfrm>
            <a:off x="311700" y="2571750"/>
            <a:ext cx="8520600" cy="792600"/>
          </a:xfrm>
          <a:prstGeom prst="rect">
            <a:avLst/>
          </a:prstGeom>
        </p:spPr>
        <p:txBody>
          <a:bodyPr anchorCtr="0" anchor="t" bIns="91425" lIns="91425" spcFirstLastPara="1" rIns="91425" wrap="square" tIns="91425">
            <a:noAutofit/>
          </a:bodyPr>
          <a:lstStyle/>
          <a:p>
            <a:pPr indent="0" lvl="0" marL="0" rtl="0" algn="ctr">
              <a:lnSpc>
                <a:spcPct val="130000"/>
              </a:lnSpc>
              <a:spcBef>
                <a:spcPts val="0"/>
              </a:spcBef>
              <a:spcAft>
                <a:spcPts val="0"/>
              </a:spcAft>
              <a:buClr>
                <a:schemeClr val="dk1"/>
              </a:buClr>
              <a:buSzPts val="440"/>
              <a:buFont typeface="Arial"/>
              <a:buNone/>
            </a:pPr>
            <a:r>
              <a:rPr lang="en" sz="1700">
                <a:solidFill>
                  <a:schemeClr val="dk1"/>
                </a:solidFill>
                <a:latin typeface="Montserrat"/>
                <a:ea typeface="Montserrat"/>
                <a:cs typeface="Montserrat"/>
                <a:sym typeface="Montserrat"/>
              </a:rPr>
              <a:t>Arya Sukarno(U42813741)</a:t>
            </a:r>
            <a:endParaRPr sz="1700">
              <a:solidFill>
                <a:schemeClr val="dk1"/>
              </a:solidFill>
              <a:latin typeface="Montserrat"/>
              <a:ea typeface="Montserrat"/>
              <a:cs typeface="Montserrat"/>
              <a:sym typeface="Montserrat"/>
            </a:endParaRPr>
          </a:p>
          <a:p>
            <a:pPr indent="0" lvl="0" marL="0" rtl="0" algn="ctr">
              <a:lnSpc>
                <a:spcPct val="130000"/>
              </a:lnSpc>
              <a:spcBef>
                <a:spcPts val="0"/>
              </a:spcBef>
              <a:spcAft>
                <a:spcPts val="0"/>
              </a:spcAft>
              <a:buSzPts val="440"/>
              <a:buNone/>
            </a:pPr>
            <a:r>
              <a:rPr lang="en" sz="1700">
                <a:solidFill>
                  <a:schemeClr val="dk1"/>
                </a:solidFill>
                <a:latin typeface="Montserrat"/>
                <a:ea typeface="Montserrat"/>
                <a:cs typeface="Montserrat"/>
                <a:sym typeface="Montserrat"/>
              </a:rPr>
              <a:t>Ashley Richard (U82939847)</a:t>
            </a:r>
            <a:endParaRPr sz="1700">
              <a:solidFill>
                <a:schemeClr val="dk1"/>
              </a:solidFill>
              <a:latin typeface="Montserrat"/>
              <a:ea typeface="Montserrat"/>
              <a:cs typeface="Montserrat"/>
              <a:sym typeface="Montserrat"/>
            </a:endParaRPr>
          </a:p>
          <a:p>
            <a:pPr indent="0" lvl="0" marL="0" rtl="0" algn="ctr">
              <a:lnSpc>
                <a:spcPct val="130000"/>
              </a:lnSpc>
              <a:spcBef>
                <a:spcPts val="0"/>
              </a:spcBef>
              <a:spcAft>
                <a:spcPts val="0"/>
              </a:spcAft>
              <a:buSzPts val="440"/>
              <a:buNone/>
            </a:pPr>
            <a:r>
              <a:rPr lang="en" sz="1700">
                <a:solidFill>
                  <a:schemeClr val="dk1"/>
                </a:solidFill>
                <a:latin typeface="Montserrat"/>
                <a:ea typeface="Montserrat"/>
                <a:cs typeface="Montserrat"/>
                <a:sym typeface="Montserrat"/>
              </a:rPr>
              <a:t>Ethan Freshman (U63289110)</a:t>
            </a:r>
            <a:endParaRPr sz="1700">
              <a:solidFill>
                <a:schemeClr val="dk1"/>
              </a:solidFill>
              <a:latin typeface="Montserrat"/>
              <a:ea typeface="Montserrat"/>
              <a:cs typeface="Montserrat"/>
              <a:sym typeface="Montserrat"/>
            </a:endParaRPr>
          </a:p>
          <a:p>
            <a:pPr indent="0" lvl="0" marL="0" rtl="0" algn="ctr">
              <a:lnSpc>
                <a:spcPct val="130000"/>
              </a:lnSpc>
              <a:spcBef>
                <a:spcPts val="0"/>
              </a:spcBef>
              <a:spcAft>
                <a:spcPts val="0"/>
              </a:spcAft>
              <a:buSzPts val="440"/>
              <a:buNone/>
            </a:pPr>
            <a:r>
              <a:rPr lang="en" sz="1700">
                <a:solidFill>
                  <a:schemeClr val="dk1"/>
                </a:solidFill>
                <a:latin typeface="Montserrat"/>
                <a:ea typeface="Montserrat"/>
                <a:cs typeface="Montserrat"/>
                <a:sym typeface="Montserrat"/>
              </a:rPr>
              <a:t>James Rahman (U13313207)</a:t>
            </a:r>
            <a:endParaRPr sz="1700">
              <a:solidFill>
                <a:schemeClr val="dk1"/>
              </a:solidFill>
              <a:latin typeface="Montserrat"/>
              <a:ea typeface="Montserrat"/>
              <a:cs typeface="Montserrat"/>
              <a:sym typeface="Montserrat"/>
            </a:endParaRPr>
          </a:p>
          <a:p>
            <a:pPr indent="0" lvl="0" marL="0" rtl="0" algn="ctr">
              <a:lnSpc>
                <a:spcPct val="130000"/>
              </a:lnSpc>
              <a:spcBef>
                <a:spcPts val="0"/>
              </a:spcBef>
              <a:spcAft>
                <a:spcPts val="0"/>
              </a:spcAft>
              <a:buSzPts val="440"/>
              <a:buNone/>
            </a:pPr>
            <a:r>
              <a:rPr lang="en" sz="1700">
                <a:solidFill>
                  <a:schemeClr val="dk1"/>
                </a:solidFill>
                <a:latin typeface="Montserrat"/>
                <a:ea typeface="Montserrat"/>
                <a:cs typeface="Montserrat"/>
                <a:sym typeface="Montserrat"/>
              </a:rPr>
              <a:t>Jonathan Yung (U28856227)</a:t>
            </a:r>
            <a:r>
              <a:rPr lang="en" sz="1700">
                <a:solidFill>
                  <a:schemeClr val="dk1"/>
                </a:solidFill>
                <a:latin typeface="Montserrat"/>
                <a:ea typeface="Montserrat"/>
                <a:cs typeface="Montserrat"/>
                <a:sym typeface="Montserrat"/>
              </a:rPr>
              <a:t> </a:t>
            </a:r>
            <a:endParaRPr sz="1700">
              <a:solidFill>
                <a:schemeClr val="dk1"/>
              </a:solidFill>
              <a:latin typeface="Montserrat"/>
              <a:ea typeface="Montserrat"/>
              <a:cs typeface="Montserrat"/>
              <a:sym typeface="Montserrat"/>
            </a:endParaRPr>
          </a:p>
          <a:p>
            <a:pPr indent="0" lvl="0" marL="0" rtl="0" algn="l">
              <a:lnSpc>
                <a:spcPct val="130000"/>
              </a:lnSpc>
              <a:spcBef>
                <a:spcPts val="0"/>
              </a:spcBef>
              <a:spcAft>
                <a:spcPts val="0"/>
              </a:spcAft>
              <a:buSzPts val="440"/>
              <a:buNone/>
            </a:pPr>
            <a:r>
              <a:t/>
            </a:r>
            <a:endParaRPr sz="1700">
              <a:solidFill>
                <a:schemeClr val="dk1"/>
              </a:solidFill>
              <a:latin typeface="Montserrat"/>
              <a:ea typeface="Montserrat"/>
              <a:cs typeface="Montserrat"/>
              <a:sym typeface="Montserrat"/>
            </a:endParaRPr>
          </a:p>
        </p:txBody>
      </p:sp>
      <p:sp>
        <p:nvSpPr>
          <p:cNvPr id="56" name="Google Shape;56;p13"/>
          <p:cNvSpPr/>
          <p:nvPr/>
        </p:nvSpPr>
        <p:spPr>
          <a:xfrm>
            <a:off x="-53400" y="0"/>
            <a:ext cx="9261600" cy="395700"/>
          </a:xfrm>
          <a:prstGeom prst="roundRect">
            <a:avLst>
              <a:gd fmla="val 16667" name="adj"/>
            </a:avLst>
          </a:prstGeom>
          <a:solidFill>
            <a:srgbClr val="084D6F"/>
          </a:solidFill>
          <a:ln>
            <a:noFill/>
          </a:ln>
        </p:spPr>
        <p:txBody>
          <a:bodyPr anchorCtr="0" anchor="ctr" bIns="91425" lIns="0" spcFirstLastPara="1" rIns="0" wrap="square" tIns="36575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Garamond"/>
              <a:ea typeface="Garamond"/>
              <a:cs typeface="Garamond"/>
              <a:sym typeface="Garamond"/>
            </a:endParaRPr>
          </a:p>
        </p:txBody>
      </p:sp>
      <p:sp>
        <p:nvSpPr>
          <p:cNvPr id="57" name="Google Shape;57;p13"/>
          <p:cNvSpPr/>
          <p:nvPr/>
        </p:nvSpPr>
        <p:spPr>
          <a:xfrm>
            <a:off x="-53325" y="4747800"/>
            <a:ext cx="9261600" cy="395700"/>
          </a:xfrm>
          <a:prstGeom prst="roundRect">
            <a:avLst>
              <a:gd fmla="val 16667" name="adj"/>
            </a:avLst>
          </a:prstGeom>
          <a:solidFill>
            <a:srgbClr val="084D6F"/>
          </a:solidFill>
          <a:ln>
            <a:noFill/>
          </a:ln>
        </p:spPr>
        <p:txBody>
          <a:bodyPr anchorCtr="0" anchor="ctr" bIns="91425" lIns="0" spcFirstLastPara="1" rIns="0" wrap="square" tIns="36575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cxnSp>
        <p:nvCxnSpPr>
          <p:cNvPr id="181" name="Google Shape;181;p22"/>
          <p:cNvCxnSpPr/>
          <p:nvPr/>
        </p:nvCxnSpPr>
        <p:spPr>
          <a:xfrm>
            <a:off x="258850" y="852950"/>
            <a:ext cx="8520600" cy="0"/>
          </a:xfrm>
          <a:prstGeom prst="straightConnector1">
            <a:avLst/>
          </a:prstGeom>
          <a:noFill/>
          <a:ln cap="flat" cmpd="sng" w="19050">
            <a:solidFill>
              <a:srgbClr val="0B5394"/>
            </a:solidFill>
            <a:prstDash val="solid"/>
            <a:round/>
            <a:headEnd len="med" w="med" type="none"/>
            <a:tailEnd len="med" w="med" type="none"/>
          </a:ln>
        </p:spPr>
      </p:cxnSp>
      <p:sp>
        <p:nvSpPr>
          <p:cNvPr id="182" name="Google Shape;182;p22"/>
          <p:cNvSpPr txBox="1"/>
          <p:nvPr>
            <p:ph idx="4294967295" type="ctrTitle"/>
          </p:nvPr>
        </p:nvSpPr>
        <p:spPr>
          <a:xfrm>
            <a:off x="338100" y="148850"/>
            <a:ext cx="3987000" cy="7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Prediction - Process</a:t>
            </a:r>
            <a:endParaRPr>
              <a:latin typeface="Montserrat"/>
              <a:ea typeface="Montserrat"/>
              <a:cs typeface="Montserrat"/>
              <a:sym typeface="Montserrat"/>
            </a:endParaRPr>
          </a:p>
        </p:txBody>
      </p:sp>
      <p:sp>
        <p:nvSpPr>
          <p:cNvPr id="183" name="Google Shape;183;p22"/>
          <p:cNvSpPr/>
          <p:nvPr/>
        </p:nvSpPr>
        <p:spPr>
          <a:xfrm>
            <a:off x="258850" y="1074100"/>
            <a:ext cx="8520600" cy="2142300"/>
          </a:xfrm>
          <a:prstGeom prst="roundRect">
            <a:avLst>
              <a:gd fmla="val 16667" name="adj"/>
            </a:avLst>
          </a:prstGeom>
          <a:noFill/>
          <a:ln cap="flat" cmpd="sng" w="28575">
            <a:solidFill>
              <a:srgbClr val="084D6F"/>
            </a:solidFill>
            <a:prstDash val="solid"/>
            <a:round/>
            <a:headEnd len="sm" w="sm" type="none"/>
            <a:tailEnd len="sm" w="sm" type="none"/>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lt1"/>
              </a:solidFill>
              <a:latin typeface="Garamond"/>
              <a:ea typeface="Garamond"/>
              <a:cs typeface="Garamond"/>
              <a:sym typeface="Garamond"/>
            </a:endParaRPr>
          </a:p>
        </p:txBody>
      </p:sp>
      <p:sp>
        <p:nvSpPr>
          <p:cNvPr id="184" name="Google Shape;184;p22"/>
          <p:cNvSpPr/>
          <p:nvPr/>
        </p:nvSpPr>
        <p:spPr>
          <a:xfrm>
            <a:off x="0" y="4914800"/>
            <a:ext cx="9192000" cy="189300"/>
          </a:xfrm>
          <a:prstGeom prst="roundRect">
            <a:avLst>
              <a:gd fmla="val 16667" name="adj"/>
            </a:avLst>
          </a:prstGeom>
          <a:solidFill>
            <a:srgbClr val="084D6F"/>
          </a:solidFill>
          <a:ln>
            <a:noFill/>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lt1"/>
              </a:solidFill>
              <a:latin typeface="Garamond"/>
              <a:ea typeface="Garamond"/>
              <a:cs typeface="Garamond"/>
              <a:sym typeface="Garamond"/>
            </a:endParaRPr>
          </a:p>
        </p:txBody>
      </p:sp>
      <p:sp>
        <p:nvSpPr>
          <p:cNvPr id="185" name="Google Shape;185;p22"/>
          <p:cNvSpPr txBox="1"/>
          <p:nvPr/>
        </p:nvSpPr>
        <p:spPr>
          <a:xfrm>
            <a:off x="338100" y="1155850"/>
            <a:ext cx="7104000" cy="2432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Clean up unused variables.</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Removed the outlier with a 5 car garage.</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Used previous model to predict newSalesPrice.</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Assign new variable to the dataframe to be processed.</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100">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cxnSp>
        <p:nvCxnSpPr>
          <p:cNvPr id="190" name="Google Shape;190;p23"/>
          <p:cNvCxnSpPr/>
          <p:nvPr/>
        </p:nvCxnSpPr>
        <p:spPr>
          <a:xfrm>
            <a:off x="258850" y="852950"/>
            <a:ext cx="8520600" cy="0"/>
          </a:xfrm>
          <a:prstGeom prst="straightConnector1">
            <a:avLst/>
          </a:prstGeom>
          <a:noFill/>
          <a:ln cap="flat" cmpd="sng" w="19050">
            <a:solidFill>
              <a:srgbClr val="0B5394"/>
            </a:solidFill>
            <a:prstDash val="solid"/>
            <a:round/>
            <a:headEnd len="med" w="med" type="none"/>
            <a:tailEnd len="med" w="med" type="none"/>
          </a:ln>
        </p:spPr>
      </p:cxnSp>
      <p:sp>
        <p:nvSpPr>
          <p:cNvPr id="191" name="Google Shape;191;p23"/>
          <p:cNvSpPr txBox="1"/>
          <p:nvPr>
            <p:ph idx="4294967295" type="ctrTitle"/>
          </p:nvPr>
        </p:nvSpPr>
        <p:spPr>
          <a:xfrm>
            <a:off x="338100" y="148850"/>
            <a:ext cx="8467800" cy="7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Prediction - Test Data Results</a:t>
            </a:r>
            <a:endParaRPr>
              <a:latin typeface="Montserrat"/>
              <a:ea typeface="Montserrat"/>
              <a:cs typeface="Montserrat"/>
              <a:sym typeface="Montserrat"/>
            </a:endParaRPr>
          </a:p>
        </p:txBody>
      </p:sp>
      <p:sp>
        <p:nvSpPr>
          <p:cNvPr id="192" name="Google Shape;192;p23"/>
          <p:cNvSpPr/>
          <p:nvPr/>
        </p:nvSpPr>
        <p:spPr>
          <a:xfrm>
            <a:off x="258850" y="1057450"/>
            <a:ext cx="2469000" cy="3555600"/>
          </a:xfrm>
          <a:prstGeom prst="roundRect">
            <a:avLst>
              <a:gd fmla="val 16667" name="adj"/>
            </a:avLst>
          </a:prstGeom>
          <a:noFill/>
          <a:ln cap="flat" cmpd="sng" w="28575">
            <a:solidFill>
              <a:srgbClr val="084D6F"/>
            </a:solidFill>
            <a:prstDash val="solid"/>
            <a:round/>
            <a:headEnd len="sm" w="sm" type="none"/>
            <a:tailEnd len="sm" w="sm" type="none"/>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lt1"/>
              </a:solidFill>
              <a:latin typeface="Garamond"/>
              <a:ea typeface="Garamond"/>
              <a:cs typeface="Garamond"/>
              <a:sym typeface="Garamond"/>
            </a:endParaRPr>
          </a:p>
        </p:txBody>
      </p:sp>
      <p:sp>
        <p:nvSpPr>
          <p:cNvPr id="193" name="Google Shape;193;p23"/>
          <p:cNvSpPr/>
          <p:nvPr/>
        </p:nvSpPr>
        <p:spPr>
          <a:xfrm>
            <a:off x="0" y="4914800"/>
            <a:ext cx="9192000" cy="189300"/>
          </a:xfrm>
          <a:prstGeom prst="roundRect">
            <a:avLst>
              <a:gd fmla="val 16667" name="adj"/>
            </a:avLst>
          </a:prstGeom>
          <a:solidFill>
            <a:srgbClr val="084D6F"/>
          </a:solidFill>
          <a:ln>
            <a:noFill/>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lt1"/>
              </a:solidFill>
              <a:latin typeface="Garamond"/>
              <a:ea typeface="Garamond"/>
              <a:cs typeface="Garamond"/>
              <a:sym typeface="Garamond"/>
            </a:endParaRPr>
          </a:p>
        </p:txBody>
      </p:sp>
      <p:pic>
        <p:nvPicPr>
          <p:cNvPr id="194" name="Google Shape;194;p23"/>
          <p:cNvPicPr preferRelativeResize="0"/>
          <p:nvPr/>
        </p:nvPicPr>
        <p:blipFill rotWithShape="1">
          <a:blip r:embed="rId3">
            <a:alphaModFix/>
          </a:blip>
          <a:srcRect b="0" l="2903" r="0" t="0"/>
          <a:stretch/>
        </p:blipFill>
        <p:spPr>
          <a:xfrm>
            <a:off x="2898350" y="1005350"/>
            <a:ext cx="6013851" cy="3757051"/>
          </a:xfrm>
          <a:prstGeom prst="rect">
            <a:avLst/>
          </a:prstGeom>
          <a:noFill/>
          <a:ln>
            <a:noFill/>
          </a:ln>
        </p:spPr>
      </p:pic>
      <p:sp>
        <p:nvSpPr>
          <p:cNvPr id="195" name="Google Shape;195;p23"/>
          <p:cNvSpPr txBox="1"/>
          <p:nvPr/>
        </p:nvSpPr>
        <p:spPr>
          <a:xfrm>
            <a:off x="303850" y="1251500"/>
            <a:ext cx="2379000" cy="3555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Mean: $</a:t>
            </a:r>
            <a:r>
              <a:rPr lang="en" sz="1800">
                <a:solidFill>
                  <a:schemeClr val="dk1"/>
                </a:solidFill>
                <a:latin typeface="Montserrat"/>
                <a:ea typeface="Montserrat"/>
                <a:cs typeface="Montserrat"/>
                <a:sym typeface="Montserrat"/>
              </a:rPr>
              <a:t>183,648</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Median: $</a:t>
            </a:r>
            <a:r>
              <a:rPr lang="en" sz="1800">
                <a:solidFill>
                  <a:schemeClr val="dk1"/>
                </a:solidFill>
                <a:latin typeface="Montserrat"/>
                <a:ea typeface="Montserrat"/>
                <a:cs typeface="Montserrat"/>
                <a:sym typeface="Montserrat"/>
              </a:rPr>
              <a:t>168,850</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Standard Deviation: </a:t>
            </a:r>
            <a:endParaRPr sz="1800">
              <a:solidFill>
                <a:schemeClr val="dk1"/>
              </a:solidFill>
              <a:latin typeface="Montserrat"/>
              <a:ea typeface="Montserrat"/>
              <a:cs typeface="Montserrat"/>
              <a:sym typeface="Montserrat"/>
            </a:endParaRPr>
          </a:p>
          <a:p>
            <a:pPr indent="0" lvl="0" marL="457200" rtl="0" algn="l">
              <a:spcBef>
                <a:spcPts val="0"/>
              </a:spcBef>
              <a:spcAft>
                <a:spcPts val="0"/>
              </a:spcAft>
              <a:buNone/>
            </a:pPr>
            <a:r>
              <a:rPr lang="en" sz="1800">
                <a:solidFill>
                  <a:schemeClr val="dk1"/>
                </a:solidFill>
                <a:latin typeface="Montserrat"/>
                <a:ea typeface="Montserrat"/>
                <a:cs typeface="Montserrat"/>
                <a:sym typeface="Montserrat"/>
              </a:rPr>
              <a:t>$</a:t>
            </a:r>
            <a:r>
              <a:rPr lang="en" sz="1800">
                <a:solidFill>
                  <a:schemeClr val="dk1"/>
                </a:solidFill>
                <a:latin typeface="Montserrat"/>
                <a:ea typeface="Montserrat"/>
                <a:cs typeface="Montserrat"/>
                <a:sym typeface="Montserrat"/>
              </a:rPr>
              <a:t>72,249.62</a:t>
            </a:r>
            <a:endParaRPr sz="18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8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Adj R-Squared: 0.825</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100">
              <a:solidFill>
                <a:schemeClr val="dk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cxnSp>
        <p:nvCxnSpPr>
          <p:cNvPr id="200" name="Google Shape;200;p24"/>
          <p:cNvCxnSpPr/>
          <p:nvPr/>
        </p:nvCxnSpPr>
        <p:spPr>
          <a:xfrm>
            <a:off x="258850" y="852950"/>
            <a:ext cx="8520600" cy="0"/>
          </a:xfrm>
          <a:prstGeom prst="straightConnector1">
            <a:avLst/>
          </a:prstGeom>
          <a:noFill/>
          <a:ln cap="flat" cmpd="sng" w="19050">
            <a:solidFill>
              <a:srgbClr val="0B5394"/>
            </a:solidFill>
            <a:prstDash val="solid"/>
            <a:round/>
            <a:headEnd len="med" w="med" type="none"/>
            <a:tailEnd len="med" w="med" type="none"/>
          </a:ln>
        </p:spPr>
      </p:cxnSp>
      <p:sp>
        <p:nvSpPr>
          <p:cNvPr id="201" name="Google Shape;201;p24"/>
          <p:cNvSpPr txBox="1"/>
          <p:nvPr>
            <p:ph idx="4294967295" type="ctrTitle"/>
          </p:nvPr>
        </p:nvSpPr>
        <p:spPr>
          <a:xfrm>
            <a:off x="338100" y="148850"/>
            <a:ext cx="8467800" cy="7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Prediction - Further Testing</a:t>
            </a:r>
            <a:endParaRPr>
              <a:latin typeface="Montserrat"/>
              <a:ea typeface="Montserrat"/>
              <a:cs typeface="Montserrat"/>
              <a:sym typeface="Montserrat"/>
            </a:endParaRPr>
          </a:p>
        </p:txBody>
      </p:sp>
      <p:sp>
        <p:nvSpPr>
          <p:cNvPr id="202" name="Google Shape;202;p24"/>
          <p:cNvSpPr/>
          <p:nvPr/>
        </p:nvSpPr>
        <p:spPr>
          <a:xfrm>
            <a:off x="179575" y="1188500"/>
            <a:ext cx="2748300" cy="3294600"/>
          </a:xfrm>
          <a:prstGeom prst="roundRect">
            <a:avLst>
              <a:gd fmla="val 16667" name="adj"/>
            </a:avLst>
          </a:prstGeom>
          <a:noFill/>
          <a:ln cap="flat" cmpd="sng" w="28575">
            <a:solidFill>
              <a:srgbClr val="084D6F"/>
            </a:solidFill>
            <a:prstDash val="solid"/>
            <a:round/>
            <a:headEnd len="sm" w="sm" type="none"/>
            <a:tailEnd len="sm" w="sm" type="none"/>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lt1"/>
              </a:solidFill>
              <a:latin typeface="Garamond"/>
              <a:ea typeface="Garamond"/>
              <a:cs typeface="Garamond"/>
              <a:sym typeface="Garamond"/>
            </a:endParaRPr>
          </a:p>
        </p:txBody>
      </p:sp>
      <p:sp>
        <p:nvSpPr>
          <p:cNvPr id="203" name="Google Shape;203;p24"/>
          <p:cNvSpPr/>
          <p:nvPr/>
        </p:nvSpPr>
        <p:spPr>
          <a:xfrm>
            <a:off x="0" y="4914800"/>
            <a:ext cx="9192000" cy="189300"/>
          </a:xfrm>
          <a:prstGeom prst="roundRect">
            <a:avLst>
              <a:gd fmla="val 16667" name="adj"/>
            </a:avLst>
          </a:prstGeom>
          <a:solidFill>
            <a:srgbClr val="084D6F"/>
          </a:solidFill>
          <a:ln>
            <a:noFill/>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lt1"/>
              </a:solidFill>
              <a:latin typeface="Garamond"/>
              <a:ea typeface="Garamond"/>
              <a:cs typeface="Garamond"/>
              <a:sym typeface="Garamond"/>
            </a:endParaRPr>
          </a:p>
        </p:txBody>
      </p:sp>
      <p:sp>
        <p:nvSpPr>
          <p:cNvPr id="204" name="Google Shape;204;p24"/>
          <p:cNvSpPr txBox="1"/>
          <p:nvPr/>
        </p:nvSpPr>
        <p:spPr>
          <a:xfrm>
            <a:off x="249925" y="1188500"/>
            <a:ext cx="2607600" cy="3648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Random Prediction: House ID 3</a:t>
            </a:r>
            <a:endParaRPr sz="17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700">
              <a:solidFill>
                <a:schemeClr val="dk1"/>
              </a:solidFill>
              <a:latin typeface="Montserrat"/>
              <a:ea typeface="Montserrat"/>
              <a:cs typeface="Montserrat"/>
              <a:sym typeface="Montserrat"/>
            </a:endParaRPr>
          </a:p>
          <a:p>
            <a:pPr indent="-336550" lvl="0" marL="457200" rtl="0" algn="l">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Predicted Price: $220,068.59</a:t>
            </a:r>
            <a:endParaRPr sz="17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700">
              <a:solidFill>
                <a:schemeClr val="dk1"/>
              </a:solidFill>
              <a:latin typeface="Montserrat"/>
              <a:ea typeface="Montserrat"/>
              <a:cs typeface="Montserrat"/>
              <a:sym typeface="Montserrat"/>
            </a:endParaRPr>
          </a:p>
          <a:p>
            <a:pPr indent="-336550" lvl="0" marL="457200" rtl="0" algn="l">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Actual Price: $228,892.00</a:t>
            </a:r>
            <a:endParaRPr sz="17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700">
              <a:solidFill>
                <a:schemeClr val="dk1"/>
              </a:solidFill>
              <a:latin typeface="Montserrat"/>
              <a:ea typeface="Montserrat"/>
              <a:cs typeface="Montserrat"/>
              <a:sym typeface="Montserrat"/>
            </a:endParaRPr>
          </a:p>
          <a:p>
            <a:pPr indent="-336550" lvl="0" marL="457200" rtl="0" algn="l">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Accuracy: </a:t>
            </a:r>
            <a:br>
              <a:rPr lang="en" sz="1700">
                <a:solidFill>
                  <a:schemeClr val="dk1"/>
                </a:solidFill>
                <a:latin typeface="Montserrat"/>
                <a:ea typeface="Montserrat"/>
                <a:cs typeface="Montserrat"/>
                <a:sym typeface="Montserrat"/>
              </a:rPr>
            </a:br>
            <a:r>
              <a:rPr lang="en" sz="1700">
                <a:solidFill>
                  <a:schemeClr val="dk1"/>
                </a:solidFill>
                <a:latin typeface="Montserrat"/>
                <a:ea typeface="Montserrat"/>
                <a:cs typeface="Montserrat"/>
                <a:sym typeface="Montserrat"/>
              </a:rPr>
              <a:t>96.14%</a:t>
            </a:r>
            <a:endParaRPr sz="17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100">
              <a:solidFill>
                <a:schemeClr val="dk1"/>
              </a:solidFill>
              <a:latin typeface="Montserrat"/>
              <a:ea typeface="Montserrat"/>
              <a:cs typeface="Montserrat"/>
              <a:sym typeface="Montserrat"/>
            </a:endParaRPr>
          </a:p>
        </p:txBody>
      </p:sp>
      <p:pic>
        <p:nvPicPr>
          <p:cNvPr id="205" name="Google Shape;205;p24"/>
          <p:cNvPicPr preferRelativeResize="0"/>
          <p:nvPr/>
        </p:nvPicPr>
        <p:blipFill>
          <a:blip r:embed="rId3">
            <a:alphaModFix/>
          </a:blip>
          <a:stretch>
            <a:fillRect/>
          </a:stretch>
        </p:blipFill>
        <p:spPr>
          <a:xfrm>
            <a:off x="3080275" y="1005350"/>
            <a:ext cx="5911324" cy="35100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cxnSp>
        <p:nvCxnSpPr>
          <p:cNvPr id="62" name="Google Shape;62;p14"/>
          <p:cNvCxnSpPr/>
          <p:nvPr/>
        </p:nvCxnSpPr>
        <p:spPr>
          <a:xfrm>
            <a:off x="258850" y="677000"/>
            <a:ext cx="8520600" cy="0"/>
          </a:xfrm>
          <a:prstGeom prst="straightConnector1">
            <a:avLst/>
          </a:prstGeom>
          <a:noFill/>
          <a:ln cap="flat" cmpd="sng" w="9525">
            <a:solidFill>
              <a:srgbClr val="084D6F"/>
            </a:solidFill>
            <a:prstDash val="solid"/>
            <a:round/>
            <a:headEnd len="med" w="med" type="none"/>
            <a:tailEnd len="med" w="med" type="none"/>
          </a:ln>
        </p:spPr>
      </p:cxnSp>
      <p:sp>
        <p:nvSpPr>
          <p:cNvPr id="63" name="Google Shape;63;p14"/>
          <p:cNvSpPr txBox="1"/>
          <p:nvPr>
            <p:ph idx="4294967295" type="ctrTitle"/>
          </p:nvPr>
        </p:nvSpPr>
        <p:spPr>
          <a:xfrm>
            <a:off x="188325" y="157125"/>
            <a:ext cx="2951700" cy="7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Montserrat"/>
                <a:ea typeface="Montserrat"/>
                <a:cs typeface="Montserrat"/>
                <a:sym typeface="Montserrat"/>
              </a:rPr>
              <a:t>Data Source</a:t>
            </a:r>
            <a:endParaRPr sz="2700">
              <a:latin typeface="Montserrat"/>
              <a:ea typeface="Montserrat"/>
              <a:cs typeface="Montserrat"/>
              <a:sym typeface="Montserrat"/>
            </a:endParaRPr>
          </a:p>
        </p:txBody>
      </p:sp>
      <p:sp>
        <p:nvSpPr>
          <p:cNvPr id="64" name="Google Shape;64;p14"/>
          <p:cNvSpPr/>
          <p:nvPr/>
        </p:nvSpPr>
        <p:spPr>
          <a:xfrm>
            <a:off x="148075" y="1480500"/>
            <a:ext cx="2506200" cy="3207900"/>
          </a:xfrm>
          <a:prstGeom prst="roundRect">
            <a:avLst>
              <a:gd fmla="val 16667" name="adj"/>
            </a:avLst>
          </a:prstGeom>
          <a:noFill/>
          <a:ln cap="flat" cmpd="sng" w="19050">
            <a:solidFill>
              <a:srgbClr val="084D6F"/>
            </a:solidFill>
            <a:prstDash val="solid"/>
            <a:round/>
            <a:headEnd len="sm" w="sm" type="none"/>
            <a:tailEnd len="sm" w="sm" type="none"/>
          </a:ln>
        </p:spPr>
        <p:txBody>
          <a:bodyPr anchorCtr="0" anchor="ctr" bIns="91425" lIns="0" spcFirstLastPara="1" rIns="0" wrap="square" tIns="365750">
            <a:noAutofit/>
          </a:bodyPr>
          <a:lstStyle/>
          <a:p>
            <a:pPr indent="0" lvl="0" marL="0" rtl="0" algn="l">
              <a:spcBef>
                <a:spcPts val="0"/>
              </a:spcBef>
              <a:spcAft>
                <a:spcPts val="0"/>
              </a:spcAft>
              <a:buNone/>
            </a:pPr>
            <a:r>
              <a:t/>
            </a:r>
            <a:endParaRPr b="0" i="0" sz="1600" u="none" cap="none" strike="noStrike">
              <a:solidFill>
                <a:schemeClr val="lt1"/>
              </a:solidFill>
              <a:latin typeface="Garamond"/>
              <a:ea typeface="Garamond"/>
              <a:cs typeface="Garamond"/>
              <a:sym typeface="Garamond"/>
            </a:endParaRPr>
          </a:p>
        </p:txBody>
      </p:sp>
      <p:sp>
        <p:nvSpPr>
          <p:cNvPr id="65" name="Google Shape;65;p14"/>
          <p:cNvSpPr/>
          <p:nvPr/>
        </p:nvSpPr>
        <p:spPr>
          <a:xfrm>
            <a:off x="0" y="4914800"/>
            <a:ext cx="9192000" cy="189300"/>
          </a:xfrm>
          <a:prstGeom prst="roundRect">
            <a:avLst>
              <a:gd fmla="val 16667" name="adj"/>
            </a:avLst>
          </a:prstGeom>
          <a:solidFill>
            <a:srgbClr val="084D6F"/>
          </a:solidFill>
          <a:ln>
            <a:noFill/>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lt1"/>
              </a:solidFill>
              <a:latin typeface="Garamond"/>
              <a:ea typeface="Garamond"/>
              <a:cs typeface="Garamond"/>
              <a:sym typeface="Garamond"/>
            </a:endParaRPr>
          </a:p>
        </p:txBody>
      </p:sp>
      <p:sp>
        <p:nvSpPr>
          <p:cNvPr id="66" name="Google Shape;66;p14"/>
          <p:cNvSpPr/>
          <p:nvPr/>
        </p:nvSpPr>
        <p:spPr>
          <a:xfrm>
            <a:off x="148075" y="968313"/>
            <a:ext cx="2506200" cy="349200"/>
          </a:xfrm>
          <a:prstGeom prst="roundRect">
            <a:avLst>
              <a:gd fmla="val 16667" name="adj"/>
            </a:avLst>
          </a:prstGeom>
          <a:solidFill>
            <a:srgbClr val="084D6F"/>
          </a:solidFill>
          <a:ln>
            <a:noFill/>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lt1"/>
              </a:solidFill>
              <a:latin typeface="Garamond"/>
              <a:ea typeface="Garamond"/>
              <a:cs typeface="Garamond"/>
              <a:sym typeface="Garamond"/>
            </a:endParaRPr>
          </a:p>
        </p:txBody>
      </p:sp>
      <p:sp>
        <p:nvSpPr>
          <p:cNvPr id="67" name="Google Shape;67;p14"/>
          <p:cNvSpPr/>
          <p:nvPr/>
        </p:nvSpPr>
        <p:spPr>
          <a:xfrm>
            <a:off x="6441950" y="968375"/>
            <a:ext cx="2532300" cy="349200"/>
          </a:xfrm>
          <a:prstGeom prst="roundRect">
            <a:avLst>
              <a:gd fmla="val 16667" name="adj"/>
            </a:avLst>
          </a:prstGeom>
          <a:solidFill>
            <a:srgbClr val="084D6F"/>
          </a:solidFill>
          <a:ln>
            <a:noFill/>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lt1"/>
              </a:solidFill>
              <a:latin typeface="Garamond"/>
              <a:ea typeface="Garamond"/>
              <a:cs typeface="Garamond"/>
              <a:sym typeface="Garamond"/>
            </a:endParaRPr>
          </a:p>
        </p:txBody>
      </p:sp>
      <p:sp>
        <p:nvSpPr>
          <p:cNvPr id="68" name="Google Shape;68;p14"/>
          <p:cNvSpPr/>
          <p:nvPr/>
        </p:nvSpPr>
        <p:spPr>
          <a:xfrm>
            <a:off x="3205512" y="964163"/>
            <a:ext cx="2506200" cy="349200"/>
          </a:xfrm>
          <a:prstGeom prst="roundRect">
            <a:avLst>
              <a:gd fmla="val 16667" name="adj"/>
            </a:avLst>
          </a:prstGeom>
          <a:solidFill>
            <a:srgbClr val="084D6F"/>
          </a:solidFill>
          <a:ln>
            <a:noFill/>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lt1"/>
              </a:solidFill>
              <a:latin typeface="Garamond"/>
              <a:ea typeface="Garamond"/>
              <a:cs typeface="Garamond"/>
              <a:sym typeface="Garamond"/>
            </a:endParaRPr>
          </a:p>
        </p:txBody>
      </p:sp>
      <p:sp>
        <p:nvSpPr>
          <p:cNvPr id="69" name="Google Shape;69;p14"/>
          <p:cNvSpPr txBox="1"/>
          <p:nvPr/>
        </p:nvSpPr>
        <p:spPr>
          <a:xfrm>
            <a:off x="842050" y="892225"/>
            <a:ext cx="1022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Montserrat"/>
                <a:ea typeface="Montserrat"/>
                <a:cs typeface="Montserrat"/>
                <a:sym typeface="Montserrat"/>
              </a:rPr>
              <a:t>Source</a:t>
            </a:r>
            <a:r>
              <a:rPr lang="en" sz="1800">
                <a:solidFill>
                  <a:schemeClr val="dk2"/>
                </a:solidFill>
                <a:latin typeface="Montserrat"/>
                <a:ea typeface="Montserrat"/>
                <a:cs typeface="Montserrat"/>
                <a:sym typeface="Montserrat"/>
              </a:rPr>
              <a:t> </a:t>
            </a:r>
            <a:endParaRPr sz="18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2"/>
              </a:solidFill>
            </a:endParaRPr>
          </a:p>
        </p:txBody>
      </p:sp>
      <p:sp>
        <p:nvSpPr>
          <p:cNvPr id="70" name="Google Shape;70;p14"/>
          <p:cNvSpPr txBox="1"/>
          <p:nvPr/>
        </p:nvSpPr>
        <p:spPr>
          <a:xfrm>
            <a:off x="6804338" y="892213"/>
            <a:ext cx="1707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Montserrat"/>
                <a:ea typeface="Montserrat"/>
                <a:cs typeface="Montserrat"/>
                <a:sym typeface="Montserrat"/>
              </a:rPr>
              <a:t>Shape</a:t>
            </a:r>
            <a:r>
              <a:rPr b="1" lang="en" sz="1800">
                <a:solidFill>
                  <a:schemeClr val="lt1"/>
                </a:solidFill>
              </a:rPr>
              <a:t> </a:t>
            </a:r>
            <a:r>
              <a:rPr lang="en" sz="1800">
                <a:solidFill>
                  <a:schemeClr val="dk2"/>
                </a:solidFill>
              </a:rPr>
              <a:t>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71" name="Google Shape;71;p14"/>
          <p:cNvSpPr txBox="1"/>
          <p:nvPr/>
        </p:nvSpPr>
        <p:spPr>
          <a:xfrm>
            <a:off x="3605100" y="892225"/>
            <a:ext cx="1707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Montserrat"/>
                <a:ea typeface="Montserrat"/>
                <a:cs typeface="Montserrat"/>
                <a:sym typeface="Montserrat"/>
              </a:rPr>
              <a:t>Types </a:t>
            </a:r>
            <a:endParaRPr sz="18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2"/>
              </a:solidFill>
            </a:endParaRPr>
          </a:p>
        </p:txBody>
      </p:sp>
      <p:sp>
        <p:nvSpPr>
          <p:cNvPr id="72" name="Google Shape;72;p14"/>
          <p:cNvSpPr txBox="1"/>
          <p:nvPr/>
        </p:nvSpPr>
        <p:spPr>
          <a:xfrm>
            <a:off x="4196788" y="1539150"/>
            <a:ext cx="1707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rPr>
              <a:t>Data Integrity</a:t>
            </a:r>
            <a:endParaRPr sz="1800">
              <a:solidFill>
                <a:schemeClr val="dk2"/>
              </a:solidFill>
            </a:endParaRPr>
          </a:p>
        </p:txBody>
      </p:sp>
      <p:sp>
        <p:nvSpPr>
          <p:cNvPr id="73" name="Google Shape;73;p14"/>
          <p:cNvSpPr txBox="1"/>
          <p:nvPr/>
        </p:nvSpPr>
        <p:spPr>
          <a:xfrm>
            <a:off x="148075" y="1817163"/>
            <a:ext cx="2506200" cy="14547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dk1"/>
              </a:buClr>
              <a:buSzPts val="1500"/>
              <a:buChar char="●"/>
            </a:pPr>
            <a:r>
              <a:rPr lang="en" sz="1500">
                <a:solidFill>
                  <a:schemeClr val="dk1"/>
                </a:solidFill>
                <a:latin typeface="Montserrat"/>
                <a:ea typeface="Montserrat"/>
                <a:cs typeface="Montserrat"/>
                <a:sym typeface="Montserrat"/>
              </a:rPr>
              <a:t>Depicts the </a:t>
            </a:r>
            <a:r>
              <a:rPr lang="en" sz="1500">
                <a:solidFill>
                  <a:schemeClr val="dk1"/>
                </a:solidFill>
                <a:latin typeface="Montserrat"/>
                <a:ea typeface="Montserrat"/>
                <a:cs typeface="Montserrat"/>
                <a:sym typeface="Montserrat"/>
              </a:rPr>
              <a:t>characteristics</a:t>
            </a:r>
            <a:r>
              <a:rPr lang="en" sz="1500">
                <a:solidFill>
                  <a:schemeClr val="dk1"/>
                </a:solidFill>
                <a:latin typeface="Montserrat"/>
                <a:ea typeface="Montserrat"/>
                <a:cs typeface="Montserrat"/>
                <a:sym typeface="Montserrat"/>
              </a:rPr>
              <a:t> of homes sold in </a:t>
            </a:r>
            <a:r>
              <a:rPr b="1" lang="en" sz="1500">
                <a:solidFill>
                  <a:schemeClr val="dk1"/>
                </a:solidFill>
                <a:latin typeface="Montserrat"/>
                <a:ea typeface="Montserrat"/>
                <a:cs typeface="Montserrat"/>
                <a:sym typeface="Montserrat"/>
              </a:rPr>
              <a:t>Ames, Iowa</a:t>
            </a:r>
            <a:endParaRPr b="1" sz="1500">
              <a:solidFill>
                <a:schemeClr val="dk1"/>
              </a:solidFill>
              <a:latin typeface="Montserrat"/>
              <a:ea typeface="Montserrat"/>
              <a:cs typeface="Montserrat"/>
              <a:sym typeface="Montserrat"/>
            </a:endParaRPr>
          </a:p>
        </p:txBody>
      </p:sp>
      <p:sp>
        <p:nvSpPr>
          <p:cNvPr id="74" name="Google Shape;74;p14"/>
          <p:cNvSpPr txBox="1"/>
          <p:nvPr/>
        </p:nvSpPr>
        <p:spPr>
          <a:xfrm>
            <a:off x="148075" y="3457925"/>
            <a:ext cx="2026800" cy="7620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dk1"/>
              </a:buClr>
              <a:buSzPts val="1500"/>
              <a:buChar char="●"/>
            </a:pPr>
            <a:r>
              <a:rPr lang="en" sz="1500">
                <a:solidFill>
                  <a:schemeClr val="dk1"/>
                </a:solidFill>
                <a:latin typeface="Montserrat"/>
                <a:ea typeface="Montserrat"/>
                <a:cs typeface="Montserrat"/>
                <a:sym typeface="Montserrat"/>
              </a:rPr>
              <a:t>Time Frame: </a:t>
            </a:r>
            <a:r>
              <a:rPr b="1" lang="en" sz="1500">
                <a:solidFill>
                  <a:schemeClr val="dk1"/>
                </a:solidFill>
                <a:latin typeface="Montserrat"/>
                <a:ea typeface="Montserrat"/>
                <a:cs typeface="Montserrat"/>
                <a:sym typeface="Montserrat"/>
              </a:rPr>
              <a:t>2006 - 2010</a:t>
            </a:r>
            <a:endParaRPr b="1" sz="1500">
              <a:solidFill>
                <a:schemeClr val="dk1"/>
              </a:solidFill>
              <a:latin typeface="Montserrat"/>
              <a:ea typeface="Montserrat"/>
              <a:cs typeface="Montserrat"/>
              <a:sym typeface="Montserrat"/>
            </a:endParaRPr>
          </a:p>
        </p:txBody>
      </p:sp>
      <p:sp>
        <p:nvSpPr>
          <p:cNvPr id="75" name="Google Shape;75;p14"/>
          <p:cNvSpPr/>
          <p:nvPr/>
        </p:nvSpPr>
        <p:spPr>
          <a:xfrm>
            <a:off x="6455000" y="1526725"/>
            <a:ext cx="2506200" cy="3142800"/>
          </a:xfrm>
          <a:prstGeom prst="roundRect">
            <a:avLst>
              <a:gd fmla="val 16667" name="adj"/>
            </a:avLst>
          </a:prstGeom>
          <a:noFill/>
          <a:ln cap="flat" cmpd="sng" w="19050">
            <a:solidFill>
              <a:srgbClr val="084D6F"/>
            </a:solidFill>
            <a:prstDash val="solid"/>
            <a:round/>
            <a:headEnd len="sm" w="sm" type="none"/>
            <a:tailEnd len="sm" w="sm" type="none"/>
          </a:ln>
        </p:spPr>
        <p:txBody>
          <a:bodyPr anchorCtr="0" anchor="ctr" bIns="91425" lIns="0" spcFirstLastPara="1" rIns="0" wrap="square" tIns="365750">
            <a:noAutofit/>
          </a:bodyPr>
          <a:lstStyle/>
          <a:p>
            <a:pPr indent="0" lvl="0" marL="0" rtl="0" algn="l">
              <a:spcBef>
                <a:spcPts val="0"/>
              </a:spcBef>
              <a:spcAft>
                <a:spcPts val="0"/>
              </a:spcAft>
              <a:buNone/>
            </a:pPr>
            <a:r>
              <a:t/>
            </a:r>
            <a:endParaRPr b="0" i="0" sz="1600" u="none" cap="none" strike="noStrike">
              <a:solidFill>
                <a:schemeClr val="lt1"/>
              </a:solidFill>
              <a:latin typeface="Garamond"/>
              <a:ea typeface="Garamond"/>
              <a:cs typeface="Garamond"/>
              <a:sym typeface="Garamond"/>
            </a:endParaRPr>
          </a:p>
        </p:txBody>
      </p:sp>
      <p:sp>
        <p:nvSpPr>
          <p:cNvPr id="76" name="Google Shape;76;p14"/>
          <p:cNvSpPr/>
          <p:nvPr/>
        </p:nvSpPr>
        <p:spPr>
          <a:xfrm>
            <a:off x="3205500" y="1528800"/>
            <a:ext cx="2506200" cy="3142800"/>
          </a:xfrm>
          <a:prstGeom prst="roundRect">
            <a:avLst>
              <a:gd fmla="val 16667" name="adj"/>
            </a:avLst>
          </a:prstGeom>
          <a:noFill/>
          <a:ln cap="flat" cmpd="sng" w="19050">
            <a:solidFill>
              <a:srgbClr val="084D6F"/>
            </a:solidFill>
            <a:prstDash val="solid"/>
            <a:round/>
            <a:headEnd len="sm" w="sm" type="none"/>
            <a:tailEnd len="sm" w="sm" type="none"/>
          </a:ln>
        </p:spPr>
        <p:txBody>
          <a:bodyPr anchorCtr="0" anchor="ctr" bIns="91425" lIns="0" spcFirstLastPara="1" rIns="0" wrap="square" tIns="365750">
            <a:noAutofit/>
          </a:bodyPr>
          <a:lstStyle/>
          <a:p>
            <a:pPr indent="0" lvl="0" marL="0" rtl="0" algn="l">
              <a:spcBef>
                <a:spcPts val="0"/>
              </a:spcBef>
              <a:spcAft>
                <a:spcPts val="0"/>
              </a:spcAft>
              <a:buNone/>
            </a:pPr>
            <a:r>
              <a:t/>
            </a:r>
            <a:endParaRPr b="0" i="0" sz="1600" u="none" cap="none" strike="noStrike">
              <a:solidFill>
                <a:schemeClr val="lt1"/>
              </a:solidFill>
              <a:latin typeface="Garamond"/>
              <a:ea typeface="Garamond"/>
              <a:cs typeface="Garamond"/>
              <a:sym typeface="Garamond"/>
            </a:endParaRPr>
          </a:p>
        </p:txBody>
      </p:sp>
      <p:sp>
        <p:nvSpPr>
          <p:cNvPr id="77" name="Google Shape;77;p14"/>
          <p:cNvSpPr txBox="1"/>
          <p:nvPr/>
        </p:nvSpPr>
        <p:spPr>
          <a:xfrm>
            <a:off x="6454975" y="1982200"/>
            <a:ext cx="2616300" cy="7620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dk1"/>
              </a:buClr>
              <a:buSzPts val="1500"/>
              <a:buFont typeface="Montserrat"/>
              <a:buChar char="●"/>
            </a:pPr>
            <a:r>
              <a:rPr lang="en" sz="1500">
                <a:solidFill>
                  <a:schemeClr val="dk1"/>
                </a:solidFill>
                <a:latin typeface="Montserrat"/>
                <a:ea typeface="Montserrat"/>
                <a:cs typeface="Montserrat"/>
                <a:sym typeface="Montserrat"/>
              </a:rPr>
              <a:t>Main Data: </a:t>
            </a:r>
            <a:endParaRPr sz="1500">
              <a:solidFill>
                <a:schemeClr val="dk1"/>
              </a:solidFill>
              <a:latin typeface="Montserrat"/>
              <a:ea typeface="Montserrat"/>
              <a:cs typeface="Montserrat"/>
              <a:sym typeface="Montserrat"/>
            </a:endParaRPr>
          </a:p>
          <a:p>
            <a:pPr indent="0" lvl="0" marL="457200" rtl="0" algn="l">
              <a:lnSpc>
                <a:spcPct val="150000"/>
              </a:lnSpc>
              <a:spcBef>
                <a:spcPts val="0"/>
              </a:spcBef>
              <a:spcAft>
                <a:spcPts val="0"/>
              </a:spcAft>
              <a:buNone/>
            </a:pPr>
            <a:r>
              <a:rPr b="1" lang="en" sz="1500">
                <a:solidFill>
                  <a:schemeClr val="dk1"/>
                </a:solidFill>
                <a:latin typeface="Montserrat"/>
                <a:ea typeface="Montserrat"/>
                <a:cs typeface="Montserrat"/>
                <a:sym typeface="Montserrat"/>
              </a:rPr>
              <a:t>Sale Price</a:t>
            </a:r>
            <a:r>
              <a:rPr lang="en" sz="1500">
                <a:solidFill>
                  <a:srgbClr val="0000FF"/>
                </a:solidFill>
                <a:latin typeface="Montserrat"/>
                <a:ea typeface="Montserrat"/>
                <a:cs typeface="Montserrat"/>
                <a:sym typeface="Montserrat"/>
              </a:rPr>
              <a:t> </a:t>
            </a:r>
            <a:endParaRPr b="1" sz="1500">
              <a:solidFill>
                <a:srgbClr val="0000FF"/>
              </a:solidFill>
              <a:latin typeface="Montserrat"/>
              <a:ea typeface="Montserrat"/>
              <a:cs typeface="Montserrat"/>
              <a:sym typeface="Montserrat"/>
            </a:endParaRPr>
          </a:p>
        </p:txBody>
      </p:sp>
      <p:sp>
        <p:nvSpPr>
          <p:cNvPr id="78" name="Google Shape;78;p14"/>
          <p:cNvSpPr txBox="1"/>
          <p:nvPr/>
        </p:nvSpPr>
        <p:spPr>
          <a:xfrm>
            <a:off x="6454963" y="2795075"/>
            <a:ext cx="27039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dk1"/>
              </a:buClr>
              <a:buSzPts val="1500"/>
              <a:buChar char="●"/>
            </a:pPr>
            <a:r>
              <a:rPr lang="en" sz="1500">
                <a:solidFill>
                  <a:schemeClr val="dk1"/>
                </a:solidFill>
                <a:latin typeface="Montserrat"/>
                <a:ea typeface="Montserrat"/>
                <a:cs typeface="Montserrat"/>
                <a:sym typeface="Montserrat"/>
              </a:rPr>
              <a:t>Columns: </a:t>
            </a:r>
            <a:r>
              <a:rPr b="1" lang="en" sz="1500">
                <a:solidFill>
                  <a:schemeClr val="dk1"/>
                </a:solidFill>
                <a:latin typeface="Montserrat"/>
                <a:ea typeface="Montserrat"/>
                <a:cs typeface="Montserrat"/>
                <a:sym typeface="Montserrat"/>
              </a:rPr>
              <a:t>81</a:t>
            </a:r>
            <a:endParaRPr b="1" sz="1500">
              <a:solidFill>
                <a:schemeClr val="dk1"/>
              </a:solidFill>
              <a:latin typeface="Montserrat"/>
              <a:ea typeface="Montserrat"/>
              <a:cs typeface="Montserrat"/>
              <a:sym typeface="Montserrat"/>
            </a:endParaRPr>
          </a:p>
        </p:txBody>
      </p:sp>
      <p:sp>
        <p:nvSpPr>
          <p:cNvPr id="79" name="Google Shape;79;p14"/>
          <p:cNvSpPr txBox="1"/>
          <p:nvPr/>
        </p:nvSpPr>
        <p:spPr>
          <a:xfrm>
            <a:off x="6454975" y="3366613"/>
            <a:ext cx="27039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dk1"/>
              </a:buClr>
              <a:buSzPts val="1500"/>
              <a:buChar char="●"/>
            </a:pPr>
            <a:r>
              <a:rPr lang="en" sz="1500">
                <a:solidFill>
                  <a:schemeClr val="dk1"/>
                </a:solidFill>
                <a:latin typeface="Montserrat"/>
                <a:ea typeface="Montserrat"/>
                <a:cs typeface="Montserrat"/>
                <a:sym typeface="Montserrat"/>
              </a:rPr>
              <a:t>Row: </a:t>
            </a:r>
            <a:r>
              <a:rPr b="1" lang="en" sz="1500">
                <a:solidFill>
                  <a:schemeClr val="dk1"/>
                </a:solidFill>
                <a:latin typeface="Montserrat"/>
                <a:ea typeface="Montserrat"/>
                <a:cs typeface="Montserrat"/>
                <a:sym typeface="Montserrat"/>
              </a:rPr>
              <a:t>1460</a:t>
            </a:r>
            <a:endParaRPr b="1" sz="1500">
              <a:solidFill>
                <a:schemeClr val="dk1"/>
              </a:solidFill>
              <a:latin typeface="Montserrat"/>
              <a:ea typeface="Montserrat"/>
              <a:cs typeface="Montserrat"/>
              <a:sym typeface="Montserrat"/>
            </a:endParaRPr>
          </a:p>
        </p:txBody>
      </p:sp>
      <p:sp>
        <p:nvSpPr>
          <p:cNvPr id="80" name="Google Shape;80;p14"/>
          <p:cNvSpPr txBox="1"/>
          <p:nvPr/>
        </p:nvSpPr>
        <p:spPr>
          <a:xfrm>
            <a:off x="3238986" y="1846350"/>
            <a:ext cx="2292900" cy="7620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dk1"/>
              </a:buClr>
              <a:buSzPts val="1500"/>
              <a:buChar char="●"/>
            </a:pPr>
            <a:r>
              <a:rPr lang="en" sz="1500">
                <a:solidFill>
                  <a:schemeClr val="dk1"/>
                </a:solidFill>
                <a:latin typeface="Montserrat"/>
                <a:ea typeface="Montserrat"/>
                <a:cs typeface="Montserrat"/>
                <a:sym typeface="Montserrat"/>
              </a:rPr>
              <a:t>Categorical</a:t>
            </a:r>
            <a:r>
              <a:rPr lang="en" sz="1500">
                <a:solidFill>
                  <a:schemeClr val="dk1"/>
                </a:solidFill>
                <a:latin typeface="Montserrat"/>
                <a:ea typeface="Montserrat"/>
                <a:cs typeface="Montserrat"/>
                <a:sym typeface="Montserrat"/>
              </a:rPr>
              <a:t> Variables: </a:t>
            </a:r>
            <a:r>
              <a:rPr b="1" lang="en" sz="1500">
                <a:solidFill>
                  <a:schemeClr val="dk1"/>
                </a:solidFill>
                <a:latin typeface="Montserrat"/>
                <a:ea typeface="Montserrat"/>
                <a:cs typeface="Montserrat"/>
                <a:sym typeface="Montserrat"/>
              </a:rPr>
              <a:t>48</a:t>
            </a:r>
            <a:endParaRPr b="1" sz="1500">
              <a:solidFill>
                <a:schemeClr val="dk1"/>
              </a:solidFill>
              <a:latin typeface="Montserrat"/>
              <a:ea typeface="Montserrat"/>
              <a:cs typeface="Montserrat"/>
              <a:sym typeface="Montserrat"/>
            </a:endParaRPr>
          </a:p>
        </p:txBody>
      </p:sp>
      <p:sp>
        <p:nvSpPr>
          <p:cNvPr id="81" name="Google Shape;81;p14"/>
          <p:cNvSpPr txBox="1"/>
          <p:nvPr/>
        </p:nvSpPr>
        <p:spPr>
          <a:xfrm>
            <a:off x="3238975" y="2863000"/>
            <a:ext cx="2292900" cy="7620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dk1"/>
              </a:buClr>
              <a:buSzPts val="1500"/>
              <a:buChar char="●"/>
            </a:pPr>
            <a:r>
              <a:rPr lang="en" sz="1500">
                <a:solidFill>
                  <a:schemeClr val="dk1"/>
                </a:solidFill>
                <a:latin typeface="Montserrat"/>
                <a:ea typeface="Montserrat"/>
                <a:cs typeface="Montserrat"/>
                <a:sym typeface="Montserrat"/>
              </a:rPr>
              <a:t>Numerical </a:t>
            </a:r>
            <a:r>
              <a:rPr lang="en" sz="1500">
                <a:solidFill>
                  <a:schemeClr val="dk1"/>
                </a:solidFill>
                <a:latin typeface="Montserrat"/>
                <a:ea typeface="Montserrat"/>
                <a:cs typeface="Montserrat"/>
                <a:sym typeface="Montserrat"/>
              </a:rPr>
              <a:t>Variables: </a:t>
            </a:r>
            <a:r>
              <a:rPr b="1" lang="en" sz="1500">
                <a:solidFill>
                  <a:schemeClr val="dk1"/>
                </a:solidFill>
                <a:latin typeface="Montserrat"/>
                <a:ea typeface="Montserrat"/>
                <a:cs typeface="Montserrat"/>
                <a:sym typeface="Montserrat"/>
              </a:rPr>
              <a:t>33</a:t>
            </a:r>
            <a:endParaRPr b="1" sz="1500">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cxnSp>
        <p:nvCxnSpPr>
          <p:cNvPr id="86" name="Google Shape;86;p15"/>
          <p:cNvCxnSpPr/>
          <p:nvPr/>
        </p:nvCxnSpPr>
        <p:spPr>
          <a:xfrm>
            <a:off x="258850" y="758200"/>
            <a:ext cx="8520600" cy="0"/>
          </a:xfrm>
          <a:prstGeom prst="straightConnector1">
            <a:avLst/>
          </a:prstGeom>
          <a:noFill/>
          <a:ln cap="flat" cmpd="sng" w="9525">
            <a:solidFill>
              <a:srgbClr val="0B5394"/>
            </a:solidFill>
            <a:prstDash val="solid"/>
            <a:round/>
            <a:headEnd len="med" w="med" type="none"/>
            <a:tailEnd len="med" w="med" type="none"/>
          </a:ln>
        </p:spPr>
      </p:cxnSp>
      <p:sp>
        <p:nvSpPr>
          <p:cNvPr id="87" name="Google Shape;87;p15"/>
          <p:cNvSpPr txBox="1"/>
          <p:nvPr>
            <p:ph idx="4294967295" type="ctrTitle"/>
          </p:nvPr>
        </p:nvSpPr>
        <p:spPr>
          <a:xfrm>
            <a:off x="188325" y="152975"/>
            <a:ext cx="2951700" cy="7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Data Cleaning </a:t>
            </a:r>
            <a:endParaRPr>
              <a:latin typeface="Montserrat"/>
              <a:ea typeface="Montserrat"/>
              <a:cs typeface="Montserrat"/>
              <a:sym typeface="Montserrat"/>
            </a:endParaRPr>
          </a:p>
        </p:txBody>
      </p:sp>
      <p:sp>
        <p:nvSpPr>
          <p:cNvPr id="88" name="Google Shape;88;p15"/>
          <p:cNvSpPr/>
          <p:nvPr/>
        </p:nvSpPr>
        <p:spPr>
          <a:xfrm>
            <a:off x="0" y="4914800"/>
            <a:ext cx="9192000" cy="189300"/>
          </a:xfrm>
          <a:prstGeom prst="roundRect">
            <a:avLst>
              <a:gd fmla="val 16667" name="adj"/>
            </a:avLst>
          </a:prstGeom>
          <a:solidFill>
            <a:srgbClr val="084D6F"/>
          </a:solidFill>
          <a:ln>
            <a:noFill/>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lt1"/>
              </a:solidFill>
              <a:latin typeface="Garamond"/>
              <a:ea typeface="Garamond"/>
              <a:cs typeface="Garamond"/>
              <a:sym typeface="Garamond"/>
            </a:endParaRPr>
          </a:p>
        </p:txBody>
      </p:sp>
      <p:sp>
        <p:nvSpPr>
          <p:cNvPr id="89" name="Google Shape;89;p15"/>
          <p:cNvSpPr/>
          <p:nvPr/>
        </p:nvSpPr>
        <p:spPr>
          <a:xfrm>
            <a:off x="612863" y="1429600"/>
            <a:ext cx="3669600" cy="3264300"/>
          </a:xfrm>
          <a:prstGeom prst="roundRect">
            <a:avLst>
              <a:gd fmla="val 16667" name="adj"/>
            </a:avLst>
          </a:prstGeom>
          <a:solidFill>
            <a:schemeClr val="lt1"/>
          </a:solidFill>
          <a:ln cap="flat" cmpd="sng" w="28575">
            <a:solidFill>
              <a:srgbClr val="084D6F"/>
            </a:solidFill>
            <a:prstDash val="solid"/>
            <a:round/>
            <a:headEnd len="sm" w="sm" type="none"/>
            <a:tailEnd len="sm" w="sm" type="none"/>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dk1"/>
              </a:solidFill>
              <a:latin typeface="Garamond"/>
              <a:ea typeface="Garamond"/>
              <a:cs typeface="Garamond"/>
              <a:sym typeface="Garamond"/>
            </a:endParaRPr>
          </a:p>
        </p:txBody>
      </p:sp>
      <p:sp>
        <p:nvSpPr>
          <p:cNvPr id="90" name="Google Shape;90;p15"/>
          <p:cNvSpPr/>
          <p:nvPr/>
        </p:nvSpPr>
        <p:spPr>
          <a:xfrm>
            <a:off x="973200" y="996000"/>
            <a:ext cx="2931600" cy="349200"/>
          </a:xfrm>
          <a:prstGeom prst="roundRect">
            <a:avLst>
              <a:gd fmla="val 16667" name="adj"/>
            </a:avLst>
          </a:prstGeom>
          <a:solidFill>
            <a:srgbClr val="084D6F"/>
          </a:solidFill>
          <a:ln>
            <a:noFill/>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lt1"/>
              </a:solidFill>
              <a:latin typeface="Garamond"/>
              <a:ea typeface="Garamond"/>
              <a:cs typeface="Garamond"/>
              <a:sym typeface="Garamond"/>
            </a:endParaRPr>
          </a:p>
        </p:txBody>
      </p:sp>
      <p:sp>
        <p:nvSpPr>
          <p:cNvPr id="91" name="Google Shape;91;p15"/>
          <p:cNvSpPr txBox="1"/>
          <p:nvPr/>
        </p:nvSpPr>
        <p:spPr>
          <a:xfrm>
            <a:off x="1575564" y="909500"/>
            <a:ext cx="154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ontserrat"/>
                <a:ea typeface="Montserrat"/>
                <a:cs typeface="Montserrat"/>
                <a:sym typeface="Montserrat"/>
              </a:rPr>
              <a:t>Methodology</a:t>
            </a:r>
            <a:r>
              <a:rPr lang="en" sz="1800">
                <a:solidFill>
                  <a:schemeClr val="lt1"/>
                </a:solidFill>
              </a:rPr>
              <a:t> </a:t>
            </a:r>
            <a:endParaRPr sz="1800">
              <a:solidFill>
                <a:schemeClr val="lt1"/>
              </a:solidFill>
            </a:endParaRPr>
          </a:p>
        </p:txBody>
      </p:sp>
      <p:sp>
        <p:nvSpPr>
          <p:cNvPr id="92" name="Google Shape;92;p15"/>
          <p:cNvSpPr txBox="1"/>
          <p:nvPr/>
        </p:nvSpPr>
        <p:spPr>
          <a:xfrm>
            <a:off x="5381063" y="1809475"/>
            <a:ext cx="3114300" cy="431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p:txBody>
      </p:sp>
      <p:sp>
        <p:nvSpPr>
          <p:cNvPr id="93" name="Google Shape;93;p15"/>
          <p:cNvSpPr txBox="1"/>
          <p:nvPr/>
        </p:nvSpPr>
        <p:spPr>
          <a:xfrm>
            <a:off x="5577639" y="924788"/>
            <a:ext cx="1548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Montserrat"/>
                <a:ea typeface="Montserrat"/>
                <a:cs typeface="Montserrat"/>
                <a:sym typeface="Montserrat"/>
              </a:rPr>
              <a:t>Reason</a:t>
            </a:r>
            <a:r>
              <a:rPr lang="en" sz="1600">
                <a:solidFill>
                  <a:schemeClr val="lt1"/>
                </a:solidFill>
              </a:rPr>
              <a:t> </a:t>
            </a:r>
            <a:endParaRPr sz="1600">
              <a:solidFill>
                <a:schemeClr val="lt1"/>
              </a:solidFill>
            </a:endParaRPr>
          </a:p>
        </p:txBody>
      </p:sp>
      <p:sp>
        <p:nvSpPr>
          <p:cNvPr id="94" name="Google Shape;94;p15"/>
          <p:cNvSpPr txBox="1"/>
          <p:nvPr/>
        </p:nvSpPr>
        <p:spPr>
          <a:xfrm>
            <a:off x="646613" y="1860450"/>
            <a:ext cx="34059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Took out variables that we deemed irrelevant and have a low correlation to the sale price </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Ex. roof tile, wood decks, and Fence</a:t>
            </a:r>
            <a:endParaRPr sz="1600">
              <a:solidFill>
                <a:schemeClr val="dk1"/>
              </a:solidFill>
              <a:latin typeface="Montserrat"/>
              <a:ea typeface="Montserrat"/>
              <a:cs typeface="Montserrat"/>
              <a:sym typeface="Montserrat"/>
            </a:endParaRPr>
          </a:p>
        </p:txBody>
      </p:sp>
      <p:sp>
        <p:nvSpPr>
          <p:cNvPr id="95" name="Google Shape;95;p15"/>
          <p:cNvSpPr txBox="1"/>
          <p:nvPr/>
        </p:nvSpPr>
        <p:spPr>
          <a:xfrm>
            <a:off x="6416525" y="2052200"/>
            <a:ext cx="2931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96" name="Google Shape;96;p15"/>
          <p:cNvSpPr/>
          <p:nvPr/>
        </p:nvSpPr>
        <p:spPr>
          <a:xfrm>
            <a:off x="4861538" y="1438675"/>
            <a:ext cx="3669600" cy="3264300"/>
          </a:xfrm>
          <a:prstGeom prst="roundRect">
            <a:avLst>
              <a:gd fmla="val 16667" name="adj"/>
            </a:avLst>
          </a:prstGeom>
          <a:solidFill>
            <a:schemeClr val="lt1"/>
          </a:solidFill>
          <a:ln cap="flat" cmpd="sng" w="28575">
            <a:solidFill>
              <a:srgbClr val="084D6F"/>
            </a:solidFill>
            <a:prstDash val="solid"/>
            <a:round/>
            <a:headEnd len="sm" w="sm" type="none"/>
            <a:tailEnd len="sm" w="sm" type="none"/>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dk1"/>
              </a:solidFill>
              <a:latin typeface="Garamond"/>
              <a:ea typeface="Garamond"/>
              <a:cs typeface="Garamond"/>
              <a:sym typeface="Garamond"/>
            </a:endParaRPr>
          </a:p>
        </p:txBody>
      </p:sp>
      <p:sp>
        <p:nvSpPr>
          <p:cNvPr id="97" name="Google Shape;97;p15"/>
          <p:cNvSpPr txBox="1"/>
          <p:nvPr/>
        </p:nvSpPr>
        <p:spPr>
          <a:xfrm>
            <a:off x="4877738" y="1890700"/>
            <a:ext cx="3637200" cy="2893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Due to the high number of variables (81), we removed 41 columns in order to narrow down the entire dataset. </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Removed one row to make data easier to work with </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rPr lang="en" sz="1600">
                <a:solidFill>
                  <a:schemeClr val="dk1"/>
                </a:solidFill>
                <a:latin typeface="Montserrat"/>
                <a:ea typeface="Montserrat"/>
                <a:cs typeface="Montserrat"/>
                <a:sym typeface="Montserrat"/>
              </a:rPr>
              <a:t>(only 1 house has 5 car garage) </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p:txBody>
      </p:sp>
      <p:sp>
        <p:nvSpPr>
          <p:cNvPr id="98" name="Google Shape;98;p15"/>
          <p:cNvSpPr/>
          <p:nvPr/>
        </p:nvSpPr>
        <p:spPr>
          <a:xfrm>
            <a:off x="5215350" y="996000"/>
            <a:ext cx="2931600" cy="349200"/>
          </a:xfrm>
          <a:prstGeom prst="roundRect">
            <a:avLst>
              <a:gd fmla="val 16667" name="adj"/>
            </a:avLst>
          </a:prstGeom>
          <a:solidFill>
            <a:srgbClr val="084D6F"/>
          </a:solidFill>
          <a:ln>
            <a:noFill/>
          </a:ln>
        </p:spPr>
        <p:txBody>
          <a:bodyPr anchorCtr="0" anchor="ctr" bIns="91425" lIns="0" spcFirstLastPara="1" rIns="0" wrap="square" tIns="365750">
            <a:noAutofit/>
          </a:bodyPr>
          <a:lstStyle/>
          <a:p>
            <a:pPr indent="0" lvl="0" marL="0" rtl="0" algn="ctr">
              <a:spcBef>
                <a:spcPts val="0"/>
              </a:spcBef>
              <a:spcAft>
                <a:spcPts val="0"/>
              </a:spcAft>
              <a:buClr>
                <a:schemeClr val="dk1"/>
              </a:buClr>
              <a:buSzPts val="1100"/>
              <a:buFont typeface="Arial"/>
              <a:buNone/>
            </a:pPr>
            <a:r>
              <a:rPr lang="en" sz="1600">
                <a:solidFill>
                  <a:schemeClr val="lt1"/>
                </a:solidFill>
                <a:latin typeface="Montserrat"/>
                <a:ea typeface="Montserrat"/>
                <a:cs typeface="Montserrat"/>
                <a:sym typeface="Montserrat"/>
              </a:rPr>
              <a:t>Reason</a:t>
            </a:r>
            <a:r>
              <a:rPr lang="en" sz="1600">
                <a:solidFill>
                  <a:schemeClr val="lt1"/>
                </a:solidFill>
              </a:rPr>
              <a:t> </a:t>
            </a:r>
            <a:endParaRPr sz="1600">
              <a:solidFill>
                <a:schemeClr val="lt1"/>
              </a:solidFill>
            </a:endParaRPr>
          </a:p>
          <a:p>
            <a:pPr indent="0" lvl="0" marL="0" marR="0" rtl="0" algn="l">
              <a:lnSpc>
                <a:spcPct val="100000"/>
              </a:lnSpc>
              <a:spcBef>
                <a:spcPts val="0"/>
              </a:spcBef>
              <a:spcAft>
                <a:spcPts val="0"/>
              </a:spcAft>
              <a:buClr>
                <a:srgbClr val="000000"/>
              </a:buClr>
              <a:buSzPts val="1100"/>
              <a:buFont typeface="Arial"/>
              <a:buNone/>
            </a:pPr>
            <a:r>
              <a:t/>
            </a:r>
            <a:endParaRPr sz="1600">
              <a:solidFill>
                <a:schemeClr val="lt1"/>
              </a:solidFill>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6"/>
          <p:cNvPicPr preferRelativeResize="0"/>
          <p:nvPr/>
        </p:nvPicPr>
        <p:blipFill>
          <a:blip r:embed="rId3">
            <a:alphaModFix/>
          </a:blip>
          <a:stretch>
            <a:fillRect/>
          </a:stretch>
        </p:blipFill>
        <p:spPr>
          <a:xfrm>
            <a:off x="4279550" y="943400"/>
            <a:ext cx="4712051" cy="3880953"/>
          </a:xfrm>
          <a:prstGeom prst="rect">
            <a:avLst/>
          </a:prstGeom>
          <a:noFill/>
          <a:ln>
            <a:noFill/>
          </a:ln>
        </p:spPr>
      </p:pic>
      <p:cxnSp>
        <p:nvCxnSpPr>
          <p:cNvPr id="104" name="Google Shape;104;p16"/>
          <p:cNvCxnSpPr/>
          <p:nvPr/>
        </p:nvCxnSpPr>
        <p:spPr>
          <a:xfrm>
            <a:off x="258850" y="852950"/>
            <a:ext cx="8520600" cy="0"/>
          </a:xfrm>
          <a:prstGeom prst="straightConnector1">
            <a:avLst/>
          </a:prstGeom>
          <a:noFill/>
          <a:ln cap="flat" cmpd="sng" w="19050">
            <a:solidFill>
              <a:srgbClr val="0B5394"/>
            </a:solidFill>
            <a:prstDash val="solid"/>
            <a:round/>
            <a:headEnd len="med" w="med" type="none"/>
            <a:tailEnd len="med" w="med" type="none"/>
          </a:ln>
        </p:spPr>
      </p:cxnSp>
      <p:sp>
        <p:nvSpPr>
          <p:cNvPr id="105" name="Google Shape;105;p16"/>
          <p:cNvSpPr txBox="1"/>
          <p:nvPr>
            <p:ph idx="4294967295" type="ctrTitle"/>
          </p:nvPr>
        </p:nvSpPr>
        <p:spPr>
          <a:xfrm>
            <a:off x="285250" y="148850"/>
            <a:ext cx="8467800" cy="7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Relation - Correlation Matrix</a:t>
            </a:r>
            <a:endParaRPr>
              <a:latin typeface="Montserrat"/>
              <a:ea typeface="Montserrat"/>
              <a:cs typeface="Montserrat"/>
              <a:sym typeface="Montserrat"/>
            </a:endParaRPr>
          </a:p>
        </p:txBody>
      </p:sp>
      <p:sp>
        <p:nvSpPr>
          <p:cNvPr id="106" name="Google Shape;106;p16"/>
          <p:cNvSpPr/>
          <p:nvPr/>
        </p:nvSpPr>
        <p:spPr>
          <a:xfrm>
            <a:off x="0" y="4914800"/>
            <a:ext cx="9192000" cy="189300"/>
          </a:xfrm>
          <a:prstGeom prst="roundRect">
            <a:avLst>
              <a:gd fmla="val 16667" name="adj"/>
            </a:avLst>
          </a:prstGeom>
          <a:solidFill>
            <a:srgbClr val="084D6F"/>
          </a:solidFill>
          <a:ln>
            <a:noFill/>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lt1"/>
              </a:solidFill>
              <a:latin typeface="Garamond"/>
              <a:ea typeface="Garamond"/>
              <a:cs typeface="Garamond"/>
              <a:sym typeface="Garamond"/>
            </a:endParaRPr>
          </a:p>
        </p:txBody>
      </p:sp>
      <p:sp>
        <p:nvSpPr>
          <p:cNvPr id="107" name="Google Shape;107;p16"/>
          <p:cNvSpPr/>
          <p:nvPr/>
        </p:nvSpPr>
        <p:spPr>
          <a:xfrm>
            <a:off x="4279550" y="964400"/>
            <a:ext cx="1168800" cy="3516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108" name="Google Shape;108;p16"/>
          <p:cNvSpPr txBox="1"/>
          <p:nvPr/>
        </p:nvSpPr>
        <p:spPr>
          <a:xfrm>
            <a:off x="117050" y="1546650"/>
            <a:ext cx="4162500" cy="159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Correlation with all </a:t>
            </a:r>
            <a:endParaRPr sz="1800">
              <a:solidFill>
                <a:schemeClr val="dk1"/>
              </a:solidFill>
              <a:latin typeface="Montserrat"/>
              <a:ea typeface="Montserrat"/>
              <a:cs typeface="Montserrat"/>
              <a:sym typeface="Montserrat"/>
            </a:endParaRPr>
          </a:p>
          <a:p>
            <a:pPr indent="457200" lvl="0" marL="0" rtl="0" algn="l">
              <a:spcBef>
                <a:spcPts val="0"/>
              </a:spcBef>
              <a:spcAft>
                <a:spcPts val="0"/>
              </a:spcAft>
              <a:buNone/>
            </a:pPr>
            <a:r>
              <a:rPr lang="en" sz="1800">
                <a:solidFill>
                  <a:schemeClr val="dk1"/>
                </a:solidFill>
                <a:latin typeface="Montserrat"/>
                <a:ea typeface="Montserrat"/>
                <a:cs typeface="Montserrat"/>
                <a:sym typeface="Montserrat"/>
              </a:rPr>
              <a:t>numerical variables</a:t>
            </a:r>
            <a:endParaRPr sz="18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All positive correlation values</a:t>
            </a:r>
            <a:endParaRPr sz="18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Lot Area is weak </a:t>
            </a:r>
            <a:endParaRPr sz="18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Above Ground Area </a:t>
            </a:r>
            <a:endParaRPr sz="1800">
              <a:solidFill>
                <a:schemeClr val="dk1"/>
              </a:solidFill>
              <a:latin typeface="Montserrat"/>
              <a:ea typeface="Montserrat"/>
              <a:cs typeface="Montserrat"/>
              <a:sym typeface="Montserrat"/>
            </a:endParaRPr>
          </a:p>
          <a:p>
            <a:pPr indent="0" lvl="0" marL="457200" rtl="0" algn="l">
              <a:spcBef>
                <a:spcPts val="0"/>
              </a:spcBef>
              <a:spcAft>
                <a:spcPts val="0"/>
              </a:spcAft>
              <a:buNone/>
            </a:pPr>
            <a:r>
              <a:rPr lang="en" sz="1800">
                <a:solidFill>
                  <a:schemeClr val="dk1"/>
                </a:solidFill>
                <a:latin typeface="Montserrat"/>
                <a:ea typeface="Montserrat"/>
                <a:cs typeface="Montserrat"/>
                <a:sym typeface="Montserrat"/>
              </a:rPr>
              <a:t>is strongest</a:t>
            </a:r>
            <a:endParaRPr sz="18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Garage Cars/Area </a:t>
            </a:r>
            <a:endParaRPr sz="1800">
              <a:solidFill>
                <a:schemeClr val="dk1"/>
              </a:solidFill>
              <a:latin typeface="Montserrat"/>
              <a:ea typeface="Montserrat"/>
              <a:cs typeface="Montserrat"/>
              <a:sym typeface="Montserrat"/>
            </a:endParaRPr>
          </a:p>
          <a:p>
            <a:pPr indent="457200" lvl="0" marL="0" rtl="0" algn="l">
              <a:spcBef>
                <a:spcPts val="0"/>
              </a:spcBef>
              <a:spcAft>
                <a:spcPts val="0"/>
              </a:spcAft>
              <a:buNone/>
            </a:pPr>
            <a:r>
              <a:rPr lang="en" sz="1800">
                <a:solidFill>
                  <a:schemeClr val="dk1"/>
                </a:solidFill>
                <a:latin typeface="Montserrat"/>
                <a:ea typeface="Montserrat"/>
                <a:cs typeface="Montserrat"/>
                <a:sym typeface="Montserrat"/>
              </a:rPr>
              <a:t>notably moderate </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2"/>
              </a:solidFill>
            </a:endParaRPr>
          </a:p>
        </p:txBody>
      </p:sp>
      <p:sp>
        <p:nvSpPr>
          <p:cNvPr id="109" name="Google Shape;109;p16"/>
          <p:cNvSpPr/>
          <p:nvPr/>
        </p:nvSpPr>
        <p:spPr>
          <a:xfrm>
            <a:off x="117051" y="1090250"/>
            <a:ext cx="4054800" cy="3264300"/>
          </a:xfrm>
          <a:prstGeom prst="roundRect">
            <a:avLst>
              <a:gd fmla="val 16667" name="adj"/>
            </a:avLst>
          </a:prstGeom>
          <a:noFill/>
          <a:ln cap="flat" cmpd="sng" w="28575">
            <a:solidFill>
              <a:srgbClr val="084D6F"/>
            </a:solidFill>
            <a:prstDash val="solid"/>
            <a:round/>
            <a:headEnd len="sm" w="sm" type="none"/>
            <a:tailEnd len="sm" w="sm" type="none"/>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dk1"/>
              </a:solidFill>
              <a:latin typeface="Garamond"/>
              <a:ea typeface="Garamond"/>
              <a:cs typeface="Garamond"/>
              <a:sym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7"/>
          <p:cNvPicPr preferRelativeResize="0"/>
          <p:nvPr/>
        </p:nvPicPr>
        <p:blipFill>
          <a:blip r:embed="rId3">
            <a:alphaModFix/>
          </a:blip>
          <a:stretch>
            <a:fillRect/>
          </a:stretch>
        </p:blipFill>
        <p:spPr>
          <a:xfrm>
            <a:off x="6353561" y="1782339"/>
            <a:ext cx="2661931" cy="1922988"/>
          </a:xfrm>
          <a:prstGeom prst="rect">
            <a:avLst/>
          </a:prstGeom>
          <a:noFill/>
          <a:ln>
            <a:noFill/>
          </a:ln>
        </p:spPr>
      </p:pic>
      <p:cxnSp>
        <p:nvCxnSpPr>
          <p:cNvPr id="115" name="Google Shape;115;p17"/>
          <p:cNvCxnSpPr/>
          <p:nvPr/>
        </p:nvCxnSpPr>
        <p:spPr>
          <a:xfrm>
            <a:off x="258850" y="852950"/>
            <a:ext cx="8520600" cy="0"/>
          </a:xfrm>
          <a:prstGeom prst="straightConnector1">
            <a:avLst/>
          </a:prstGeom>
          <a:noFill/>
          <a:ln cap="flat" cmpd="sng" w="19050">
            <a:solidFill>
              <a:srgbClr val="0B5394"/>
            </a:solidFill>
            <a:prstDash val="solid"/>
            <a:round/>
            <a:headEnd len="med" w="med" type="none"/>
            <a:tailEnd len="med" w="med" type="none"/>
          </a:ln>
        </p:spPr>
      </p:cxnSp>
      <p:sp>
        <p:nvSpPr>
          <p:cNvPr id="116" name="Google Shape;116;p17"/>
          <p:cNvSpPr txBox="1"/>
          <p:nvPr>
            <p:ph idx="4294967295" type="ctrTitle"/>
          </p:nvPr>
        </p:nvSpPr>
        <p:spPr>
          <a:xfrm>
            <a:off x="285250" y="148850"/>
            <a:ext cx="8467800" cy="7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Relation - Notable</a:t>
            </a:r>
            <a:r>
              <a:rPr lang="en">
                <a:latin typeface="Montserrat"/>
                <a:ea typeface="Montserrat"/>
                <a:cs typeface="Montserrat"/>
                <a:sym typeface="Montserrat"/>
              </a:rPr>
              <a:t> Variables</a:t>
            </a:r>
            <a:endParaRPr>
              <a:latin typeface="Montserrat"/>
              <a:ea typeface="Montserrat"/>
              <a:cs typeface="Montserrat"/>
              <a:sym typeface="Montserrat"/>
            </a:endParaRPr>
          </a:p>
        </p:txBody>
      </p:sp>
      <p:sp>
        <p:nvSpPr>
          <p:cNvPr id="117" name="Google Shape;117;p17"/>
          <p:cNvSpPr/>
          <p:nvPr/>
        </p:nvSpPr>
        <p:spPr>
          <a:xfrm>
            <a:off x="0" y="4914800"/>
            <a:ext cx="9192000" cy="189300"/>
          </a:xfrm>
          <a:prstGeom prst="roundRect">
            <a:avLst>
              <a:gd fmla="val 16667" name="adj"/>
            </a:avLst>
          </a:prstGeom>
          <a:solidFill>
            <a:srgbClr val="084D6F"/>
          </a:solidFill>
          <a:ln>
            <a:noFill/>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lt1"/>
              </a:solidFill>
              <a:latin typeface="Garamond"/>
              <a:ea typeface="Garamond"/>
              <a:cs typeface="Garamond"/>
              <a:sym typeface="Garamond"/>
            </a:endParaRPr>
          </a:p>
        </p:txBody>
      </p:sp>
      <p:pic>
        <p:nvPicPr>
          <p:cNvPr id="118" name="Google Shape;118;p17"/>
          <p:cNvPicPr preferRelativeResize="0"/>
          <p:nvPr/>
        </p:nvPicPr>
        <p:blipFill>
          <a:blip r:embed="rId4">
            <a:alphaModFix/>
          </a:blip>
          <a:stretch>
            <a:fillRect/>
          </a:stretch>
        </p:blipFill>
        <p:spPr>
          <a:xfrm>
            <a:off x="31788" y="1718535"/>
            <a:ext cx="2966745" cy="2050612"/>
          </a:xfrm>
          <a:prstGeom prst="rect">
            <a:avLst/>
          </a:prstGeom>
          <a:noFill/>
          <a:ln>
            <a:noFill/>
          </a:ln>
        </p:spPr>
      </p:pic>
      <p:pic>
        <p:nvPicPr>
          <p:cNvPr id="119" name="Google Shape;119;p17"/>
          <p:cNvPicPr preferRelativeResize="0"/>
          <p:nvPr/>
        </p:nvPicPr>
        <p:blipFill>
          <a:blip r:embed="rId5">
            <a:alphaModFix/>
          </a:blip>
          <a:stretch>
            <a:fillRect/>
          </a:stretch>
        </p:blipFill>
        <p:spPr>
          <a:xfrm>
            <a:off x="2935213" y="1567150"/>
            <a:ext cx="3257701" cy="2353375"/>
          </a:xfrm>
          <a:prstGeom prst="rect">
            <a:avLst/>
          </a:prstGeom>
          <a:noFill/>
          <a:ln>
            <a:noFill/>
          </a:ln>
        </p:spPr>
      </p:pic>
      <p:sp>
        <p:nvSpPr>
          <p:cNvPr id="120" name="Google Shape;120;p17"/>
          <p:cNvSpPr/>
          <p:nvPr/>
        </p:nvSpPr>
        <p:spPr>
          <a:xfrm>
            <a:off x="6194513" y="1184288"/>
            <a:ext cx="2901900" cy="3266700"/>
          </a:xfrm>
          <a:prstGeom prst="roundRect">
            <a:avLst>
              <a:gd fmla="val 16667" name="adj"/>
            </a:avLst>
          </a:prstGeom>
          <a:noFill/>
          <a:ln cap="flat" cmpd="sng" w="28575">
            <a:solidFill>
              <a:srgbClr val="084D6F"/>
            </a:solidFill>
            <a:prstDash val="solid"/>
            <a:round/>
            <a:headEnd len="sm" w="sm" type="none"/>
            <a:tailEnd len="sm" w="sm" type="none"/>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dk1"/>
              </a:solidFill>
              <a:latin typeface="Garamond"/>
              <a:ea typeface="Garamond"/>
              <a:cs typeface="Garamond"/>
              <a:sym typeface="Garamond"/>
            </a:endParaRPr>
          </a:p>
        </p:txBody>
      </p:sp>
      <p:sp>
        <p:nvSpPr>
          <p:cNvPr id="121" name="Google Shape;121;p17"/>
          <p:cNvSpPr txBox="1"/>
          <p:nvPr/>
        </p:nvSpPr>
        <p:spPr>
          <a:xfrm>
            <a:off x="553226" y="1228725"/>
            <a:ext cx="19239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Adj. R-Sq: 0.543</a:t>
            </a:r>
            <a:endParaRPr sz="1800">
              <a:solidFill>
                <a:schemeClr val="dk1"/>
              </a:solidFill>
            </a:endParaRPr>
          </a:p>
        </p:txBody>
      </p:sp>
      <p:sp>
        <p:nvSpPr>
          <p:cNvPr id="122" name="Google Shape;122;p17"/>
          <p:cNvSpPr txBox="1"/>
          <p:nvPr/>
        </p:nvSpPr>
        <p:spPr>
          <a:xfrm>
            <a:off x="638863" y="3876675"/>
            <a:ext cx="19866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P-Value:</a:t>
            </a:r>
            <a:r>
              <a:rPr lang="en" sz="1800">
                <a:solidFill>
                  <a:schemeClr val="dk1"/>
                </a:solidFill>
              </a:rPr>
              <a:t> Varies</a:t>
            </a:r>
            <a:endParaRPr sz="1800">
              <a:solidFill>
                <a:schemeClr val="dk1"/>
              </a:solidFill>
            </a:endParaRPr>
          </a:p>
        </p:txBody>
      </p:sp>
      <p:sp>
        <p:nvSpPr>
          <p:cNvPr id="123" name="Google Shape;123;p17"/>
          <p:cNvSpPr/>
          <p:nvPr/>
        </p:nvSpPr>
        <p:spPr>
          <a:xfrm>
            <a:off x="146025" y="1291938"/>
            <a:ext cx="3189900" cy="3266700"/>
          </a:xfrm>
          <a:prstGeom prst="roundRect">
            <a:avLst>
              <a:gd fmla="val 16667" name="adj"/>
            </a:avLst>
          </a:prstGeom>
          <a:noFill/>
          <a:ln cap="flat" cmpd="sng" w="28575">
            <a:solidFill>
              <a:srgbClr val="084D6F"/>
            </a:solidFill>
            <a:prstDash val="solid"/>
            <a:round/>
            <a:headEnd len="sm" w="sm" type="none"/>
            <a:tailEnd len="sm" w="sm" type="none"/>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dk1"/>
              </a:solidFill>
              <a:latin typeface="Garamond"/>
              <a:ea typeface="Garamond"/>
              <a:cs typeface="Garamond"/>
              <a:sym typeface="Garamond"/>
            </a:endParaRPr>
          </a:p>
        </p:txBody>
      </p:sp>
      <p:sp>
        <p:nvSpPr>
          <p:cNvPr id="124" name="Google Shape;124;p17"/>
          <p:cNvSpPr txBox="1"/>
          <p:nvPr/>
        </p:nvSpPr>
        <p:spPr>
          <a:xfrm>
            <a:off x="3692314" y="1181100"/>
            <a:ext cx="19866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Adj. </a:t>
            </a:r>
            <a:r>
              <a:rPr lang="en" sz="1800">
                <a:solidFill>
                  <a:schemeClr val="dk1"/>
                </a:solidFill>
              </a:rPr>
              <a:t>R-Sq: 0.502</a:t>
            </a:r>
            <a:endParaRPr sz="1800">
              <a:solidFill>
                <a:schemeClr val="dk1"/>
              </a:solidFill>
            </a:endParaRPr>
          </a:p>
        </p:txBody>
      </p:sp>
      <p:sp>
        <p:nvSpPr>
          <p:cNvPr id="125" name="Google Shape;125;p17"/>
          <p:cNvSpPr txBox="1"/>
          <p:nvPr/>
        </p:nvSpPr>
        <p:spPr>
          <a:xfrm>
            <a:off x="3841663" y="3876675"/>
            <a:ext cx="19866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P-Value: 0.00</a:t>
            </a:r>
            <a:endParaRPr sz="1800">
              <a:solidFill>
                <a:schemeClr val="dk1"/>
              </a:solidFill>
            </a:endParaRPr>
          </a:p>
        </p:txBody>
      </p:sp>
      <p:sp>
        <p:nvSpPr>
          <p:cNvPr id="126" name="Google Shape;126;p17"/>
          <p:cNvSpPr/>
          <p:nvPr/>
        </p:nvSpPr>
        <p:spPr>
          <a:xfrm>
            <a:off x="3337513" y="1250513"/>
            <a:ext cx="2855400" cy="3266700"/>
          </a:xfrm>
          <a:prstGeom prst="roundRect">
            <a:avLst>
              <a:gd fmla="val 16667" name="adj"/>
            </a:avLst>
          </a:prstGeom>
          <a:noFill/>
          <a:ln cap="flat" cmpd="sng" w="28575">
            <a:solidFill>
              <a:srgbClr val="084D6F"/>
            </a:solidFill>
            <a:prstDash val="solid"/>
            <a:round/>
            <a:headEnd len="sm" w="sm" type="none"/>
            <a:tailEnd len="sm" w="sm" type="none"/>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dk1"/>
              </a:solidFill>
              <a:latin typeface="Garamond"/>
              <a:ea typeface="Garamond"/>
              <a:cs typeface="Garamond"/>
              <a:sym typeface="Garamond"/>
            </a:endParaRPr>
          </a:p>
        </p:txBody>
      </p:sp>
      <p:sp>
        <p:nvSpPr>
          <p:cNvPr id="127" name="Google Shape;127;p17"/>
          <p:cNvSpPr txBox="1"/>
          <p:nvPr/>
        </p:nvSpPr>
        <p:spPr>
          <a:xfrm>
            <a:off x="6745825" y="1184300"/>
            <a:ext cx="22173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Adj. </a:t>
            </a:r>
            <a:r>
              <a:rPr lang="en" sz="1800">
                <a:solidFill>
                  <a:schemeClr val="dk1"/>
                </a:solidFill>
              </a:rPr>
              <a:t>R-Sq = 0.490</a:t>
            </a:r>
            <a:endParaRPr sz="1800">
              <a:solidFill>
                <a:schemeClr val="dk1"/>
              </a:solidFill>
            </a:endParaRPr>
          </a:p>
        </p:txBody>
      </p:sp>
      <p:sp>
        <p:nvSpPr>
          <p:cNvPr id="128" name="Google Shape;128;p17"/>
          <p:cNvSpPr txBox="1"/>
          <p:nvPr/>
        </p:nvSpPr>
        <p:spPr>
          <a:xfrm>
            <a:off x="6597475" y="3876675"/>
            <a:ext cx="24951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P-Value: All &lt;= 0.01</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p:nvPr/>
        </p:nvSpPr>
        <p:spPr>
          <a:xfrm>
            <a:off x="4342000" y="0"/>
            <a:ext cx="4834500" cy="5053800"/>
          </a:xfrm>
          <a:prstGeom prst="rect">
            <a:avLst/>
          </a:prstGeom>
          <a:solidFill>
            <a:srgbClr val="084D6F"/>
          </a:solidFill>
          <a:ln cap="flat" cmpd="sng" w="9525">
            <a:solidFill>
              <a:srgbClr val="084D6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4" name="Google Shape;134;p18"/>
          <p:cNvPicPr preferRelativeResize="0"/>
          <p:nvPr/>
        </p:nvPicPr>
        <p:blipFill>
          <a:blip r:embed="rId3">
            <a:alphaModFix/>
          </a:blip>
          <a:stretch>
            <a:fillRect/>
          </a:stretch>
        </p:blipFill>
        <p:spPr>
          <a:xfrm>
            <a:off x="4533012" y="562470"/>
            <a:ext cx="4452474" cy="2854804"/>
          </a:xfrm>
          <a:prstGeom prst="rect">
            <a:avLst/>
          </a:prstGeom>
          <a:noFill/>
          <a:ln>
            <a:noFill/>
          </a:ln>
        </p:spPr>
      </p:pic>
      <p:sp>
        <p:nvSpPr>
          <p:cNvPr id="135" name="Google Shape;135;p18"/>
          <p:cNvSpPr txBox="1"/>
          <p:nvPr>
            <p:ph idx="4294967295" type="ctrTitle"/>
          </p:nvPr>
        </p:nvSpPr>
        <p:spPr>
          <a:xfrm>
            <a:off x="55125" y="71725"/>
            <a:ext cx="8467800" cy="7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Sale Price Distribution</a:t>
            </a:r>
            <a:endParaRPr>
              <a:latin typeface="Montserrat"/>
              <a:ea typeface="Montserrat"/>
              <a:cs typeface="Montserrat"/>
              <a:sym typeface="Montserrat"/>
            </a:endParaRPr>
          </a:p>
        </p:txBody>
      </p:sp>
      <p:sp>
        <p:nvSpPr>
          <p:cNvPr id="136" name="Google Shape;136;p18"/>
          <p:cNvSpPr txBox="1"/>
          <p:nvPr/>
        </p:nvSpPr>
        <p:spPr>
          <a:xfrm>
            <a:off x="4572000" y="3532738"/>
            <a:ext cx="4594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ontserrat"/>
                <a:ea typeface="Montserrat"/>
                <a:cs typeface="Montserrat"/>
                <a:sym typeface="Montserrat"/>
              </a:rPr>
              <a:t>The distribution of Sale price is not a normal distribution. </a:t>
            </a:r>
            <a:endParaRPr sz="1600">
              <a:solidFill>
                <a:schemeClr val="lt1"/>
              </a:solidFill>
              <a:latin typeface="Montserrat"/>
              <a:ea typeface="Montserrat"/>
              <a:cs typeface="Montserrat"/>
              <a:sym typeface="Montserrat"/>
            </a:endParaRPr>
          </a:p>
        </p:txBody>
      </p:sp>
      <p:sp>
        <p:nvSpPr>
          <p:cNvPr id="137" name="Google Shape;137;p18"/>
          <p:cNvSpPr txBox="1"/>
          <p:nvPr/>
        </p:nvSpPr>
        <p:spPr>
          <a:xfrm>
            <a:off x="4533000" y="4209850"/>
            <a:ext cx="42210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Montserrat"/>
              <a:buChar char="●"/>
            </a:pPr>
            <a:r>
              <a:rPr lang="en" sz="1600">
                <a:solidFill>
                  <a:schemeClr val="lt1"/>
                </a:solidFill>
                <a:latin typeface="Montserrat"/>
                <a:ea typeface="Montserrat"/>
                <a:cs typeface="Montserrat"/>
                <a:sym typeface="Montserrat"/>
              </a:rPr>
              <a:t>Skewed right </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 sz="1600">
                <a:solidFill>
                  <a:schemeClr val="lt1"/>
                </a:solidFill>
                <a:latin typeface="Montserrat"/>
                <a:ea typeface="Montserrat"/>
                <a:cs typeface="Montserrat"/>
                <a:sym typeface="Montserrat"/>
              </a:rPr>
              <a:t>Unimodal and Asymmetric </a:t>
            </a:r>
            <a:endParaRPr sz="1600">
              <a:solidFill>
                <a:schemeClr val="lt1"/>
              </a:solidFill>
              <a:latin typeface="Montserrat"/>
              <a:ea typeface="Montserrat"/>
              <a:cs typeface="Montserrat"/>
              <a:sym typeface="Montserrat"/>
            </a:endParaRPr>
          </a:p>
        </p:txBody>
      </p:sp>
      <p:sp>
        <p:nvSpPr>
          <p:cNvPr id="138" name="Google Shape;138;p18"/>
          <p:cNvSpPr txBox="1"/>
          <p:nvPr/>
        </p:nvSpPr>
        <p:spPr>
          <a:xfrm>
            <a:off x="151200" y="1403900"/>
            <a:ext cx="3904200" cy="24474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dk1"/>
              </a:buClr>
              <a:buSzPts val="2100"/>
              <a:buFont typeface="Montserrat"/>
              <a:buChar char="●"/>
            </a:pPr>
            <a:r>
              <a:rPr lang="en" sz="2100">
                <a:solidFill>
                  <a:schemeClr val="dk1"/>
                </a:solidFill>
                <a:latin typeface="Montserrat"/>
                <a:ea typeface="Montserrat"/>
                <a:cs typeface="Montserrat"/>
                <a:sym typeface="Montserrat"/>
              </a:rPr>
              <a:t>Mean: $186,440</a:t>
            </a:r>
            <a:endParaRPr sz="2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100">
              <a:solidFill>
                <a:schemeClr val="dk1"/>
              </a:solidFill>
              <a:latin typeface="Montserrat"/>
              <a:ea typeface="Montserrat"/>
              <a:cs typeface="Montserrat"/>
              <a:sym typeface="Montserrat"/>
            </a:endParaRPr>
          </a:p>
          <a:p>
            <a:pPr indent="-361950" lvl="0" marL="457200" rtl="0" algn="l">
              <a:spcBef>
                <a:spcPts val="0"/>
              </a:spcBef>
              <a:spcAft>
                <a:spcPts val="0"/>
              </a:spcAft>
              <a:buClr>
                <a:schemeClr val="dk1"/>
              </a:buClr>
              <a:buSzPts val="2100"/>
              <a:buFont typeface="Montserrat"/>
              <a:buChar char="●"/>
            </a:pPr>
            <a:r>
              <a:rPr lang="en" sz="2100">
                <a:solidFill>
                  <a:schemeClr val="dk1"/>
                </a:solidFill>
                <a:latin typeface="Montserrat"/>
                <a:ea typeface="Montserrat"/>
                <a:cs typeface="Montserrat"/>
                <a:sym typeface="Montserrat"/>
              </a:rPr>
              <a:t>Median: $167,847</a:t>
            </a:r>
            <a:endParaRPr sz="2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100">
              <a:solidFill>
                <a:schemeClr val="dk1"/>
              </a:solidFill>
              <a:latin typeface="Montserrat"/>
              <a:ea typeface="Montserrat"/>
              <a:cs typeface="Montserrat"/>
              <a:sym typeface="Montserrat"/>
            </a:endParaRPr>
          </a:p>
          <a:p>
            <a:pPr indent="-361950" lvl="0" marL="457200" rtl="0" algn="l">
              <a:spcBef>
                <a:spcPts val="0"/>
              </a:spcBef>
              <a:spcAft>
                <a:spcPts val="0"/>
              </a:spcAft>
              <a:buClr>
                <a:schemeClr val="dk1"/>
              </a:buClr>
              <a:buSzPts val="2100"/>
              <a:buFont typeface="Montserrat"/>
              <a:buChar char="●"/>
            </a:pPr>
            <a:r>
              <a:rPr lang="en" sz="2100">
                <a:solidFill>
                  <a:schemeClr val="dk1"/>
                </a:solidFill>
                <a:latin typeface="Montserrat"/>
                <a:ea typeface="Montserrat"/>
                <a:cs typeface="Montserrat"/>
                <a:sym typeface="Montserrat"/>
              </a:rPr>
              <a:t>Standard Deviation: </a:t>
            </a:r>
            <a:endParaRPr sz="2100">
              <a:solidFill>
                <a:schemeClr val="dk1"/>
              </a:solidFill>
              <a:latin typeface="Montserrat"/>
              <a:ea typeface="Montserrat"/>
              <a:cs typeface="Montserrat"/>
              <a:sym typeface="Montserrat"/>
            </a:endParaRPr>
          </a:p>
          <a:p>
            <a:pPr indent="0" lvl="0" marL="457200" rtl="0" algn="l">
              <a:spcBef>
                <a:spcPts val="0"/>
              </a:spcBef>
              <a:spcAft>
                <a:spcPts val="0"/>
              </a:spcAft>
              <a:buNone/>
            </a:pPr>
            <a:r>
              <a:rPr lang="en" sz="2100">
                <a:solidFill>
                  <a:schemeClr val="dk1"/>
                </a:solidFill>
                <a:latin typeface="Montserrat"/>
                <a:ea typeface="Montserrat"/>
                <a:cs typeface="Montserrat"/>
                <a:sym typeface="Montserrat"/>
              </a:rPr>
              <a:t>$79,441</a:t>
            </a:r>
            <a:endParaRPr sz="2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1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cxnSp>
        <p:nvCxnSpPr>
          <p:cNvPr id="143" name="Google Shape;143;p19"/>
          <p:cNvCxnSpPr/>
          <p:nvPr/>
        </p:nvCxnSpPr>
        <p:spPr>
          <a:xfrm>
            <a:off x="258850" y="852950"/>
            <a:ext cx="8520600" cy="0"/>
          </a:xfrm>
          <a:prstGeom prst="straightConnector1">
            <a:avLst/>
          </a:prstGeom>
          <a:noFill/>
          <a:ln cap="flat" cmpd="sng" w="19050">
            <a:solidFill>
              <a:srgbClr val="0B5394"/>
            </a:solidFill>
            <a:prstDash val="solid"/>
            <a:round/>
            <a:headEnd len="med" w="med" type="none"/>
            <a:tailEnd len="med" w="med" type="none"/>
          </a:ln>
        </p:spPr>
      </p:cxnSp>
      <p:sp>
        <p:nvSpPr>
          <p:cNvPr id="144" name="Google Shape;144;p19"/>
          <p:cNvSpPr txBox="1"/>
          <p:nvPr>
            <p:ph idx="4294967295" type="ctrTitle"/>
          </p:nvPr>
        </p:nvSpPr>
        <p:spPr>
          <a:xfrm>
            <a:off x="338100" y="148850"/>
            <a:ext cx="8467800" cy="7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Causal Analysis - Linear Regression</a:t>
            </a:r>
            <a:endParaRPr>
              <a:latin typeface="Montserrat"/>
              <a:ea typeface="Montserrat"/>
              <a:cs typeface="Montserrat"/>
              <a:sym typeface="Montserrat"/>
            </a:endParaRPr>
          </a:p>
        </p:txBody>
      </p:sp>
      <p:sp>
        <p:nvSpPr>
          <p:cNvPr id="145" name="Google Shape;145;p19"/>
          <p:cNvSpPr/>
          <p:nvPr/>
        </p:nvSpPr>
        <p:spPr>
          <a:xfrm>
            <a:off x="0" y="4914800"/>
            <a:ext cx="9192000" cy="189300"/>
          </a:xfrm>
          <a:prstGeom prst="roundRect">
            <a:avLst>
              <a:gd fmla="val 16667" name="adj"/>
            </a:avLst>
          </a:prstGeom>
          <a:solidFill>
            <a:srgbClr val="084D6F"/>
          </a:solidFill>
          <a:ln>
            <a:noFill/>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lt1"/>
              </a:solidFill>
              <a:latin typeface="Garamond"/>
              <a:ea typeface="Garamond"/>
              <a:cs typeface="Garamond"/>
              <a:sym typeface="Garamond"/>
            </a:endParaRPr>
          </a:p>
        </p:txBody>
      </p:sp>
      <p:sp>
        <p:nvSpPr>
          <p:cNvPr id="146" name="Google Shape;146;p19"/>
          <p:cNvSpPr txBox="1"/>
          <p:nvPr/>
        </p:nvSpPr>
        <p:spPr>
          <a:xfrm>
            <a:off x="6429375" y="2654975"/>
            <a:ext cx="17580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Graph</a:t>
            </a:r>
            <a:endParaRPr sz="1800">
              <a:solidFill>
                <a:schemeClr val="dk2"/>
              </a:solidFill>
            </a:endParaRPr>
          </a:p>
        </p:txBody>
      </p:sp>
      <p:sp>
        <p:nvSpPr>
          <p:cNvPr id="147" name="Google Shape;147;p19"/>
          <p:cNvSpPr/>
          <p:nvPr/>
        </p:nvSpPr>
        <p:spPr>
          <a:xfrm>
            <a:off x="258850" y="1281000"/>
            <a:ext cx="4105200" cy="3078600"/>
          </a:xfrm>
          <a:prstGeom prst="roundRect">
            <a:avLst>
              <a:gd fmla="val 16667" name="adj"/>
            </a:avLst>
          </a:prstGeom>
          <a:solidFill>
            <a:schemeClr val="lt1"/>
          </a:solidFill>
          <a:ln cap="flat" cmpd="sng" w="28575">
            <a:solidFill>
              <a:srgbClr val="084D6F"/>
            </a:solidFill>
            <a:prstDash val="solid"/>
            <a:round/>
            <a:headEnd len="sm" w="sm" type="none"/>
            <a:tailEnd len="sm" w="sm" type="none"/>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lt1"/>
              </a:solidFill>
              <a:latin typeface="Garamond"/>
              <a:ea typeface="Garamond"/>
              <a:cs typeface="Garamond"/>
              <a:sym typeface="Garamond"/>
            </a:endParaRPr>
          </a:p>
        </p:txBody>
      </p:sp>
      <p:pic>
        <p:nvPicPr>
          <p:cNvPr id="148" name="Google Shape;148;p19"/>
          <p:cNvPicPr preferRelativeResize="0"/>
          <p:nvPr/>
        </p:nvPicPr>
        <p:blipFill>
          <a:blip r:embed="rId3">
            <a:alphaModFix/>
          </a:blip>
          <a:stretch>
            <a:fillRect/>
          </a:stretch>
        </p:blipFill>
        <p:spPr>
          <a:xfrm>
            <a:off x="4524850" y="1281000"/>
            <a:ext cx="4362576" cy="3281199"/>
          </a:xfrm>
          <a:prstGeom prst="rect">
            <a:avLst/>
          </a:prstGeom>
          <a:noFill/>
          <a:ln>
            <a:noFill/>
          </a:ln>
        </p:spPr>
      </p:pic>
      <p:sp>
        <p:nvSpPr>
          <p:cNvPr id="149" name="Google Shape;149;p19"/>
          <p:cNvSpPr txBox="1"/>
          <p:nvPr/>
        </p:nvSpPr>
        <p:spPr>
          <a:xfrm>
            <a:off x="557350" y="1591075"/>
            <a:ext cx="3806700" cy="12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Montserrat"/>
                <a:ea typeface="Montserrat"/>
                <a:cs typeface="Montserrat"/>
                <a:sym typeface="Montserrat"/>
              </a:rPr>
              <a:t>Adjusted</a:t>
            </a:r>
            <a:r>
              <a:rPr lang="en" sz="1700">
                <a:solidFill>
                  <a:schemeClr val="dk1"/>
                </a:solidFill>
                <a:latin typeface="Montserrat"/>
                <a:ea typeface="Montserrat"/>
                <a:cs typeface="Montserrat"/>
                <a:sym typeface="Montserrat"/>
              </a:rPr>
              <a:t> R-Squared: </a:t>
            </a:r>
            <a:r>
              <a:rPr b="1" lang="en" sz="1700">
                <a:solidFill>
                  <a:schemeClr val="dk1"/>
                </a:solidFill>
                <a:latin typeface="Montserrat"/>
                <a:ea typeface="Montserrat"/>
                <a:cs typeface="Montserrat"/>
                <a:sym typeface="Montserrat"/>
              </a:rPr>
              <a:t>.07</a:t>
            </a:r>
            <a:endParaRPr b="1" sz="17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7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1700">
                <a:solidFill>
                  <a:schemeClr val="dk1"/>
                </a:solidFill>
                <a:latin typeface="Montserrat"/>
                <a:ea typeface="Montserrat"/>
                <a:cs typeface="Montserrat"/>
                <a:sym typeface="Montserrat"/>
              </a:rPr>
              <a:t>y = 0.000016 + 2.11(Lot Area)</a:t>
            </a:r>
            <a:endParaRPr b="1" sz="1700">
              <a:solidFill>
                <a:schemeClr val="dk1"/>
              </a:solidFill>
              <a:latin typeface="Montserrat"/>
              <a:ea typeface="Montserrat"/>
              <a:cs typeface="Montserrat"/>
              <a:sym typeface="Montserrat"/>
            </a:endParaRPr>
          </a:p>
        </p:txBody>
      </p:sp>
      <p:sp>
        <p:nvSpPr>
          <p:cNvPr id="150" name="Google Shape;150;p19"/>
          <p:cNvSpPr txBox="1"/>
          <p:nvPr/>
        </p:nvSpPr>
        <p:spPr>
          <a:xfrm>
            <a:off x="5548575" y="1008300"/>
            <a:ext cx="2810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Montserrat"/>
                <a:ea typeface="Montserrat"/>
                <a:cs typeface="Montserrat"/>
                <a:sym typeface="Montserrat"/>
              </a:rPr>
              <a:t>Lot Area to Sale Price </a:t>
            </a:r>
            <a:endParaRPr b="1"/>
          </a:p>
        </p:txBody>
      </p:sp>
      <p:sp>
        <p:nvSpPr>
          <p:cNvPr id="151" name="Google Shape;151;p19"/>
          <p:cNvSpPr txBox="1"/>
          <p:nvPr/>
        </p:nvSpPr>
        <p:spPr>
          <a:xfrm>
            <a:off x="506375" y="2668650"/>
            <a:ext cx="3464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Each unit increase in lot area should raise price by $2.11</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Lot area shows little predictive power on its own</a:t>
            </a:r>
            <a:endParaRPr>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cxnSp>
        <p:nvCxnSpPr>
          <p:cNvPr id="156" name="Google Shape;156;p20"/>
          <p:cNvCxnSpPr/>
          <p:nvPr/>
        </p:nvCxnSpPr>
        <p:spPr>
          <a:xfrm>
            <a:off x="258850" y="852950"/>
            <a:ext cx="8520600" cy="0"/>
          </a:xfrm>
          <a:prstGeom prst="straightConnector1">
            <a:avLst/>
          </a:prstGeom>
          <a:noFill/>
          <a:ln cap="flat" cmpd="sng" w="19050">
            <a:solidFill>
              <a:srgbClr val="0B5394"/>
            </a:solidFill>
            <a:prstDash val="solid"/>
            <a:round/>
            <a:headEnd len="med" w="med" type="none"/>
            <a:tailEnd len="med" w="med" type="none"/>
          </a:ln>
        </p:spPr>
      </p:cxnSp>
      <p:sp>
        <p:nvSpPr>
          <p:cNvPr id="157" name="Google Shape;157;p20"/>
          <p:cNvSpPr txBox="1"/>
          <p:nvPr>
            <p:ph idx="4294967295" type="ctrTitle"/>
          </p:nvPr>
        </p:nvSpPr>
        <p:spPr>
          <a:xfrm>
            <a:off x="338100" y="148850"/>
            <a:ext cx="8467800" cy="7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Causal Analysis - Multiple</a:t>
            </a:r>
            <a:r>
              <a:rPr lang="en">
                <a:latin typeface="Montserrat"/>
                <a:ea typeface="Montserrat"/>
                <a:cs typeface="Montserrat"/>
                <a:sym typeface="Montserrat"/>
              </a:rPr>
              <a:t> Regression </a:t>
            </a:r>
            <a:endParaRPr>
              <a:latin typeface="Montserrat"/>
              <a:ea typeface="Montserrat"/>
              <a:cs typeface="Montserrat"/>
              <a:sym typeface="Montserrat"/>
            </a:endParaRPr>
          </a:p>
        </p:txBody>
      </p:sp>
      <p:sp>
        <p:nvSpPr>
          <p:cNvPr id="158" name="Google Shape;158;p20"/>
          <p:cNvSpPr/>
          <p:nvPr/>
        </p:nvSpPr>
        <p:spPr>
          <a:xfrm>
            <a:off x="214850" y="1188500"/>
            <a:ext cx="8564700" cy="3294600"/>
          </a:xfrm>
          <a:prstGeom prst="roundRect">
            <a:avLst>
              <a:gd fmla="val 16667" name="adj"/>
            </a:avLst>
          </a:prstGeom>
          <a:noFill/>
          <a:ln cap="flat" cmpd="sng" w="28575">
            <a:solidFill>
              <a:srgbClr val="084D6F"/>
            </a:solidFill>
            <a:prstDash val="solid"/>
            <a:round/>
            <a:headEnd len="sm" w="sm" type="none"/>
            <a:tailEnd len="sm" w="sm" type="none"/>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sng" cap="none" strike="noStrike">
              <a:solidFill>
                <a:schemeClr val="lt1"/>
              </a:solidFill>
              <a:latin typeface="Garamond"/>
              <a:ea typeface="Garamond"/>
              <a:cs typeface="Garamond"/>
              <a:sym typeface="Garamond"/>
            </a:endParaRPr>
          </a:p>
        </p:txBody>
      </p:sp>
      <p:sp>
        <p:nvSpPr>
          <p:cNvPr id="159" name="Google Shape;159;p20"/>
          <p:cNvSpPr/>
          <p:nvPr/>
        </p:nvSpPr>
        <p:spPr>
          <a:xfrm>
            <a:off x="0" y="4914800"/>
            <a:ext cx="9192000" cy="189300"/>
          </a:xfrm>
          <a:prstGeom prst="roundRect">
            <a:avLst>
              <a:gd fmla="val 0" name="adj"/>
            </a:avLst>
          </a:prstGeom>
          <a:solidFill>
            <a:srgbClr val="084D6F"/>
          </a:solidFill>
          <a:ln>
            <a:noFill/>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lt1"/>
              </a:solidFill>
              <a:latin typeface="Garamond"/>
              <a:ea typeface="Garamond"/>
              <a:cs typeface="Garamond"/>
              <a:sym typeface="Garamond"/>
            </a:endParaRPr>
          </a:p>
        </p:txBody>
      </p:sp>
      <p:sp>
        <p:nvSpPr>
          <p:cNvPr id="160" name="Google Shape;160;p20"/>
          <p:cNvSpPr txBox="1"/>
          <p:nvPr/>
        </p:nvSpPr>
        <p:spPr>
          <a:xfrm>
            <a:off x="289650" y="3574850"/>
            <a:ext cx="856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Montserrat"/>
                <a:ea typeface="Montserrat"/>
                <a:cs typeface="Montserrat"/>
                <a:sym typeface="Montserrat"/>
              </a:rPr>
              <a:t>SalePrice ~ LotArea + GrLivArea + GarageCars + Neighborhood + ExterQual + KitchenQual Electrical + HeatingQC + HouseStyle + Utilities + Alley + Street + MSSubClass + MSZoning</a:t>
            </a:r>
            <a:endParaRPr b="1">
              <a:solidFill>
                <a:srgbClr val="0000FF"/>
              </a:solidFill>
              <a:latin typeface="Montserrat"/>
              <a:ea typeface="Montserrat"/>
              <a:cs typeface="Montserrat"/>
              <a:sym typeface="Montserrat"/>
            </a:endParaRPr>
          </a:p>
        </p:txBody>
      </p:sp>
      <p:sp>
        <p:nvSpPr>
          <p:cNvPr id="161" name="Google Shape;161;p20"/>
          <p:cNvSpPr txBox="1"/>
          <p:nvPr/>
        </p:nvSpPr>
        <p:spPr>
          <a:xfrm>
            <a:off x="474200" y="1969663"/>
            <a:ext cx="804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To make our Forward Multivariate model more </a:t>
            </a:r>
            <a:r>
              <a:rPr lang="en">
                <a:solidFill>
                  <a:schemeClr val="dk1"/>
                </a:solidFill>
                <a:latin typeface="Montserrat"/>
                <a:ea typeface="Montserrat"/>
                <a:cs typeface="Montserrat"/>
                <a:sym typeface="Montserrat"/>
              </a:rPr>
              <a:t>accurate in predicting lot area to sale price</a:t>
            </a:r>
            <a:r>
              <a:rPr lang="en">
                <a:solidFill>
                  <a:schemeClr val="dk1"/>
                </a:solidFill>
                <a:latin typeface="Montserrat"/>
                <a:ea typeface="Montserrat"/>
                <a:cs typeface="Montserrat"/>
                <a:sym typeface="Montserrat"/>
              </a:rPr>
              <a:t>, we made a function that filters R-Squared of all the </a:t>
            </a:r>
            <a:r>
              <a:rPr lang="en">
                <a:solidFill>
                  <a:schemeClr val="dk1"/>
                </a:solidFill>
                <a:latin typeface="Montserrat"/>
                <a:ea typeface="Montserrat"/>
                <a:cs typeface="Montserrat"/>
                <a:sym typeface="Montserrat"/>
              </a:rPr>
              <a:t>variables</a:t>
            </a:r>
            <a:r>
              <a:rPr lang="en">
                <a:solidFill>
                  <a:schemeClr val="dk1"/>
                </a:solidFill>
                <a:latin typeface="Montserrat"/>
                <a:ea typeface="Montserrat"/>
                <a:cs typeface="Montserrat"/>
                <a:sym typeface="Montserrat"/>
              </a:rPr>
              <a:t>. If the R-squared was larger than .4, we added the variable into our </a:t>
            </a:r>
            <a:r>
              <a:rPr lang="en">
                <a:solidFill>
                  <a:schemeClr val="dk1"/>
                </a:solidFill>
                <a:latin typeface="Montserrat"/>
                <a:ea typeface="Montserrat"/>
                <a:cs typeface="Montserrat"/>
                <a:sym typeface="Montserrat"/>
              </a:rPr>
              <a:t>regression</a:t>
            </a:r>
            <a:r>
              <a:rPr lang="en">
                <a:solidFill>
                  <a:schemeClr val="dk1"/>
                </a:solidFill>
                <a:latin typeface="Montserrat"/>
                <a:ea typeface="Montserrat"/>
                <a:cs typeface="Montserrat"/>
                <a:sym typeface="Montserrat"/>
              </a:rPr>
              <a:t> model. </a:t>
            </a:r>
            <a:endParaRPr>
              <a:solidFill>
                <a:schemeClr val="dk1"/>
              </a:solidFill>
              <a:latin typeface="Montserrat"/>
              <a:ea typeface="Montserrat"/>
              <a:cs typeface="Montserrat"/>
              <a:sym typeface="Montserrat"/>
            </a:endParaRPr>
          </a:p>
        </p:txBody>
      </p:sp>
      <p:sp>
        <p:nvSpPr>
          <p:cNvPr id="162" name="Google Shape;162;p20"/>
          <p:cNvSpPr txBox="1"/>
          <p:nvPr/>
        </p:nvSpPr>
        <p:spPr>
          <a:xfrm>
            <a:off x="3012600" y="1238925"/>
            <a:ext cx="316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latin typeface="Montserrat"/>
                <a:ea typeface="Montserrat"/>
                <a:cs typeface="Montserrat"/>
                <a:sym typeface="Montserrat"/>
              </a:rPr>
              <a:t>Forward Model </a:t>
            </a:r>
            <a:endParaRPr u="sng"/>
          </a:p>
        </p:txBody>
      </p:sp>
      <p:sp>
        <p:nvSpPr>
          <p:cNvPr id="163" name="Google Shape;163;p20"/>
          <p:cNvSpPr txBox="1"/>
          <p:nvPr/>
        </p:nvSpPr>
        <p:spPr>
          <a:xfrm>
            <a:off x="3133800" y="2916125"/>
            <a:ext cx="2664300" cy="4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Montserrat"/>
                <a:ea typeface="Montserrat"/>
                <a:cs typeface="Montserrat"/>
                <a:sym typeface="Montserrat"/>
              </a:rPr>
              <a:t>Adjust R-Squared: </a:t>
            </a:r>
            <a:r>
              <a:rPr b="1" lang="en" sz="1700">
                <a:solidFill>
                  <a:schemeClr val="dk1"/>
                </a:solidFill>
                <a:latin typeface="Montserrat"/>
                <a:ea typeface="Montserrat"/>
                <a:cs typeface="Montserrat"/>
                <a:sym typeface="Montserrat"/>
              </a:rPr>
              <a:t>.825</a:t>
            </a:r>
            <a:endParaRPr b="1" sz="17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7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700">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cxnSp>
        <p:nvCxnSpPr>
          <p:cNvPr id="168" name="Google Shape;168;p21"/>
          <p:cNvCxnSpPr/>
          <p:nvPr/>
        </p:nvCxnSpPr>
        <p:spPr>
          <a:xfrm>
            <a:off x="258850" y="852950"/>
            <a:ext cx="8520600" cy="0"/>
          </a:xfrm>
          <a:prstGeom prst="straightConnector1">
            <a:avLst/>
          </a:prstGeom>
          <a:noFill/>
          <a:ln cap="flat" cmpd="sng" w="19050">
            <a:solidFill>
              <a:srgbClr val="0B5394"/>
            </a:solidFill>
            <a:prstDash val="solid"/>
            <a:round/>
            <a:headEnd len="med" w="med" type="none"/>
            <a:tailEnd len="med" w="med" type="none"/>
          </a:ln>
        </p:spPr>
      </p:cxnSp>
      <p:sp>
        <p:nvSpPr>
          <p:cNvPr id="169" name="Google Shape;169;p21"/>
          <p:cNvSpPr txBox="1"/>
          <p:nvPr>
            <p:ph idx="4294967295" type="ctrTitle"/>
          </p:nvPr>
        </p:nvSpPr>
        <p:spPr>
          <a:xfrm>
            <a:off x="338100" y="148850"/>
            <a:ext cx="8467800" cy="7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Causal Analysis - Multiple Regression</a:t>
            </a:r>
            <a:endParaRPr>
              <a:latin typeface="Montserrat"/>
              <a:ea typeface="Montserrat"/>
              <a:cs typeface="Montserrat"/>
              <a:sym typeface="Montserrat"/>
            </a:endParaRPr>
          </a:p>
        </p:txBody>
      </p:sp>
      <p:sp>
        <p:nvSpPr>
          <p:cNvPr id="170" name="Google Shape;170;p21"/>
          <p:cNvSpPr/>
          <p:nvPr/>
        </p:nvSpPr>
        <p:spPr>
          <a:xfrm>
            <a:off x="256038" y="1187750"/>
            <a:ext cx="8564700" cy="3294600"/>
          </a:xfrm>
          <a:prstGeom prst="roundRect">
            <a:avLst>
              <a:gd fmla="val 16667" name="adj"/>
            </a:avLst>
          </a:prstGeom>
          <a:noFill/>
          <a:ln cap="flat" cmpd="sng" w="28575">
            <a:solidFill>
              <a:srgbClr val="084D6F"/>
            </a:solidFill>
            <a:prstDash val="solid"/>
            <a:round/>
            <a:headEnd len="sm" w="sm" type="none"/>
            <a:tailEnd len="sm" w="sm" type="none"/>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lt1"/>
              </a:solidFill>
              <a:latin typeface="Garamond"/>
              <a:ea typeface="Garamond"/>
              <a:cs typeface="Garamond"/>
              <a:sym typeface="Garamond"/>
            </a:endParaRPr>
          </a:p>
        </p:txBody>
      </p:sp>
      <p:sp>
        <p:nvSpPr>
          <p:cNvPr id="171" name="Google Shape;171;p21"/>
          <p:cNvSpPr/>
          <p:nvPr/>
        </p:nvSpPr>
        <p:spPr>
          <a:xfrm>
            <a:off x="0" y="4914800"/>
            <a:ext cx="9192000" cy="189300"/>
          </a:xfrm>
          <a:prstGeom prst="roundRect">
            <a:avLst>
              <a:gd fmla="val 16667" name="adj"/>
            </a:avLst>
          </a:prstGeom>
          <a:solidFill>
            <a:srgbClr val="084D6F"/>
          </a:solidFill>
          <a:ln>
            <a:noFill/>
          </a:ln>
        </p:spPr>
        <p:txBody>
          <a:bodyPr anchorCtr="0" anchor="ctr" bIns="91425" lIns="0" spcFirstLastPara="1" rIns="0" wrap="square" tIns="365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lt1"/>
              </a:solidFill>
              <a:latin typeface="Garamond"/>
              <a:ea typeface="Garamond"/>
              <a:cs typeface="Garamond"/>
              <a:sym typeface="Garamond"/>
            </a:endParaRPr>
          </a:p>
        </p:txBody>
      </p:sp>
      <p:sp>
        <p:nvSpPr>
          <p:cNvPr id="172" name="Google Shape;172;p21"/>
          <p:cNvSpPr txBox="1"/>
          <p:nvPr/>
        </p:nvSpPr>
        <p:spPr>
          <a:xfrm>
            <a:off x="381338" y="3866300"/>
            <a:ext cx="846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Montserrat"/>
                <a:ea typeface="Montserrat"/>
                <a:cs typeface="Montserrat"/>
                <a:sym typeface="Montserrat"/>
              </a:rPr>
              <a:t>SalePrice ~ LotArea + GrLivArea + GarageCars + Neighborhood + ExterQual + KitchenQual</a:t>
            </a:r>
            <a:endParaRPr b="1">
              <a:solidFill>
                <a:srgbClr val="0000FF"/>
              </a:solidFill>
              <a:latin typeface="Montserrat"/>
              <a:ea typeface="Montserrat"/>
              <a:cs typeface="Montserrat"/>
              <a:sym typeface="Montserrat"/>
            </a:endParaRPr>
          </a:p>
        </p:txBody>
      </p:sp>
      <p:sp>
        <p:nvSpPr>
          <p:cNvPr id="173" name="Google Shape;173;p21"/>
          <p:cNvSpPr txBox="1"/>
          <p:nvPr/>
        </p:nvSpPr>
        <p:spPr>
          <a:xfrm>
            <a:off x="2787038" y="1187750"/>
            <a:ext cx="365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latin typeface="Montserrat"/>
                <a:ea typeface="Montserrat"/>
                <a:cs typeface="Montserrat"/>
                <a:sym typeface="Montserrat"/>
              </a:rPr>
              <a:t>Backward Model </a:t>
            </a:r>
            <a:endParaRPr/>
          </a:p>
        </p:txBody>
      </p:sp>
      <p:sp>
        <p:nvSpPr>
          <p:cNvPr id="174" name="Google Shape;174;p21"/>
          <p:cNvSpPr txBox="1"/>
          <p:nvPr/>
        </p:nvSpPr>
        <p:spPr>
          <a:xfrm>
            <a:off x="381338" y="1761988"/>
            <a:ext cx="8520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This final multiple regression model we used has taken out irrelevant variables, </a:t>
            </a:r>
            <a:r>
              <a:rPr lang="en">
                <a:solidFill>
                  <a:schemeClr val="dk1"/>
                </a:solidFill>
                <a:latin typeface="Montserrat"/>
                <a:ea typeface="Montserrat"/>
                <a:cs typeface="Montserrat"/>
                <a:sym typeface="Montserrat"/>
              </a:rPr>
              <a:t>which</a:t>
            </a:r>
            <a:r>
              <a:rPr lang="en">
                <a:solidFill>
                  <a:schemeClr val="dk1"/>
                </a:solidFill>
                <a:latin typeface="Montserrat"/>
                <a:ea typeface="Montserrat"/>
                <a:cs typeface="Montserrat"/>
                <a:sym typeface="Montserrat"/>
              </a:rPr>
              <a:t> we tested in our prototype model. The variables with a high P-value (&gt; .05), were taken out of the equation in </a:t>
            </a:r>
            <a:r>
              <a:rPr lang="en">
                <a:solidFill>
                  <a:schemeClr val="dk1"/>
                </a:solidFill>
                <a:latin typeface="Montserrat"/>
                <a:ea typeface="Montserrat"/>
                <a:cs typeface="Montserrat"/>
                <a:sym typeface="Montserrat"/>
              </a:rPr>
              <a:t>order</a:t>
            </a:r>
            <a:r>
              <a:rPr lang="en">
                <a:solidFill>
                  <a:schemeClr val="dk1"/>
                </a:solidFill>
                <a:latin typeface="Montserrat"/>
                <a:ea typeface="Montserrat"/>
                <a:cs typeface="Montserrat"/>
                <a:sym typeface="Montserrat"/>
              </a:rPr>
              <a:t> to </a:t>
            </a:r>
            <a:r>
              <a:rPr lang="en">
                <a:solidFill>
                  <a:schemeClr val="dk1"/>
                </a:solidFill>
                <a:latin typeface="Montserrat"/>
                <a:ea typeface="Montserrat"/>
                <a:cs typeface="Montserrat"/>
                <a:sym typeface="Montserrat"/>
              </a:rPr>
              <a:t>increase</a:t>
            </a:r>
            <a:r>
              <a:rPr lang="en">
                <a:solidFill>
                  <a:schemeClr val="dk1"/>
                </a:solidFill>
                <a:latin typeface="Montserrat"/>
                <a:ea typeface="Montserrat"/>
                <a:cs typeface="Montserrat"/>
                <a:sym typeface="Montserrat"/>
              </a:rPr>
              <a:t> accuracy.   </a:t>
            </a:r>
            <a:endParaRPr>
              <a:solidFill>
                <a:schemeClr val="dk1"/>
              </a:solidFill>
              <a:latin typeface="Montserrat"/>
              <a:ea typeface="Montserrat"/>
              <a:cs typeface="Montserrat"/>
              <a:sym typeface="Montserrat"/>
            </a:endParaRPr>
          </a:p>
        </p:txBody>
      </p:sp>
      <p:sp>
        <p:nvSpPr>
          <p:cNvPr id="175" name="Google Shape;175;p21"/>
          <p:cNvSpPr txBox="1"/>
          <p:nvPr/>
        </p:nvSpPr>
        <p:spPr>
          <a:xfrm>
            <a:off x="381338" y="3307650"/>
            <a:ext cx="84678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These variables were removed due to the lack of correlation to lot size: </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rPr lang="en">
                <a:solidFill>
                  <a:srgbClr val="980000"/>
                </a:solidFill>
                <a:latin typeface="Montserrat"/>
                <a:ea typeface="Montserrat"/>
                <a:cs typeface="Montserrat"/>
                <a:sym typeface="Montserrat"/>
              </a:rPr>
              <a:t>Electrical + HeatingQC + HouseStyle + Utilities + Alley + Street + MSSubClass + MSZoning</a:t>
            </a:r>
            <a:endParaRPr>
              <a:solidFill>
                <a:srgbClr val="980000"/>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2"/>
              </a:solidFill>
              <a:latin typeface="Montserrat"/>
              <a:ea typeface="Montserrat"/>
              <a:cs typeface="Montserrat"/>
              <a:sym typeface="Montserrat"/>
            </a:endParaRPr>
          </a:p>
        </p:txBody>
      </p:sp>
      <p:sp>
        <p:nvSpPr>
          <p:cNvPr id="176" name="Google Shape;176;p21"/>
          <p:cNvSpPr txBox="1"/>
          <p:nvPr/>
        </p:nvSpPr>
        <p:spPr>
          <a:xfrm>
            <a:off x="3206238" y="2727725"/>
            <a:ext cx="2664300" cy="4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Montserrat"/>
                <a:ea typeface="Montserrat"/>
                <a:cs typeface="Montserrat"/>
                <a:sym typeface="Montserrat"/>
              </a:rPr>
              <a:t>Adjust R-Squared: </a:t>
            </a:r>
            <a:r>
              <a:rPr b="1" lang="en" sz="1700">
                <a:solidFill>
                  <a:schemeClr val="dk1"/>
                </a:solidFill>
                <a:latin typeface="Montserrat"/>
                <a:ea typeface="Montserrat"/>
                <a:cs typeface="Montserrat"/>
                <a:sym typeface="Montserrat"/>
              </a:rPr>
              <a:t>.811</a:t>
            </a:r>
            <a:endParaRPr b="1" sz="17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7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7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