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9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10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22:09:29.890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1 153,'540'0,"-506"-2,59-10,-6 0,20-4,-68 8,49-2,37 11,34-3,-51-21,-19 16,94 6,-97 2,109-12,-29-4,-88 10,46-8,74-4,363 17,-262 1,-273 1,0 0,38 9,-35-5,42 3,321-6,-201-5,2486 2,-2651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22:09:39.749"/>
    </inkml:context>
    <inkml:brush xml:id="br0">
      <inkml:brushProperty name="width" value="0.5" units="cm"/>
      <inkml:brushProperty name="height" value="1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62,'47'0,"-1"-2,80-13,-65 7,-1 2,1 4,61 4,-20 0,810-2,-873 2,57 10,12 0,373-7,-268-7,-170 0,0-3,83-18,-80 12,1 3,50-3,335 9,-210 4,270-2,-466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22:09:58.429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0 122,'1580'0,"-1542"2,65 12,-63-7,53 2,402-8,-235-3,-213 4,66 12,37 2,252-16,-182-1,-200 0,-1 0,1-2,-1 0,36-11,71-34,-59 21,-40 18,0 2,52-8,-46 10,49-15,-57 12,0 2,1 0,48-4,-48 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48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35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7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9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960A-14AC-4FEC-BD45-6EA02BFB6B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5D99AE-8F5B-429F-8E76-5E55355E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2021/file/2adcefe38fbcd3dcd45908fbab1bf628-Paper.pdf" TargetMode="External"/><Relationship Id="rId2" Type="http://schemas.openxmlformats.org/officeDocument/2006/relationships/hyperlink" Target="https://openaccess.thecvf.com/content_ICCV_2019/papers/Zhang_Be_Your_Own_Teacher_Improve_the_Performance_of_Convolutional_Neural_ICCV_2019_pape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stamp/stamp.jsp?tp=&amp;arnumber=9381661" TargetMode="External"/><Relationship Id="rId4" Type="http://schemas.openxmlformats.org/officeDocument/2006/relationships/hyperlink" Target="https://arxiv.org/pdf/2002.10345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42E8-6CEF-4D1E-8AF0-1D7CCD3D3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b="1"/>
              <a:t>Self-Distillation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DC061-115D-459B-95CA-CF74B8FE5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3639" y="4725987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Ethan Glaser (eg492)</a:t>
            </a:r>
          </a:p>
        </p:txBody>
      </p:sp>
    </p:spTree>
    <p:extLst>
      <p:ext uri="{BB962C8B-B14F-4D97-AF65-F5344CB8AC3E}">
        <p14:creationId xmlns:p14="http://schemas.microsoft.com/office/powerpoint/2010/main" val="174248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81196B25-3EE9-498C-B204-2FC18186B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167" y="203086"/>
            <a:ext cx="7793666" cy="2137342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A96949A-C21D-423E-A87A-6087D365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8" y="2471057"/>
            <a:ext cx="6732544" cy="43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8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13A9-9AB5-4246-B10E-2DD7BC52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Self Distillation Application: BERT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6027-17EC-498C-986A-768D5FE8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1657" cy="4351338"/>
          </a:xfrm>
        </p:spPr>
        <p:txBody>
          <a:bodyPr/>
          <a:lstStyle/>
          <a:p>
            <a:r>
              <a:rPr lang="en-US" dirty="0"/>
              <a:t>Comparison of Self-Ensemble and Self-Distillation for fine-tuning BERT</a:t>
            </a:r>
          </a:p>
          <a:p>
            <a:pPr lvl="1"/>
            <a:r>
              <a:rPr lang="en-US" dirty="0"/>
              <a:t>Self-Ensemble – ensemble of models from different time steps of training process</a:t>
            </a:r>
          </a:p>
          <a:p>
            <a:pPr lvl="1"/>
            <a:r>
              <a:rPr lang="en-US" dirty="0"/>
              <a:t>Self-Distillation – teacher is self-ensemble model along with labeled training data</a:t>
            </a:r>
          </a:p>
        </p:txBody>
      </p:sp>
      <p:pic>
        <p:nvPicPr>
          <p:cNvPr id="1026" name="Picture 2" descr="The overall architecture of the self-ensemble U-Net model. | Download  Scientific Diagram">
            <a:extLst>
              <a:ext uri="{FF2B5EF4-FFF2-40B4-BE49-F238E27FC236}">
                <a16:creationId xmlns:a16="http://schemas.microsoft.com/office/drawing/2014/main" id="{6C01C44C-557D-4A14-9D2C-D4F835B24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9" y="3240458"/>
            <a:ext cx="5278211" cy="337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84A20F-03BE-45B4-8236-ECD557F1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15" y="4103914"/>
            <a:ext cx="5055913" cy="11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7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D915-E4E9-4BB2-ABE7-B44FB0B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BERT Fine Tuning 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752B-19F4-485A-9C31-7269C27DC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046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Experimentation involved evaluation of Self-Ensemble, Averaged Self-Distillation (average parameters of models), and Voted Self-Distillation (averaged output of models)</a:t>
            </a:r>
          </a:p>
        </p:txBody>
      </p:sp>
      <p:pic>
        <p:nvPicPr>
          <p:cNvPr id="2049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991C946-5134-4B47-9A5B-55ADCB3D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58" y="3056846"/>
            <a:ext cx="4259856" cy="347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8D859C6-8FA2-49D7-9D74-B5027F85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35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3A69F-8D9C-47EE-8BF2-3140267D5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41" y="3227103"/>
            <a:ext cx="3533803" cy="32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4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1D00-715F-4EB7-B121-D56D9E38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BERT Fine Tuning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7524-D63E-4ACD-ACD0-52044B83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potential of BERT when using a better fine-tuning strategy even without leveraging external knowledge or data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 performance can be improved without significantly decreasing the training efficiency using self-ensemble with parameter averaging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750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77E9-9DF6-4A91-ABD7-FB373580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" y="239486"/>
            <a:ext cx="10506456" cy="1126661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Summary &amp;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337D-6298-4D7A-B524-9DC599BA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76157"/>
            <a:ext cx="10509504" cy="4751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Self-distillation is a novel approach towards accurate networks that avoid the massive training overhead of traditional knowledge distillation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2400" dirty="0"/>
              <a:t>Still not clear on </a:t>
            </a:r>
            <a:r>
              <a:rPr lang="en-US" sz="2400" i="1" dirty="0"/>
              <a:t>why </a:t>
            </a:r>
            <a:r>
              <a:rPr lang="en-US" sz="2400" dirty="0"/>
              <a:t>self-distillation performs so well</a:t>
            </a:r>
          </a:p>
          <a:p>
            <a:r>
              <a:rPr lang="en-US" sz="2400" dirty="0"/>
              <a:t>So much more to </a:t>
            </a:r>
            <a:r>
              <a:rPr lang="en-US" sz="2400"/>
              <a:t>explore within </a:t>
            </a:r>
            <a:r>
              <a:rPr lang="en-US" sz="2400" dirty="0"/>
              <a:t>knowledge distillation space</a:t>
            </a:r>
          </a:p>
          <a:p>
            <a:r>
              <a:rPr lang="en-US" sz="2400" dirty="0"/>
              <a:t>Apply same fine-tuning techniques towards any model?</a:t>
            </a:r>
          </a:p>
          <a:p>
            <a:r>
              <a:rPr lang="en-US" sz="2400" dirty="0"/>
              <a:t>What more can be done to further improve self-distillation?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221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0538-5D20-4A54-8AA3-D24DDC1E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Papers Referenced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B174-B2AF-46F5-BE81-184CFEAC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Be Your Own Teacher: Improve the Performance of Convolutional Neural Networks via Self Distillation</a:t>
            </a:r>
            <a:endParaRPr lang="en-US" dirty="0"/>
          </a:p>
          <a:p>
            <a:r>
              <a:rPr lang="en-US" dirty="0">
                <a:hlinkClick r:id="rId3"/>
              </a:rPr>
              <a:t>Even your Teacher Needs Guidance: Ground-Truth Targets Dampen Regularization Imposed by Self-Distillation </a:t>
            </a:r>
            <a:endParaRPr lang="en-US" dirty="0"/>
          </a:p>
          <a:p>
            <a:r>
              <a:rPr lang="en-US" dirty="0">
                <a:hlinkClick r:id="rId4"/>
              </a:rPr>
              <a:t>Improving BERT Fine-Tuning via Self-Ensemble and Self-Distillation </a:t>
            </a:r>
            <a:endParaRPr lang="en-US" dirty="0"/>
          </a:p>
          <a:p>
            <a:r>
              <a:rPr lang="en-US" dirty="0">
                <a:hlinkClick r:id="rId5"/>
              </a:rPr>
              <a:t>Self-Distillation: Towards Efficient and Compact Neural Networks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1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BC90-B2C7-4396-B2B6-09FAE24A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2BB1-B1E5-48B6-B0B0-81C6C91A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13273"/>
            <a:ext cx="10168128" cy="4030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Knowledge Distillation Review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Self Distillation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Overview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Implementation details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Experimental performance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Application: BERT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Recap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89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0A3C-574D-4B36-8334-188CCB0F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Knowledge Distillation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3791-59DC-4024-8005-EAB71EAF1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91952" cy="3880773"/>
          </a:xfrm>
        </p:spPr>
        <p:txBody>
          <a:bodyPr>
            <a:normAutofit/>
          </a:bodyPr>
          <a:lstStyle/>
          <a:p>
            <a:r>
              <a:rPr lang="en-US" sz="2400" dirty="0"/>
              <a:t>Large pretrained teacher network produces soft targets</a:t>
            </a:r>
          </a:p>
          <a:p>
            <a:r>
              <a:rPr lang="en-US" sz="2400" dirty="0"/>
              <a:t>Smaller student network trained on both hard and soft targets</a:t>
            </a:r>
          </a:p>
        </p:txBody>
      </p:sp>
      <p:pic>
        <p:nvPicPr>
          <p:cNvPr id="1026" name="Picture 2" descr="Can a neural network train other networks? | by Tivadar Danka | Towards  Data Science">
            <a:extLst>
              <a:ext uri="{FF2B5EF4-FFF2-40B4-BE49-F238E27FC236}">
                <a16:creationId xmlns:a16="http://schemas.microsoft.com/office/drawing/2014/main" id="{16AB26A4-4722-4A9A-8BC7-A61011178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78" y="3334518"/>
            <a:ext cx="6036129" cy="335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88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C045-F093-4E94-9C94-5F9CB607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Knowledge Distillation Issues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D627-71FF-4F26-AACC-133B27052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5628"/>
            <a:ext cx="10168128" cy="42737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Uncertainty about design and training of teachers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Hard to identify and create good teachers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No formal procedure for optimizing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/>
              <a:t>Low efficiency in knowledge transfer process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Student networks rarely outperform teachers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Time consuming and compute heavy training process </a:t>
            </a:r>
          </a:p>
        </p:txBody>
      </p:sp>
    </p:spTree>
    <p:extLst>
      <p:ext uri="{BB962C8B-B14F-4D97-AF65-F5344CB8AC3E}">
        <p14:creationId xmlns:p14="http://schemas.microsoft.com/office/powerpoint/2010/main" val="183346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EB69-7BA6-4B40-BB68-73F039B3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992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Self-Distillation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2921-F61A-4258-8768-43FFA7B4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1314"/>
            <a:ext cx="10509504" cy="4343399"/>
          </a:xfrm>
        </p:spPr>
        <p:txBody>
          <a:bodyPr>
            <a:normAutofit/>
          </a:bodyPr>
          <a:lstStyle/>
          <a:p>
            <a:r>
              <a:rPr lang="en-US" sz="2400" dirty="0"/>
              <a:t>Distills knowledge from within the network itself</a:t>
            </a:r>
          </a:p>
          <a:p>
            <a:r>
              <a:rPr lang="en-US" sz="2400" dirty="0"/>
              <a:t>Target network is divided into several shallow sub-networks according to original architecture</a:t>
            </a:r>
          </a:p>
          <a:p>
            <a:r>
              <a:rPr lang="en-US" sz="2400" dirty="0"/>
              <a:t>Deeper sub-networks are teachers used to train/distill knowledge to shallower layers</a:t>
            </a:r>
          </a:p>
          <a:p>
            <a:r>
              <a:rPr lang="en-US" sz="2400" dirty="0">
                <a:effectLst/>
                <a:ea typeface="Calibri" panose="020F0502020204030204" pitchFamily="34" charset="0"/>
                <a:cs typeface="BrowalliaUPC" panose="020B0502040204020203" pitchFamily="34" charset="-34"/>
              </a:rPr>
              <a:t>“Use outputs from a trained model together with the original targets as new targets for retraining the same model from scratch”</a:t>
            </a:r>
          </a:p>
          <a:p>
            <a:pPr marL="457200" lvl="1" indent="0">
              <a:buNone/>
            </a:pPr>
            <a:r>
              <a:rPr lang="en-US" sz="1800" dirty="0">
                <a:ea typeface="Calibri" panose="020F0502020204030204" pitchFamily="34" charset="0"/>
                <a:cs typeface="BrowalliaUPC" panose="020B0502040204020203" pitchFamily="34" charset="-34"/>
              </a:rPr>
              <a:t>-Kenneth </a:t>
            </a:r>
            <a:r>
              <a:rPr lang="en-US" sz="1800" dirty="0" err="1">
                <a:ea typeface="Calibri" panose="020F0502020204030204" pitchFamily="34" charset="0"/>
                <a:cs typeface="BrowalliaUPC" panose="020B0502040204020203" pitchFamily="34" charset="-34"/>
              </a:rPr>
              <a:t>Borup</a:t>
            </a:r>
            <a:r>
              <a:rPr lang="en-US" sz="1800" dirty="0">
                <a:ea typeface="Calibri" panose="020F0502020204030204" pitchFamily="34" charset="0"/>
                <a:cs typeface="BrowalliaUPC" panose="020B0502040204020203" pitchFamily="34" charset="-34"/>
              </a:rPr>
              <a:t> &amp; Lars Andersen</a:t>
            </a:r>
            <a:endParaRPr lang="en-US" sz="1800" dirty="0">
              <a:effectLst/>
              <a:ea typeface="Calibri" panose="020F0502020204030204" pitchFamily="34" charset="0"/>
              <a:cs typeface="BrowalliaUPC" panose="020B0502040204020203" pitchFamily="34" charset="-34"/>
            </a:endParaRP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166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174A-43BD-4F4C-A616-40D002F5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/>
              <a:t>Self-Distillation Visualized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0B2E-5F26-4017-9893-73FB1077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147" y="512078"/>
            <a:ext cx="6313714" cy="1971321"/>
          </a:xfrm>
        </p:spPr>
        <p:txBody>
          <a:bodyPr anchor="ctr">
            <a:noAutofit/>
          </a:bodyPr>
          <a:lstStyle/>
          <a:p>
            <a:r>
              <a:rPr lang="en-US" sz="2400" dirty="0"/>
              <a:t>Attention-based classifiers are inserted after each sub-network</a:t>
            </a:r>
          </a:p>
          <a:p>
            <a:r>
              <a:rPr lang="en-US" sz="2400" dirty="0"/>
              <a:t>Deepest classifier provides soft targets for intermediate classifiers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63E5690-C25D-4FB7-BD09-F550B3DC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30" y="2734056"/>
            <a:ext cx="844573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2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6A83-93D8-4367-B25B-549220FD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Self-Distillation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619A-18A6-478C-8311-D73A9446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455"/>
            <a:ext cx="9598780" cy="3880773"/>
          </a:xfrm>
        </p:spPr>
        <p:txBody>
          <a:bodyPr/>
          <a:lstStyle/>
          <a:p>
            <a:r>
              <a:rPr lang="en-US" sz="2400" dirty="0"/>
              <a:t>3 components to loss function: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Cross entropy loss </a:t>
            </a:r>
            <a:r>
              <a:rPr lang="en-US" sz="2000" dirty="0"/>
              <a:t>between training labels and classifier’s </a:t>
            </a:r>
            <a:r>
              <a:rPr lang="en-US" sz="2000" dirty="0" err="1"/>
              <a:t>softmax</a:t>
            </a:r>
            <a:r>
              <a:rPr lang="en-US" sz="2000" dirty="0"/>
              <a:t> output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KL divergence </a:t>
            </a:r>
            <a:r>
              <a:rPr lang="en-US" sz="2000" dirty="0"/>
              <a:t>computed between </a:t>
            </a:r>
            <a:r>
              <a:rPr lang="en-US" sz="2000" dirty="0" err="1"/>
              <a:t>softmax</a:t>
            </a:r>
            <a:r>
              <a:rPr lang="en-US" sz="2000" dirty="0"/>
              <a:t> output of students and teachers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L2 loss </a:t>
            </a:r>
            <a:r>
              <a:rPr lang="en-US" sz="2000" dirty="0"/>
              <a:t>between feature maps of shallow and deep classifiers</a:t>
            </a:r>
          </a:p>
          <a:p>
            <a:r>
              <a:rPr lang="en-US" sz="2200" dirty="0"/>
              <a:t>Deeper classifiers used as teachers for shallower sub-networks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45430-A124-4C78-8425-31FEC36F6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3" r="13944"/>
          <a:stretch/>
        </p:blipFill>
        <p:spPr>
          <a:xfrm>
            <a:off x="74121" y="4456702"/>
            <a:ext cx="2168335" cy="1148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18BC3-3C35-462E-8C7B-DD2027AEA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"/>
          <a:stretch/>
        </p:blipFill>
        <p:spPr>
          <a:xfrm>
            <a:off x="2242456" y="4591639"/>
            <a:ext cx="4767944" cy="1083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FECD52-A60B-4C39-92F9-C8007D0AF9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8" b="-4028"/>
          <a:stretch/>
        </p:blipFill>
        <p:spPr>
          <a:xfrm>
            <a:off x="7010400" y="4758342"/>
            <a:ext cx="5181600" cy="7501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2015EE-EC23-41B6-A22A-CABC98127B73}"/>
                  </a:ext>
                </a:extLst>
              </p14:cNvPr>
              <p14:cNvContentPartPr/>
              <p14:nvPr/>
            </p14:nvContentPartPr>
            <p14:xfrm>
              <a:off x="4440977" y="5028360"/>
              <a:ext cx="2470320" cy="55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2015EE-EC23-41B6-A22A-CABC98127B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1337" y="4848720"/>
                <a:ext cx="26499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409F4C-76EC-4A1E-BBF8-429F274B3F1D}"/>
                  </a:ext>
                </a:extLst>
              </p14:cNvPr>
              <p14:cNvContentPartPr/>
              <p14:nvPr/>
            </p14:nvContentPartPr>
            <p14:xfrm>
              <a:off x="7891937" y="5028360"/>
              <a:ext cx="1457640" cy="23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409F4C-76EC-4A1E-BBF8-429F274B3F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2297" y="4848360"/>
                <a:ext cx="16372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FF37C1-05CC-4E21-A315-991EA61E96A4}"/>
                  </a:ext>
                </a:extLst>
              </p14:cNvPr>
              <p14:cNvContentPartPr/>
              <p14:nvPr/>
            </p14:nvContentPartPr>
            <p14:xfrm>
              <a:off x="10373777" y="5039520"/>
              <a:ext cx="154512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FF37C1-05CC-4E21-A315-991EA61E96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83777" y="4859520"/>
                <a:ext cx="1724760" cy="4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74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AE45-D85F-41B4-9044-88EA10CE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to Knowledge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0AC5-834E-4A9E-A79A-513BC25F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983" y="1539535"/>
            <a:ext cx="4734389" cy="490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self-distillation: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Use of compact teacher model instead of large over-parameterized model leads to high compression and faster training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Discourages vanishing gradient problem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Experimental results indicate performance increase despite greatly reduced training time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D89FD-AFCB-412B-97ED-9F5518B4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6" y="2438542"/>
            <a:ext cx="5283407" cy="34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1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B55A-683D-4237-B28B-83B475E5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/>
              <a:t>Self-Distillation Experimental Performance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FCD6-747E-49F5-A1C3-2356866C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48531"/>
            <a:ext cx="10515600" cy="4351338"/>
          </a:xfrm>
        </p:spPr>
        <p:txBody>
          <a:bodyPr/>
          <a:lstStyle/>
          <a:p>
            <a:r>
              <a:rPr lang="en-US" sz="2400" dirty="0"/>
              <a:t>The experimental results of several papers show relative success</a:t>
            </a:r>
          </a:p>
          <a:p>
            <a:pPr lvl="1"/>
            <a:r>
              <a:rPr lang="en-US" sz="2000" dirty="0"/>
              <a:t>The original self-distillation paper tested 5 architectures on both ImageNet and CIFAR100 – 2.65% average boost without slower response time</a:t>
            </a:r>
          </a:p>
          <a:p>
            <a:pPr lvl="2"/>
            <a:r>
              <a:rPr lang="en-US" sz="1800" dirty="0"/>
              <a:t>Self-distillation outperformed standard training on every single combination</a:t>
            </a:r>
          </a:p>
          <a:p>
            <a:pPr lvl="2"/>
            <a:r>
              <a:rPr lang="en-US" sz="1800" dirty="0"/>
              <a:t>Self-distillation outperformed knowledge distillation on most combos</a:t>
            </a:r>
          </a:p>
          <a:p>
            <a:pPr lvl="2"/>
            <a:r>
              <a:rPr lang="en-US" sz="1800" dirty="0"/>
              <a:t>The deeper the network, the more improvement self-distillation yielded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1F3BF66-FC80-460B-A86A-6D203F73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762" y="3429000"/>
            <a:ext cx="5912475" cy="32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108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509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Trebuchet MS</vt:lpstr>
      <vt:lpstr>Wingdings 3</vt:lpstr>
      <vt:lpstr>Facet</vt:lpstr>
      <vt:lpstr>Self-Distillation</vt:lpstr>
      <vt:lpstr>Overview</vt:lpstr>
      <vt:lpstr>Knowledge Distillation Review</vt:lpstr>
      <vt:lpstr>Knowledge Distillation Issues</vt:lpstr>
      <vt:lpstr>Self-Distillation Overview</vt:lpstr>
      <vt:lpstr>Self-Distillation Visualized</vt:lpstr>
      <vt:lpstr>Self-Distillation Training</vt:lpstr>
      <vt:lpstr>Comparison to Knowledge Distillation</vt:lpstr>
      <vt:lpstr>Self-Distillation Experimental Performance</vt:lpstr>
      <vt:lpstr>PowerPoint Presentation</vt:lpstr>
      <vt:lpstr>Self Distillation Application: BERT Fine Tuning</vt:lpstr>
      <vt:lpstr>BERT Fine Tuning Experimental Results</vt:lpstr>
      <vt:lpstr>BERT Fine Tuning Reflection</vt:lpstr>
      <vt:lpstr>Summary &amp; Thoughts</vt:lpstr>
      <vt:lpstr>Papers Referenced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Glaser</dc:creator>
  <cp:lastModifiedBy>Ethan Glaser</cp:lastModifiedBy>
  <cp:revision>8</cp:revision>
  <dcterms:created xsi:type="dcterms:W3CDTF">2022-04-22T21:13:07Z</dcterms:created>
  <dcterms:modified xsi:type="dcterms:W3CDTF">2022-04-27T17:46:11Z</dcterms:modified>
</cp:coreProperties>
</file>