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4.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8"/>
  </p:notesMasterIdLst>
  <p:sldIdLst>
    <p:sldId id="256" r:id="rId2"/>
    <p:sldId id="269" r:id="rId3"/>
    <p:sldId id="276" r:id="rId4"/>
    <p:sldId id="270" r:id="rId5"/>
    <p:sldId id="280" r:id="rId6"/>
    <p:sldId id="259" r:id="rId7"/>
    <p:sldId id="260" r:id="rId8"/>
    <p:sldId id="261" r:id="rId9"/>
    <p:sldId id="273" r:id="rId10"/>
    <p:sldId id="262" r:id="rId11"/>
    <p:sldId id="271" r:id="rId12"/>
    <p:sldId id="282" r:id="rId13"/>
    <p:sldId id="277" r:id="rId14"/>
    <p:sldId id="263" r:id="rId15"/>
    <p:sldId id="265" r:id="rId16"/>
    <p:sldId id="283" r:id="rId17"/>
    <p:sldId id="284" r:id="rId18"/>
    <p:sldId id="285" r:id="rId19"/>
    <p:sldId id="279" r:id="rId20"/>
    <p:sldId id="281" r:id="rId21"/>
    <p:sldId id="278" r:id="rId22"/>
    <p:sldId id="286" r:id="rId23"/>
    <p:sldId id="287" r:id="rId24"/>
    <p:sldId id="274" r:id="rId25"/>
    <p:sldId id="268"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Goode" initials="DG"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65150" autoAdjust="0"/>
  </p:normalViewPr>
  <p:slideViewPr>
    <p:cSldViewPr snapToGrid="0">
      <p:cViewPr varScale="1">
        <p:scale>
          <a:sx n="32" d="100"/>
          <a:sy n="32" d="100"/>
        </p:scale>
        <p:origin x="1438" y="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1-04T10:41:03.190" idx="1">
    <p:pos x="10" y="10"/>
    <p:text>Should have another slide about the analysis methods used. I.e., the info you currently have in the notes section of this slide.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01-04T10:44:22.961" idx="2">
    <p:pos x="10" y="10"/>
    <p:text>A graphic showing the basics of 3 prime sequencing would be helpful.
Do a Google search for 'Quantseq'.</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8-01-04T10:45:04.972" idx="3">
    <p:pos x="10" y="10"/>
    <p:text>Don't forget to mention ssGSEA, and briefly explain how it works. </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8-01-04T10:48:58.585" idx="4">
    <p:pos x="10" y="10"/>
    <p:text>Although there wasn't significant enrichment, I'd like to see a table of the number of UC/MC genes and processes under/overexpressed and the Fisher p-values.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AE2B3-07FB-4711-99D5-9DD81A0221B2}" type="datetimeFigureOut">
              <a:rPr lang="en-AU" smtClean="0"/>
              <a:t>9/01/2018</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265FA-E8FA-4E60-A259-02A0899CB206}" type="slidenum">
              <a:rPr lang="en-AU" smtClean="0"/>
              <a:t>‹#›</a:t>
            </a:fld>
            <a:endParaRPr lang="en-AU" dirty="0"/>
          </a:p>
        </p:txBody>
      </p:sp>
    </p:spTree>
    <p:extLst>
      <p:ext uri="{BB962C8B-B14F-4D97-AF65-F5344CB8AC3E}">
        <p14:creationId xmlns:p14="http://schemas.microsoft.com/office/powerpoint/2010/main" val="1383956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nature.com/articles/nmeth.f.376#f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How:</a:t>
            </a:r>
            <a:r>
              <a:rPr lang="en-AU" baseline="0" dirty="0" smtClean="0"/>
              <a:t> comparing the expression levels of genes and gene sets in mutant and wildtype samples to determine which ones are significantly differentially expressed. </a:t>
            </a:r>
          </a:p>
          <a:p>
            <a:r>
              <a:rPr lang="en-AU" baseline="0" dirty="0" smtClean="0"/>
              <a:t>Additionally looking into the age of the genes and gene pathways that are differentially expressed</a:t>
            </a:r>
            <a:endParaRPr lang="en-AU" dirty="0"/>
          </a:p>
        </p:txBody>
      </p:sp>
      <p:sp>
        <p:nvSpPr>
          <p:cNvPr id="4" name="Slide Number Placeholder 3"/>
          <p:cNvSpPr>
            <a:spLocks noGrp="1"/>
          </p:cNvSpPr>
          <p:nvPr>
            <p:ph type="sldNum" sz="quarter" idx="10"/>
          </p:nvPr>
        </p:nvSpPr>
        <p:spPr/>
        <p:txBody>
          <a:bodyPr/>
          <a:lstStyle/>
          <a:p>
            <a:fld id="{2D4265FA-E8FA-4E60-A259-02A0899CB206}" type="slidenum">
              <a:rPr lang="en-AU" smtClean="0"/>
              <a:t>2</a:t>
            </a:fld>
            <a:endParaRPr lang="en-AU" dirty="0"/>
          </a:p>
        </p:txBody>
      </p:sp>
    </p:spTree>
    <p:extLst>
      <p:ext uri="{BB962C8B-B14F-4D97-AF65-F5344CB8AC3E}">
        <p14:creationId xmlns:p14="http://schemas.microsoft.com/office/powerpoint/2010/main" val="3654423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fisher exact tests were done to analyse if there was a significant number of multicellular or unicellular processes (</a:t>
            </a:r>
            <a:r>
              <a:rPr lang="en-AU" dirty="0" err="1" smtClean="0"/>
              <a:t>GOslim</a:t>
            </a:r>
            <a:r>
              <a:rPr lang="en-AU" dirty="0" smtClean="0"/>
              <a:t>) that were being over or under expressed. </a:t>
            </a:r>
          </a:p>
          <a:p>
            <a:r>
              <a:rPr lang="en-AU" baseline="0" dirty="0" smtClean="0"/>
              <a:t>Interpretation:  </a:t>
            </a:r>
          </a:p>
          <a:p>
            <a:r>
              <a:rPr lang="en-AU" baseline="0" dirty="0" smtClean="0"/>
              <a:t>The decrease in p-values from the </a:t>
            </a:r>
            <a:r>
              <a:rPr lang="en-AU" baseline="0" dirty="0" err="1" smtClean="0"/>
              <a:t>Firsher</a:t>
            </a:r>
            <a:r>
              <a:rPr lang="en-AU" baseline="0" dirty="0" smtClean="0"/>
              <a:t> test between 56 to 100 day time points suggested there is a larger disparity between unicellular and multicellular processes. With a more significant portion of multicellular processes being overexpressed and unicellular processes being under expressed. Thus suggesting the progression of the cancer through accumulation of mutations and the potential for increase in immune infiltrate.  </a:t>
            </a:r>
          </a:p>
          <a:p>
            <a:r>
              <a:rPr lang="en-AU" baseline="0" dirty="0" smtClean="0"/>
              <a:t>The number of over expressed genes being greater than under expressed genes suggests that the main driver of the progression of cancer is the overexpression of oncogenes as opposed to the under expression of tumour suppressor genes </a:t>
            </a:r>
          </a:p>
          <a:p>
            <a:endParaRPr lang="en-AU" dirty="0"/>
          </a:p>
        </p:txBody>
      </p:sp>
      <p:sp>
        <p:nvSpPr>
          <p:cNvPr id="4" name="Slide Number Placeholder 3"/>
          <p:cNvSpPr>
            <a:spLocks noGrp="1"/>
          </p:cNvSpPr>
          <p:nvPr>
            <p:ph type="sldNum" sz="quarter" idx="10"/>
          </p:nvPr>
        </p:nvSpPr>
        <p:spPr/>
        <p:txBody>
          <a:bodyPr/>
          <a:lstStyle/>
          <a:p>
            <a:fld id="{2D4265FA-E8FA-4E60-A259-02A0899CB206}" type="slidenum">
              <a:rPr lang="en-AU" smtClean="0"/>
              <a:t>13</a:t>
            </a:fld>
            <a:endParaRPr lang="en-AU" dirty="0"/>
          </a:p>
        </p:txBody>
      </p:sp>
    </p:spTree>
    <p:extLst>
      <p:ext uri="{BB962C8B-B14F-4D97-AF65-F5344CB8AC3E}">
        <p14:creationId xmlns:p14="http://schemas.microsoft.com/office/powerpoint/2010/main" val="1021734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Differential gene age analysis was then done with the following transcriptome age index (TAI)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Produced by classifying each gene into a phylostrata</a:t>
            </a:r>
            <a:r>
              <a:rPr lang="en-AU" baseline="0" dirty="0" smtClean="0"/>
              <a:t> from 1-16 with 1-3 representing unicellular processes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a:p>
            <a:r>
              <a:rPr lang="en-AU" dirty="0" smtClean="0"/>
              <a:t>M=mutant </a:t>
            </a:r>
            <a:r>
              <a:rPr lang="en-AU" dirty="0" err="1" smtClean="0"/>
              <a:t>wt</a:t>
            </a:r>
            <a:r>
              <a:rPr lang="en-AU" dirty="0" smtClean="0"/>
              <a:t>=wildtype </a:t>
            </a:r>
          </a:p>
          <a:p>
            <a:r>
              <a:rPr lang="en-AU" dirty="0" err="1" smtClean="0"/>
              <a:t>Cpm</a:t>
            </a:r>
            <a:r>
              <a:rPr lang="en-AU" dirty="0" smtClean="0"/>
              <a:t>=Counts per million</a:t>
            </a:r>
          </a:p>
          <a:p>
            <a:r>
              <a:rPr lang="en-AU" dirty="0" err="1" smtClean="0"/>
              <a:t>Rpkm</a:t>
            </a:r>
            <a:r>
              <a:rPr lang="en-AU" dirty="0" smtClean="0"/>
              <a:t>=Reads Per </a:t>
            </a:r>
            <a:r>
              <a:rPr lang="en-AU" dirty="0" err="1" smtClean="0"/>
              <a:t>Kilobase</a:t>
            </a:r>
            <a:r>
              <a:rPr lang="en-AU" dirty="0" smtClean="0"/>
              <a:t> of transcript per Million mapped reads</a:t>
            </a:r>
          </a:p>
          <a:p>
            <a:r>
              <a:rPr lang="en-AU" dirty="0" smtClean="0"/>
              <a:t>Quantile=</a:t>
            </a:r>
            <a:r>
              <a:rPr lang="en-AU" baseline="0" dirty="0" smtClean="0"/>
              <a:t>&gt; instead of the above equation, the relative ranks are used instead of expression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smtClean="0"/>
          </a:p>
          <a:p>
            <a:r>
              <a:rPr lang="en-AU" dirty="0" smtClean="0"/>
              <a:t>Interpretation:</a:t>
            </a:r>
          </a:p>
          <a:p>
            <a:r>
              <a:rPr lang="en-AU" dirty="0" smtClean="0"/>
              <a:t>At the moment the results suggests that the mutant cells have more multicellular genes that are overexpressed than unicellular. Most likely reason is normal and immune contamination which will be further investigated. </a:t>
            </a:r>
          </a:p>
          <a:p>
            <a:endParaRPr lang="en-AU" dirty="0" smtClean="0"/>
          </a:p>
          <a:p>
            <a:endParaRPr lang="en-AU" dirty="0" smtClean="0"/>
          </a:p>
          <a:p>
            <a:r>
              <a:rPr lang="en-AU" dirty="0" smtClean="0"/>
              <a:t>a=</a:t>
            </a:r>
            <a:r>
              <a:rPr lang="en-AU" dirty="0" err="1" smtClean="0"/>
              <a:t>GOslim_set</a:t>
            </a:r>
            <a:r>
              <a:rPr lang="en-AU" dirty="0" smtClean="0"/>
              <a:t>[["</a:t>
            </a:r>
            <a:r>
              <a:rPr lang="en-AU" dirty="0" err="1" smtClean="0"/>
              <a:t>immune.system.process</a:t>
            </a:r>
            <a:r>
              <a:rPr lang="en-AU" dirty="0" smtClean="0"/>
              <a:t>"]]@</a:t>
            </a:r>
            <a:r>
              <a:rPr lang="en-AU" dirty="0" err="1" smtClean="0"/>
              <a:t>geneIds</a:t>
            </a:r>
            <a:endParaRPr lang="en-AU" dirty="0" smtClean="0"/>
          </a:p>
          <a:p>
            <a:r>
              <a:rPr lang="en-AU" dirty="0" smtClean="0"/>
              <a:t>b=msigDB50[["HALLMARK_INTERFERON_ALPHA_RESPONSE"]]@</a:t>
            </a:r>
            <a:r>
              <a:rPr lang="en-AU" dirty="0" err="1" smtClean="0"/>
              <a:t>geneIds</a:t>
            </a:r>
            <a:endParaRPr lang="en-AU" dirty="0" smtClean="0"/>
          </a:p>
          <a:p>
            <a:r>
              <a:rPr lang="en-AU" dirty="0" smtClean="0"/>
              <a:t>c=msigDB50[["HALLMARK_INTERFERON_GAMMA_RESPONSE"]]@</a:t>
            </a:r>
            <a:r>
              <a:rPr lang="en-AU" dirty="0" err="1" smtClean="0"/>
              <a:t>geneIds</a:t>
            </a:r>
            <a:endParaRPr lang="en-AU" dirty="0" smtClean="0"/>
          </a:p>
          <a:p>
            <a:r>
              <a:rPr lang="en-AU" dirty="0" smtClean="0"/>
              <a:t>d=msigDB50[["HALLMARK_IL2_STAT5_SIGNALING"]]@</a:t>
            </a:r>
            <a:r>
              <a:rPr lang="en-AU" dirty="0" err="1" smtClean="0"/>
              <a:t>geneIds</a:t>
            </a:r>
            <a:endParaRPr lang="en-AU" dirty="0" smtClean="0"/>
          </a:p>
          <a:p>
            <a:r>
              <a:rPr lang="en-AU" dirty="0" smtClean="0"/>
              <a:t>e=msigDB50[["HALLMARK_IL6_JAK_STAT3_SIGNALING"]]@</a:t>
            </a:r>
            <a:r>
              <a:rPr lang="en-AU" dirty="0" err="1" smtClean="0"/>
              <a:t>geneIds</a:t>
            </a:r>
            <a:endParaRPr lang="en-AU" dirty="0" smtClean="0"/>
          </a:p>
          <a:p>
            <a:r>
              <a:rPr lang="en-AU" dirty="0" smtClean="0"/>
              <a:t>f=msigDB50[["HALLMARK_ALLOGRAFT_REJECTION"]]@</a:t>
            </a:r>
            <a:r>
              <a:rPr lang="en-AU" dirty="0" err="1" smtClean="0"/>
              <a:t>geneIds</a:t>
            </a:r>
            <a:endParaRPr lang="en-AU" dirty="0" smtClean="0"/>
          </a:p>
          <a:p>
            <a:r>
              <a:rPr lang="en-AU" dirty="0" smtClean="0"/>
              <a:t>g=msigDB50[["HALLMARK_INFLAMMATORY_RESPONSE"]]@</a:t>
            </a:r>
            <a:r>
              <a:rPr lang="en-AU" dirty="0" err="1" smtClean="0"/>
              <a:t>geneIds</a:t>
            </a:r>
            <a:endParaRPr lang="en-AU" dirty="0" smtClean="0"/>
          </a:p>
          <a:p>
            <a:endParaRPr lang="en-AU" dirty="0" smtClean="0"/>
          </a:p>
          <a:p>
            <a:endParaRPr lang="en-AU" dirty="0" smtClean="0"/>
          </a:p>
          <a:p>
            <a:r>
              <a:rPr lang="en-AU" dirty="0" smtClean="0"/>
              <a:t>1801</a:t>
            </a:r>
            <a:r>
              <a:rPr lang="en-AU" baseline="0" dirty="0" smtClean="0"/>
              <a:t> genes were excluded </a:t>
            </a:r>
            <a:r>
              <a:rPr lang="en-AU" baseline="0" dirty="0" smtClean="0">
                <a:sym typeface="Wingdings" panose="05000000000000000000" pitchFamily="2" charset="2"/>
              </a:rPr>
              <a:t> around 1254 genes had a phylostrata associated with them</a:t>
            </a:r>
          </a:p>
          <a:p>
            <a:r>
              <a:rPr lang="en-AU" baseline="0" dirty="0" smtClean="0">
                <a:sym typeface="Wingdings" panose="05000000000000000000" pitchFamily="2" charset="2"/>
              </a:rPr>
              <a:t>Meaning around 11,000 genes were used as opposed to 12,200 genes (56 day </a:t>
            </a:r>
            <a:r>
              <a:rPr lang="en-AU" baseline="0" dirty="0" err="1" smtClean="0">
                <a:sym typeface="Wingdings" panose="05000000000000000000" pitchFamily="2" charset="2"/>
              </a:rPr>
              <a:t>cpm</a:t>
            </a:r>
            <a:r>
              <a:rPr lang="en-AU" baseline="0" dirty="0" smtClean="0">
                <a:sym typeface="Wingdings" panose="05000000000000000000" pitchFamily="2" charset="2"/>
              </a:rPr>
              <a:t>)</a:t>
            </a:r>
            <a:endParaRPr lang="en-AU" dirty="0" smtClean="0"/>
          </a:p>
          <a:p>
            <a:endParaRPr lang="en-AU" dirty="0" smtClean="0"/>
          </a:p>
          <a:p>
            <a:endParaRPr lang="en-AU" dirty="0" smtClean="0"/>
          </a:p>
          <a:p>
            <a:endParaRPr lang="en-AU" dirty="0" smtClean="0"/>
          </a:p>
          <a:p>
            <a:endParaRPr lang="en-AU" dirty="0"/>
          </a:p>
        </p:txBody>
      </p:sp>
      <p:sp>
        <p:nvSpPr>
          <p:cNvPr id="4" name="Slide Number Placeholder 3"/>
          <p:cNvSpPr>
            <a:spLocks noGrp="1"/>
          </p:cNvSpPr>
          <p:nvPr>
            <p:ph type="sldNum" sz="quarter" idx="10"/>
          </p:nvPr>
        </p:nvSpPr>
        <p:spPr/>
        <p:txBody>
          <a:bodyPr/>
          <a:lstStyle/>
          <a:p>
            <a:fld id="{2D4265FA-E8FA-4E60-A259-02A0899CB206}" type="slidenum">
              <a:rPr lang="en-AU" smtClean="0"/>
              <a:t>14</a:t>
            </a:fld>
            <a:endParaRPr lang="en-AU" dirty="0"/>
          </a:p>
        </p:txBody>
      </p:sp>
    </p:spTree>
    <p:extLst>
      <p:ext uri="{BB962C8B-B14F-4D97-AF65-F5344CB8AC3E}">
        <p14:creationId xmlns:p14="http://schemas.microsoft.com/office/powerpoint/2010/main" val="4111689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The mutant sample has been hypothesized to have normal cell and immune cell contamination and thus the wildtype and normal samples need to be normalized by purity.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Estimate packages was not suitable</a:t>
            </a:r>
            <a:r>
              <a:rPr lang="en-AU" baseline="0" dirty="0" smtClean="0"/>
              <a:t> producing results such as the normal samples being classified as being in the high 90% tumour. Upon reading the paper for estimate it states it does not work on prostate samples due to </a:t>
            </a:r>
            <a:r>
              <a:rPr lang="en-AU" dirty="0" smtClean="0"/>
              <a:t>atypical patterns of tumour-associated cells—that is, increased fractions of normal epithelial cells.</a:t>
            </a:r>
            <a:r>
              <a:rPr lang="en-AU" baseline="0" dirty="0" smtClean="0"/>
              <a:t> </a:t>
            </a:r>
            <a:endParaRPr lang="en-A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Thus an alternate method was required. Below is a graph of 6 prostate protein markers and their quantile rank in normal prostate expression level standard and in the 56 and 100 day samples. Provided is also a table describing the protein.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Normal reference</a:t>
            </a:r>
            <a:r>
              <a:rPr lang="en-AU" baseline="0" dirty="0" smtClean="0"/>
              <a:t> was normal ventral lobe prostate expression data from an independent study with 5 samples</a:t>
            </a:r>
            <a:endParaRPr lang="en-A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This was an analysis to see if any of these</a:t>
            </a:r>
            <a:r>
              <a:rPr lang="en-AU" baseline="0" dirty="0" smtClean="0"/>
              <a:t> 6 proteins/genes could be used as prostate markers to indicate the basal cell, stromal cell, endothelium and immune cell components. However the results shown seem to conclude they do not distinguish these cases effectively. </a:t>
            </a:r>
            <a:endParaRPr lang="en-AU" dirty="0" smtClean="0"/>
          </a:p>
          <a:p>
            <a:endParaRPr lang="en-AU" dirty="0"/>
          </a:p>
        </p:txBody>
      </p:sp>
      <p:sp>
        <p:nvSpPr>
          <p:cNvPr id="4" name="Slide Number Placeholder 3"/>
          <p:cNvSpPr>
            <a:spLocks noGrp="1"/>
          </p:cNvSpPr>
          <p:nvPr>
            <p:ph type="sldNum" sz="quarter" idx="10"/>
          </p:nvPr>
        </p:nvSpPr>
        <p:spPr/>
        <p:txBody>
          <a:bodyPr/>
          <a:lstStyle/>
          <a:p>
            <a:fld id="{2D4265FA-E8FA-4E60-A259-02A0899CB206}" type="slidenum">
              <a:rPr lang="en-AU" smtClean="0"/>
              <a:t>15</a:t>
            </a:fld>
            <a:endParaRPr lang="en-AU" dirty="0"/>
          </a:p>
        </p:txBody>
      </p:sp>
    </p:spTree>
    <p:extLst>
      <p:ext uri="{BB962C8B-B14F-4D97-AF65-F5344CB8AC3E}">
        <p14:creationId xmlns:p14="http://schemas.microsoft.com/office/powerpoint/2010/main" val="3493744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It can be seen in these results that the 100 3’ data is more closely related</a:t>
            </a:r>
            <a:r>
              <a:rPr lang="en-AU" baseline="0" dirty="0" smtClean="0"/>
              <a:t> to the 56 3’ data than the 100 day normal sequenced data. Thus suggesting sequencing method skews results and will need to be normalized for in the future. </a:t>
            </a:r>
          </a:p>
          <a:p>
            <a:endParaRPr lang="en-AU" baseline="0" dirty="0" smtClean="0"/>
          </a:p>
          <a:p>
            <a:r>
              <a:rPr lang="en-AU" baseline="0" dirty="0" smtClean="0"/>
              <a:t>CORRELATION OF WHAT? MEAN </a:t>
            </a:r>
            <a:r>
              <a:rPr lang="en-AU" baseline="0" dirty="0" err="1" smtClean="0"/>
              <a:t>ssGSEA</a:t>
            </a:r>
            <a:r>
              <a:rPr lang="en-AU" baseline="0" dirty="0" smtClean="0"/>
              <a:t> SCORES?</a:t>
            </a:r>
          </a:p>
          <a:p>
            <a:r>
              <a:rPr lang="en-AU" baseline="0" dirty="0" smtClean="0"/>
              <a:t>mean </a:t>
            </a:r>
            <a:r>
              <a:rPr lang="en-AU" baseline="0" dirty="0" err="1" smtClean="0"/>
              <a:t>ssGSEA</a:t>
            </a:r>
            <a:r>
              <a:rPr lang="en-AU" baseline="0" dirty="0" smtClean="0"/>
              <a:t> scores for wildtype and tumour were taken and used to rank the gene sets from most to least expressed. These rankings were then used to determine the correlation between the sets of samples  </a:t>
            </a:r>
            <a:endParaRPr lang="en-AU" dirty="0"/>
          </a:p>
        </p:txBody>
      </p:sp>
      <p:sp>
        <p:nvSpPr>
          <p:cNvPr id="4" name="Slide Number Placeholder 3"/>
          <p:cNvSpPr>
            <a:spLocks noGrp="1"/>
          </p:cNvSpPr>
          <p:nvPr>
            <p:ph type="sldNum" sz="quarter" idx="10"/>
          </p:nvPr>
        </p:nvSpPr>
        <p:spPr/>
        <p:txBody>
          <a:bodyPr/>
          <a:lstStyle/>
          <a:p>
            <a:fld id="{2D4265FA-E8FA-4E60-A259-02A0899CB206}" type="slidenum">
              <a:rPr lang="en-AU" smtClean="0"/>
              <a:t>16</a:t>
            </a:fld>
            <a:endParaRPr lang="en-AU" dirty="0"/>
          </a:p>
        </p:txBody>
      </p:sp>
    </p:spTree>
    <p:extLst>
      <p:ext uri="{BB962C8B-B14F-4D97-AF65-F5344CB8AC3E}">
        <p14:creationId xmlns:p14="http://schemas.microsoft.com/office/powerpoint/2010/main" val="4209813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smtClean="0"/>
              <a:t>lincRNA</a:t>
            </a:r>
            <a:r>
              <a:rPr lang="en-AU" dirty="0" smtClean="0"/>
              <a:t>= Long intergenic noncoding RNAs</a:t>
            </a:r>
          </a:p>
          <a:p>
            <a:endParaRPr lang="en-A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It has been hypothesized</a:t>
            </a:r>
            <a:r>
              <a:rPr lang="en-AU" baseline="0" dirty="0" smtClean="0"/>
              <a:t> that this artefact and using differing methods of 3 prime and full RNA sequencing have affected results.. Thus the analysis of this artefact was performed. </a:t>
            </a:r>
          </a:p>
          <a:p>
            <a:endParaRPr lang="en-AU" dirty="0"/>
          </a:p>
        </p:txBody>
      </p:sp>
      <p:sp>
        <p:nvSpPr>
          <p:cNvPr id="4" name="Slide Number Placeholder 3"/>
          <p:cNvSpPr>
            <a:spLocks noGrp="1"/>
          </p:cNvSpPr>
          <p:nvPr>
            <p:ph type="sldNum" sz="quarter" idx="10"/>
          </p:nvPr>
        </p:nvSpPr>
        <p:spPr/>
        <p:txBody>
          <a:bodyPr/>
          <a:lstStyle/>
          <a:p>
            <a:fld id="{2D4265FA-E8FA-4E60-A259-02A0899CB206}" type="slidenum">
              <a:rPr lang="en-AU" smtClean="0"/>
              <a:t>19</a:t>
            </a:fld>
            <a:endParaRPr lang="en-AU" dirty="0"/>
          </a:p>
        </p:txBody>
      </p:sp>
    </p:spTree>
    <p:extLst>
      <p:ext uri="{BB962C8B-B14F-4D97-AF65-F5344CB8AC3E}">
        <p14:creationId xmlns:p14="http://schemas.microsoft.com/office/powerpoint/2010/main" val="1209920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smtClean="0"/>
          </a:p>
          <a:p>
            <a:r>
              <a:rPr lang="en-AU" dirty="0" smtClean="0"/>
              <a:t>All the reads tend to map to this 54bp section Chr17 with between 9-23% irrelevant of being a wildtype,</a:t>
            </a:r>
            <a:r>
              <a:rPr lang="en-AU" baseline="0" dirty="0" smtClean="0"/>
              <a:t> mutant or time point</a:t>
            </a:r>
            <a:endParaRPr lang="en-AU" dirty="0" smtClean="0"/>
          </a:p>
          <a:p>
            <a:endParaRPr lang="en-AU" dirty="0" smtClean="0"/>
          </a:p>
          <a:p>
            <a:r>
              <a:rPr lang="en-AU" dirty="0" smtClean="0"/>
              <a:t>Mapping quality to this area is 59.9 which is high in comparison to the rest of the genome mapping quality of 50. (Highest possible mapping quality is 60)</a:t>
            </a:r>
          </a:p>
          <a:p>
            <a:endParaRPr lang="en-AU" dirty="0" smtClean="0"/>
          </a:p>
          <a:p>
            <a:r>
              <a:rPr lang="en-AU" dirty="0" smtClean="0"/>
              <a:t>Multiple hits is low in this area with an average of effectively 1 hit and the next best hit having an alignment score of -5. This is better than with the 80 top expressed genes in normal prostate which have on average 2.2 hits and the next best hit having an alignment score of -2.1.</a:t>
            </a:r>
          </a:p>
          <a:p>
            <a:endParaRPr lang="en-AU" dirty="0" smtClean="0"/>
          </a:p>
          <a:p>
            <a:r>
              <a:rPr lang="en-AU" sz="1200" kern="1200" dirty="0" smtClean="0">
                <a:solidFill>
                  <a:schemeClr val="tx1"/>
                </a:solidFill>
                <a:effectLst/>
                <a:latin typeface="+mn-lt"/>
                <a:ea typeface="+mn-ea"/>
                <a:cs typeface="+mn-cs"/>
              </a:rPr>
              <a:t>All the reads tended to map to a 54bp section of chromosome 17. One pre-ribosomal RNA and two </a:t>
            </a:r>
            <a:r>
              <a:rPr lang="en-AU" sz="1200" kern="1200" dirty="0" err="1" smtClean="0">
                <a:solidFill>
                  <a:schemeClr val="tx1"/>
                </a:solidFill>
                <a:effectLst/>
                <a:latin typeface="+mn-lt"/>
                <a:ea typeface="+mn-ea"/>
                <a:cs typeface="+mn-cs"/>
              </a:rPr>
              <a:t>lincRNA</a:t>
            </a:r>
            <a:r>
              <a:rPr lang="en-AU" sz="1200" kern="1200" dirty="0" smtClean="0">
                <a:solidFill>
                  <a:schemeClr val="tx1"/>
                </a:solidFill>
                <a:effectLst/>
                <a:latin typeface="+mn-lt"/>
                <a:ea typeface="+mn-ea"/>
                <a:cs typeface="+mn-cs"/>
              </a:rPr>
              <a:t> are encoded in this section of chromosome. Originally it was hypothesized that this was occurring due to poor mapping quality or multiple possible alignments to the reads, however it was found that these large number of reads mapping to this section have abnormally high mapping quality, low multiple hit scores and the next best possible alignments are poor. Thus potentially suggesting a flaw in the 3 prime sequencing picking up on other RNA types instead of the desired mRNA which reflects the transcriptome.</a:t>
            </a:r>
          </a:p>
          <a:p>
            <a:r>
              <a:rPr lang="en-AU" sz="1200" kern="1200" dirty="0" smtClean="0">
                <a:solidFill>
                  <a:schemeClr val="tx1"/>
                </a:solidFill>
                <a:effectLst/>
                <a:latin typeface="+mn-lt"/>
                <a:ea typeface="+mn-ea"/>
                <a:cs typeface="+mn-cs"/>
              </a:rPr>
              <a:t>Additionally in this area is a known repeat sequence SSU-</a:t>
            </a:r>
            <a:r>
              <a:rPr lang="en-AU" sz="1200" kern="1200" dirty="0" err="1" smtClean="0">
                <a:solidFill>
                  <a:schemeClr val="tx1"/>
                </a:solidFill>
                <a:effectLst/>
                <a:latin typeface="+mn-lt"/>
                <a:ea typeface="+mn-ea"/>
                <a:cs typeface="+mn-cs"/>
              </a:rPr>
              <a:t>rRNA</a:t>
            </a:r>
            <a:r>
              <a:rPr lang="en-AU" sz="1200" kern="1200" dirty="0" smtClean="0">
                <a:solidFill>
                  <a:schemeClr val="tx1"/>
                </a:solidFill>
                <a:effectLst/>
                <a:latin typeface="+mn-lt"/>
                <a:ea typeface="+mn-ea"/>
                <a:cs typeface="+mn-cs"/>
              </a:rPr>
              <a:t> Has and the 54bp sequence also compatible to mapping to 3 other locations in the mouse genome that are not a part of the transcriptome. Thus further suggesting that there is potentially a large amount of other RNA sources besides mRNA being transcribed that contain this 54bp sequence. </a:t>
            </a:r>
          </a:p>
          <a:p>
            <a:endParaRPr lang="en-AU" dirty="0" smtClean="0"/>
          </a:p>
          <a:p>
            <a:r>
              <a:rPr lang="en-AU" dirty="0" smtClean="0"/>
              <a:t>SSU-</a:t>
            </a:r>
            <a:r>
              <a:rPr lang="en-AU" dirty="0" err="1" smtClean="0"/>
              <a:t>rRNA</a:t>
            </a:r>
            <a:r>
              <a:rPr lang="en-AU" dirty="0" smtClean="0"/>
              <a:t> small subunit ribosomal RNA</a:t>
            </a:r>
            <a:endParaRPr lang="en-AU" dirty="0"/>
          </a:p>
        </p:txBody>
      </p:sp>
      <p:sp>
        <p:nvSpPr>
          <p:cNvPr id="4" name="Slide Number Placeholder 3"/>
          <p:cNvSpPr>
            <a:spLocks noGrp="1"/>
          </p:cNvSpPr>
          <p:nvPr>
            <p:ph type="sldNum" sz="quarter" idx="10"/>
          </p:nvPr>
        </p:nvSpPr>
        <p:spPr/>
        <p:txBody>
          <a:bodyPr/>
          <a:lstStyle/>
          <a:p>
            <a:fld id="{2D4265FA-E8FA-4E60-A259-02A0899CB206}" type="slidenum">
              <a:rPr lang="en-AU" smtClean="0"/>
              <a:t>20</a:t>
            </a:fld>
            <a:endParaRPr lang="en-AU" dirty="0"/>
          </a:p>
        </p:txBody>
      </p:sp>
    </p:spTree>
    <p:extLst>
      <p:ext uri="{BB962C8B-B14F-4D97-AF65-F5344CB8AC3E}">
        <p14:creationId xmlns:p14="http://schemas.microsoft.com/office/powerpoint/2010/main" val="1296744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4 areas of SSU </a:t>
            </a:r>
            <a:r>
              <a:rPr lang="en-AU" dirty="0" err="1" smtClean="0"/>
              <a:t>rRNA</a:t>
            </a:r>
            <a:r>
              <a:rPr lang="en-AU" dirty="0" smtClean="0"/>
              <a:t> repeat</a:t>
            </a:r>
            <a:endParaRPr lang="en-AU" dirty="0"/>
          </a:p>
        </p:txBody>
      </p:sp>
      <p:sp>
        <p:nvSpPr>
          <p:cNvPr id="4" name="Slide Number Placeholder 3"/>
          <p:cNvSpPr>
            <a:spLocks noGrp="1"/>
          </p:cNvSpPr>
          <p:nvPr>
            <p:ph type="sldNum" sz="quarter" idx="10"/>
          </p:nvPr>
        </p:nvSpPr>
        <p:spPr/>
        <p:txBody>
          <a:bodyPr/>
          <a:lstStyle/>
          <a:p>
            <a:fld id="{2D4265FA-E8FA-4E60-A259-02A0899CB206}" type="slidenum">
              <a:rPr lang="en-AU" smtClean="0"/>
              <a:t>21</a:t>
            </a:fld>
            <a:endParaRPr lang="en-AU" dirty="0"/>
          </a:p>
        </p:txBody>
      </p:sp>
    </p:spTree>
    <p:extLst>
      <p:ext uri="{BB962C8B-B14F-4D97-AF65-F5344CB8AC3E}">
        <p14:creationId xmlns:p14="http://schemas.microsoft.com/office/powerpoint/2010/main" val="1734278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The plot above shows a high correlation between increasing </a:t>
            </a:r>
            <a:r>
              <a:rPr lang="en-AU" sz="1200" kern="1200" dirty="0" err="1" smtClean="0">
                <a:solidFill>
                  <a:schemeClr val="tx1"/>
                </a:solidFill>
                <a:effectLst/>
                <a:latin typeface="+mn-lt"/>
                <a:ea typeface="+mn-ea"/>
                <a:cs typeface="+mn-cs"/>
              </a:rPr>
              <a:t>rRNA</a:t>
            </a:r>
            <a:r>
              <a:rPr lang="en-AU" sz="1200" kern="1200" dirty="0" smtClean="0">
                <a:solidFill>
                  <a:schemeClr val="tx1"/>
                </a:solidFill>
                <a:effectLst/>
                <a:latin typeface="+mn-lt"/>
                <a:ea typeface="+mn-ea"/>
                <a:cs typeface="+mn-cs"/>
              </a:rPr>
              <a:t> rate and the increase in reads mapping to RP23-81C1.3. Thus suggesting that RNA sequencing is obtaining </a:t>
            </a:r>
            <a:r>
              <a:rPr lang="en-AU" sz="1200" kern="1200" dirty="0" err="1" smtClean="0">
                <a:solidFill>
                  <a:schemeClr val="tx1"/>
                </a:solidFill>
                <a:effectLst/>
                <a:latin typeface="+mn-lt"/>
                <a:ea typeface="+mn-ea"/>
                <a:cs typeface="+mn-cs"/>
              </a:rPr>
              <a:t>rRNA</a:t>
            </a:r>
            <a:r>
              <a:rPr lang="en-AU" sz="1200" kern="1200" dirty="0" smtClean="0">
                <a:solidFill>
                  <a:schemeClr val="tx1"/>
                </a:solidFill>
                <a:effectLst/>
                <a:latin typeface="+mn-lt"/>
                <a:ea typeface="+mn-ea"/>
                <a:cs typeface="+mn-cs"/>
              </a:rPr>
              <a:t> sources instead of solely mRNA sources. </a:t>
            </a:r>
          </a:p>
          <a:p>
            <a:endParaRPr lang="en-AU" dirty="0"/>
          </a:p>
        </p:txBody>
      </p:sp>
      <p:sp>
        <p:nvSpPr>
          <p:cNvPr id="4" name="Slide Number Placeholder 3"/>
          <p:cNvSpPr>
            <a:spLocks noGrp="1"/>
          </p:cNvSpPr>
          <p:nvPr>
            <p:ph type="sldNum" sz="quarter" idx="10"/>
          </p:nvPr>
        </p:nvSpPr>
        <p:spPr/>
        <p:txBody>
          <a:bodyPr/>
          <a:lstStyle/>
          <a:p>
            <a:fld id="{2D4265FA-E8FA-4E60-A259-02A0899CB206}" type="slidenum">
              <a:rPr lang="en-AU" smtClean="0"/>
              <a:t>22</a:t>
            </a:fld>
            <a:endParaRPr lang="en-AU" dirty="0"/>
          </a:p>
        </p:txBody>
      </p:sp>
    </p:spTree>
    <p:extLst>
      <p:ext uri="{BB962C8B-B14F-4D97-AF65-F5344CB8AC3E}">
        <p14:creationId xmlns:p14="http://schemas.microsoft.com/office/powerpoint/2010/main" val="4070148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Above are two graphs displaying the distribution of percentage similarity between the original module set and the best match module produced from a particular x% subset of individuals taken from the original module. The left graph has been generated with the subset gene names shuffled, thus providing a benchmark of what non-similar best match module results look like. Whereas the graph on the right displays the results of 42 simulated run throughs on selecting a random subset of individuals to produce gene network modules. As expected, increasing the subset percentage of individuals in the normal graph produces an increased percentage similarity. It can also be seen that a 25% subset of data can still produce some useful information about gene networks with the percentage similarity being above what a random shuffled distribution has produced. </a:t>
            </a:r>
          </a:p>
          <a:p>
            <a:endParaRPr lang="en-AU" dirty="0"/>
          </a:p>
        </p:txBody>
      </p:sp>
      <p:sp>
        <p:nvSpPr>
          <p:cNvPr id="4" name="Slide Number Placeholder 3"/>
          <p:cNvSpPr>
            <a:spLocks noGrp="1"/>
          </p:cNvSpPr>
          <p:nvPr>
            <p:ph type="sldNum" sz="quarter" idx="10"/>
          </p:nvPr>
        </p:nvSpPr>
        <p:spPr/>
        <p:txBody>
          <a:bodyPr/>
          <a:lstStyle/>
          <a:p>
            <a:fld id="{2D4265FA-E8FA-4E60-A259-02A0899CB206}" type="slidenum">
              <a:rPr lang="en-AU" smtClean="0"/>
              <a:t>26</a:t>
            </a:fld>
            <a:endParaRPr lang="en-AU" dirty="0"/>
          </a:p>
        </p:txBody>
      </p:sp>
    </p:spTree>
    <p:extLst>
      <p:ext uri="{BB962C8B-B14F-4D97-AF65-F5344CB8AC3E}">
        <p14:creationId xmlns:p14="http://schemas.microsoft.com/office/powerpoint/2010/main" val="1900128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This was obtained using RNAseq on the samples and running htseq program to align the reads to mice genes.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3 prime sequenced means that only the 3 prime end of the transcripts are sequenced,</a:t>
            </a:r>
            <a:r>
              <a:rPr lang="en-AU" baseline="0" dirty="0" smtClean="0"/>
              <a:t> as opposed to sequencing the entire transcript. With sequencing the entire transcript it is possible to have multiple reads mapping to the same transcript due to reads potentially being shorter than the transcript. This means for the fully sequenced data longer transcripts inherently get more reads mapping to them. Thus this data needs to be normalized for gene length </a:t>
            </a:r>
            <a:endParaRPr lang="en-AU" dirty="0" smtClean="0"/>
          </a:p>
          <a:p>
            <a:endParaRPr lang="en-AU" dirty="0"/>
          </a:p>
        </p:txBody>
      </p:sp>
      <p:sp>
        <p:nvSpPr>
          <p:cNvPr id="4" name="Slide Number Placeholder 3"/>
          <p:cNvSpPr>
            <a:spLocks noGrp="1"/>
          </p:cNvSpPr>
          <p:nvPr>
            <p:ph type="sldNum" sz="quarter" idx="10"/>
          </p:nvPr>
        </p:nvSpPr>
        <p:spPr/>
        <p:txBody>
          <a:bodyPr/>
          <a:lstStyle/>
          <a:p>
            <a:fld id="{2D4265FA-E8FA-4E60-A259-02A0899CB206}" type="slidenum">
              <a:rPr lang="en-AU" smtClean="0"/>
              <a:t>4</a:t>
            </a:fld>
            <a:endParaRPr lang="en-AU" dirty="0"/>
          </a:p>
        </p:txBody>
      </p:sp>
    </p:spTree>
    <p:extLst>
      <p:ext uri="{BB962C8B-B14F-4D97-AF65-F5344CB8AC3E}">
        <p14:creationId xmlns:p14="http://schemas.microsoft.com/office/powerpoint/2010/main" val="3043664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Only one fragment per transcript is generated, directly linking the number of reads mapping to a gene to its expression. </a:t>
            </a:r>
          </a:p>
          <a:p>
            <a:endParaRPr lang="en-AU" dirty="0" smtClean="0"/>
          </a:p>
          <a:p>
            <a:r>
              <a:rPr lang="en-AU" dirty="0" smtClean="0"/>
              <a:t>Library generation is initiated by oligo-</a:t>
            </a:r>
            <a:r>
              <a:rPr lang="en-AU" dirty="0" err="1" smtClean="0"/>
              <a:t>dT</a:t>
            </a:r>
            <a:r>
              <a:rPr lang="en-AU" dirty="0" smtClean="0"/>
              <a:t> priming (</a:t>
            </a:r>
            <a:r>
              <a:rPr lang="en-AU" dirty="0" smtClean="0">
                <a:hlinkClick r:id="rId3"/>
              </a:rPr>
              <a:t>Fig. 1a</a:t>
            </a:r>
            <a:r>
              <a:rPr lang="en-AU" dirty="0" smtClean="0"/>
              <a:t>), and no prior poly(A) enrichment or ribosomal RNA depletion is required. First-strand synthesis and RNA removal is followed by random-primed synthesis of the complementary strand (second-strand synthesis). Illumina- or </a:t>
            </a:r>
            <a:r>
              <a:rPr lang="en-AU" dirty="0" err="1" smtClean="0"/>
              <a:t>IonTorrent</a:t>
            </a:r>
            <a:r>
              <a:rPr lang="en-AU" dirty="0" smtClean="0"/>
              <a:t>-specific linker sequences are introduced by the primers. The resulting double-stranded cDNA is purified with magnetic beads, rendering the protocol compatible with automation</a:t>
            </a:r>
          </a:p>
          <a:p>
            <a:endParaRPr lang="en-AU" dirty="0" smtClean="0"/>
          </a:p>
          <a:p>
            <a:endParaRPr lang="en-AU" dirty="0"/>
          </a:p>
        </p:txBody>
      </p:sp>
      <p:sp>
        <p:nvSpPr>
          <p:cNvPr id="4" name="Slide Number Placeholder 3"/>
          <p:cNvSpPr>
            <a:spLocks noGrp="1"/>
          </p:cNvSpPr>
          <p:nvPr>
            <p:ph type="sldNum" sz="quarter" idx="10"/>
          </p:nvPr>
        </p:nvSpPr>
        <p:spPr/>
        <p:txBody>
          <a:bodyPr/>
          <a:lstStyle/>
          <a:p>
            <a:fld id="{2D4265FA-E8FA-4E60-A259-02A0899CB206}" type="slidenum">
              <a:rPr lang="en-AU" smtClean="0"/>
              <a:t>5</a:t>
            </a:fld>
            <a:endParaRPr lang="en-AU" dirty="0"/>
          </a:p>
        </p:txBody>
      </p:sp>
    </p:spTree>
    <p:extLst>
      <p:ext uri="{BB962C8B-B14F-4D97-AF65-F5344CB8AC3E}">
        <p14:creationId xmlns:p14="http://schemas.microsoft.com/office/powerpoint/2010/main" val="3596697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Using the edgeR and DESeq packages the samples were 56 and 100 day samples were normalized. Both were normalized for library size and 100 day was normalized for gene length as well</a:t>
            </a:r>
            <a:r>
              <a:rPr lang="en-AU" baseline="0" dirty="0" smtClean="0"/>
              <a:t> using </a:t>
            </a:r>
            <a:r>
              <a:rPr lang="en-AU" dirty="0" smtClean="0"/>
              <a:t>Mouse Genome Informatics</a:t>
            </a:r>
            <a:endParaRPr lang="en-AU" dirty="0"/>
          </a:p>
        </p:txBody>
      </p:sp>
      <p:sp>
        <p:nvSpPr>
          <p:cNvPr id="4" name="Slide Number Placeholder 3"/>
          <p:cNvSpPr>
            <a:spLocks noGrp="1"/>
          </p:cNvSpPr>
          <p:nvPr>
            <p:ph type="sldNum" sz="quarter" idx="10"/>
          </p:nvPr>
        </p:nvSpPr>
        <p:spPr/>
        <p:txBody>
          <a:bodyPr/>
          <a:lstStyle/>
          <a:p>
            <a:fld id="{2D4265FA-E8FA-4E60-A259-02A0899CB206}" type="slidenum">
              <a:rPr lang="en-AU" smtClean="0"/>
              <a:t>6</a:t>
            </a:fld>
            <a:endParaRPr lang="en-AU" dirty="0"/>
          </a:p>
        </p:txBody>
      </p:sp>
    </p:spTree>
    <p:extLst>
      <p:ext uri="{BB962C8B-B14F-4D97-AF65-F5344CB8AC3E}">
        <p14:creationId xmlns:p14="http://schemas.microsoft.com/office/powerpoint/2010/main" val="2403366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PCA=</a:t>
            </a:r>
            <a:r>
              <a:rPr lang="en-AU" baseline="0" dirty="0" smtClean="0"/>
              <a:t> principal component analysis. The x-axis represents what the major cause of variation between the samples is. As the mutant and wildtype cluster accordingly to the x-axis means that they are closely related. </a:t>
            </a:r>
            <a:endParaRPr lang="en-A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The samples were then classified into two categories, wildtype and mutant. This classification is satisfactory as seen in the PCA plot below where wildtype and mutant samples distinctly segregate. Thus meaning there is a distinct difference between the two categories biological and also providing a quality check that the data is correct. </a:t>
            </a:r>
          </a:p>
        </p:txBody>
      </p:sp>
      <p:sp>
        <p:nvSpPr>
          <p:cNvPr id="4" name="Slide Number Placeholder 3"/>
          <p:cNvSpPr>
            <a:spLocks noGrp="1"/>
          </p:cNvSpPr>
          <p:nvPr>
            <p:ph type="sldNum" sz="quarter" idx="10"/>
          </p:nvPr>
        </p:nvSpPr>
        <p:spPr/>
        <p:txBody>
          <a:bodyPr/>
          <a:lstStyle/>
          <a:p>
            <a:fld id="{2D4265FA-E8FA-4E60-A259-02A0899CB206}" type="slidenum">
              <a:rPr lang="en-AU" smtClean="0"/>
              <a:t>7</a:t>
            </a:fld>
            <a:endParaRPr lang="en-AU" dirty="0"/>
          </a:p>
        </p:txBody>
      </p:sp>
    </p:spTree>
    <p:extLst>
      <p:ext uri="{BB962C8B-B14F-4D97-AF65-F5344CB8AC3E}">
        <p14:creationId xmlns:p14="http://schemas.microsoft.com/office/powerpoint/2010/main" val="3490056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 the mouse genes were</a:t>
            </a:r>
            <a:r>
              <a:rPr lang="en-AU" baseline="0" dirty="0" smtClean="0"/>
              <a:t> converted to the respective closest human gene. Where duplicate options were available, these genes were removed. This was in order to perform human gene set analysis and later on gene age analysis as all of this is done with human gene information. </a:t>
            </a:r>
            <a:endParaRPr lang="en-AU" dirty="0" smtClean="0"/>
          </a:p>
          <a:p>
            <a:endParaRPr lang="en-AU" dirty="0" smtClean="0"/>
          </a:p>
          <a:p>
            <a:r>
              <a:rPr lang="en-AU" dirty="0" smtClean="0"/>
              <a:t>These are heat</a:t>
            </a:r>
            <a:r>
              <a:rPr lang="en-AU" baseline="0" dirty="0" smtClean="0"/>
              <a:t> maps of the expression levels of the cancer hallmark gene sets and the GO (gene ontology/biological process) slim gene sets. Red indicating higher level of expression as opposed to blue. </a:t>
            </a:r>
          </a:p>
          <a:p>
            <a:endParaRPr lang="en-AU" baseline="0" dirty="0" smtClean="0"/>
          </a:p>
          <a:p>
            <a:r>
              <a:rPr lang="en-AU" baseline="0" dirty="0" err="1" smtClean="0"/>
              <a:t>ssGSEA</a:t>
            </a:r>
            <a:endParaRPr lang="en-AU" baseline="0" dirty="0" smtClean="0"/>
          </a:p>
          <a:p>
            <a:r>
              <a:rPr lang="en-AU" dirty="0" smtClean="0"/>
              <a:t>Single sample GSEA (</a:t>
            </a:r>
            <a:r>
              <a:rPr lang="en-AU" dirty="0" err="1" smtClean="0"/>
              <a:t>ssGSEA</a:t>
            </a:r>
            <a:r>
              <a:rPr lang="en-AU" dirty="0" smtClean="0"/>
              <a:t>) calculates a gene set enrichment score per sample as the normalized diﬀerence in empirical cumulative distribution functions of gene expression ranks inside and outside the gene set.</a:t>
            </a:r>
          </a:p>
          <a:p>
            <a:endParaRPr lang="en-AU" dirty="0"/>
          </a:p>
        </p:txBody>
      </p:sp>
      <p:sp>
        <p:nvSpPr>
          <p:cNvPr id="4" name="Slide Number Placeholder 3"/>
          <p:cNvSpPr>
            <a:spLocks noGrp="1"/>
          </p:cNvSpPr>
          <p:nvPr>
            <p:ph type="sldNum" sz="quarter" idx="10"/>
          </p:nvPr>
        </p:nvSpPr>
        <p:spPr/>
        <p:txBody>
          <a:bodyPr/>
          <a:lstStyle/>
          <a:p>
            <a:fld id="{2D4265FA-E8FA-4E60-A259-02A0899CB206}" type="slidenum">
              <a:rPr lang="en-AU" smtClean="0"/>
              <a:t>8</a:t>
            </a:fld>
            <a:endParaRPr lang="en-AU" dirty="0"/>
          </a:p>
        </p:txBody>
      </p:sp>
    </p:spTree>
    <p:extLst>
      <p:ext uri="{BB962C8B-B14F-4D97-AF65-F5344CB8AC3E}">
        <p14:creationId xmlns:p14="http://schemas.microsoft.com/office/powerpoint/2010/main" val="3712934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solidFill>
                  <a:srgbClr val="FF0000"/>
                </a:solidFill>
              </a:rPr>
              <a:t>Please recalculate TAI for all samples</a:t>
            </a:r>
            <a:r>
              <a:rPr lang="en-AU" baseline="0" dirty="0" smtClean="0">
                <a:solidFill>
                  <a:srgbClr val="FF0000"/>
                </a:solidFill>
              </a:rPr>
              <a:t>, excluding genes in the groups with blue ovals next to them. </a:t>
            </a:r>
          </a:p>
          <a:p>
            <a:endParaRPr lang="en-AU" baseline="0" dirty="0" smtClean="0">
              <a:solidFill>
                <a:srgbClr val="FF0000"/>
              </a:solidFill>
            </a:endParaRPr>
          </a:p>
          <a:p>
            <a:r>
              <a:rPr lang="en-AU" baseline="0" dirty="0" smtClean="0">
                <a:solidFill>
                  <a:srgbClr val="FF0000"/>
                </a:solidFill>
              </a:rPr>
              <a:t>Also, </a:t>
            </a:r>
            <a:r>
              <a:rPr lang="en-AU" baseline="0" dirty="0" err="1" smtClean="0">
                <a:solidFill>
                  <a:srgbClr val="FF0000"/>
                </a:solidFill>
              </a:rPr>
              <a:t>exlcude</a:t>
            </a:r>
            <a:r>
              <a:rPr lang="en-AU" baseline="0" dirty="0" smtClean="0">
                <a:solidFill>
                  <a:srgbClr val="FF0000"/>
                </a:solidFill>
              </a:rPr>
              <a:t> </a:t>
            </a:r>
            <a:r>
              <a:rPr lang="en-AU" sz="1200" kern="1200" dirty="0" smtClean="0">
                <a:solidFill>
                  <a:schemeClr val="tx1"/>
                </a:solidFill>
                <a:effectLst/>
                <a:latin typeface="+mn-lt"/>
                <a:ea typeface="+mn-ea"/>
                <a:cs typeface="+mn-cs"/>
              </a:rPr>
              <a:t>RP23-812C12.3</a:t>
            </a:r>
            <a:r>
              <a:rPr lang="en-AU" sz="1200" kern="1200" baseline="0" dirty="0" smtClean="0">
                <a:solidFill>
                  <a:schemeClr val="tx1"/>
                </a:solidFill>
                <a:effectLst/>
                <a:latin typeface="+mn-lt"/>
                <a:ea typeface="+mn-ea"/>
                <a:cs typeface="+mn-cs"/>
              </a:rPr>
              <a:t> from TAI calculation, if you haven’t already. </a:t>
            </a:r>
          </a:p>
          <a:p>
            <a:r>
              <a:rPr lang="en-AU" sz="1200" kern="1200" dirty="0" smtClean="0">
                <a:solidFill>
                  <a:schemeClr val="tx1"/>
                </a:solidFill>
                <a:effectLst/>
                <a:latin typeface="+mn-lt"/>
                <a:ea typeface="+mn-ea"/>
                <a:cs typeface="+mn-cs"/>
              </a:rPr>
              <a:t>RP23-812C12.3 does not have a human gene equivalent or phylostrata and thus does not affect results.</a:t>
            </a:r>
            <a:r>
              <a:rPr lang="en-AU" sz="1200" kern="1200" baseline="0" dirty="0" smtClean="0">
                <a:solidFill>
                  <a:schemeClr val="tx1"/>
                </a:solidFill>
                <a:effectLst/>
                <a:latin typeface="+mn-lt"/>
                <a:ea typeface="+mn-ea"/>
                <a:cs typeface="+mn-cs"/>
              </a:rPr>
              <a:t> </a:t>
            </a:r>
          </a:p>
          <a:p>
            <a:r>
              <a:rPr lang="en-AU" sz="1200" kern="1200" baseline="0" dirty="0" smtClean="0">
                <a:solidFill>
                  <a:schemeClr val="tx1"/>
                </a:solidFill>
                <a:effectLst/>
                <a:latin typeface="+mn-lt"/>
                <a:ea typeface="+mn-ea"/>
                <a:cs typeface="+mn-cs"/>
              </a:rPr>
              <a:t>Exclude the genes related to immune processes as stated by cancer hallmark and </a:t>
            </a:r>
            <a:r>
              <a:rPr lang="en-AU" sz="1200" kern="1200" baseline="0" dirty="0" err="1" smtClean="0">
                <a:solidFill>
                  <a:schemeClr val="tx1"/>
                </a:solidFill>
                <a:effectLst/>
                <a:latin typeface="+mn-lt"/>
                <a:ea typeface="+mn-ea"/>
                <a:cs typeface="+mn-cs"/>
              </a:rPr>
              <a:t>Goslim</a:t>
            </a:r>
            <a:r>
              <a:rPr lang="en-AU" sz="1200" kern="1200" baseline="0" dirty="0" smtClean="0">
                <a:solidFill>
                  <a:schemeClr val="tx1"/>
                </a:solidFill>
                <a:effectLst/>
                <a:latin typeface="+mn-lt"/>
                <a:ea typeface="+mn-ea"/>
                <a:cs typeface="+mn-cs"/>
              </a:rPr>
              <a:t>. </a:t>
            </a:r>
          </a:p>
          <a:p>
            <a:endParaRPr lang="en-AU" dirty="0">
              <a:solidFill>
                <a:srgbClr val="FF0000"/>
              </a:solidFill>
            </a:endParaRPr>
          </a:p>
        </p:txBody>
      </p:sp>
      <p:sp>
        <p:nvSpPr>
          <p:cNvPr id="4" name="Slide Number Placeholder 3"/>
          <p:cNvSpPr>
            <a:spLocks noGrp="1"/>
          </p:cNvSpPr>
          <p:nvPr>
            <p:ph type="sldNum" sz="quarter" idx="10"/>
          </p:nvPr>
        </p:nvSpPr>
        <p:spPr/>
        <p:txBody>
          <a:bodyPr/>
          <a:lstStyle/>
          <a:p>
            <a:fld id="{2D4265FA-E8FA-4E60-A259-02A0899CB206}" type="slidenum">
              <a:rPr lang="en-AU" smtClean="0"/>
              <a:t>9</a:t>
            </a:fld>
            <a:endParaRPr lang="en-AU" dirty="0"/>
          </a:p>
        </p:txBody>
      </p:sp>
    </p:spTree>
    <p:extLst>
      <p:ext uri="{BB962C8B-B14F-4D97-AF65-F5344CB8AC3E}">
        <p14:creationId xmlns:p14="http://schemas.microsoft.com/office/powerpoint/2010/main" val="1795800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Additionally Wilcoxon</a:t>
            </a:r>
            <a:r>
              <a:rPr lang="en-AU" baseline="0" dirty="0" smtClean="0"/>
              <a:t> ranked test was performed to determine which ones were significantly differentially expressed</a:t>
            </a:r>
            <a:endParaRPr lang="en-AU" dirty="0" smtClean="0"/>
          </a:p>
          <a:p>
            <a:r>
              <a:rPr lang="en-AU" dirty="0" smtClean="0"/>
              <a:t>Interpretation Cancer Pathways:</a:t>
            </a:r>
          </a:p>
          <a:p>
            <a:r>
              <a:rPr lang="en-AU" dirty="0" smtClean="0"/>
              <a:t>It can be seen that mutant and wildtype samples cluster together, thus providing reassurance in the reproducibility of the results. </a:t>
            </a:r>
          </a:p>
          <a:p>
            <a:r>
              <a:rPr lang="en-AU" dirty="0" smtClean="0"/>
              <a:t>Interferon alpha and gamma responses, inflammatory response and complement cancer pathways are overexpressed in mutant samples. These cancer pathways are involved in the immune response to against cancer. Thus suggesting that there is immune contamination in the sample. Additionally , apoptosis response is slightly overexpressed suggesting the immune cells are inducing apoptosis on the cancer cells. </a:t>
            </a:r>
          </a:p>
          <a:p>
            <a:r>
              <a:rPr lang="en-AU" dirty="0" smtClean="0"/>
              <a:t>Angiogenesis, hypoxia and glycolysis is slightly overexpressed. Suggesting the cancer cells are expending a lot of energy thus require increased levels of glycolysis. However these levels are greater than the influx in oxygen and thus results in hypoxia. In response, the cancer cells release chemical factors to induce angiogenesis to produce blood supply and thus an oxygen supply to the cancer cells.  </a:t>
            </a:r>
          </a:p>
          <a:p>
            <a:r>
              <a:rPr lang="en-AU" dirty="0" smtClean="0"/>
              <a:t>Interpretation GOslim processes:</a:t>
            </a:r>
          </a:p>
          <a:p>
            <a:r>
              <a:rPr lang="en-AU" dirty="0" smtClean="0"/>
              <a:t>Slight overexpression in Cell death and immune system response suggest immune contamination and the potentially a hypoxic environment and high cell density could be leading to increased cell death. </a:t>
            </a:r>
          </a:p>
          <a:p>
            <a:r>
              <a:rPr lang="en-AU" dirty="0" smtClean="0"/>
              <a:t>Cell-cell signalling is under expressed which suggests the cancer cells are becoming more independent from one another. </a:t>
            </a:r>
          </a:p>
          <a:p>
            <a:r>
              <a:rPr lang="en-AU" dirty="0" smtClean="0"/>
              <a:t>The perplexing thing is that chromosome segregation and cell cycle are overexpressed. Suggesting increased cell proliferation which is also overexpressed. However cell division is under expressed. </a:t>
            </a:r>
          </a:p>
          <a:p>
            <a:r>
              <a:rPr lang="en-AU" dirty="0" smtClean="0"/>
              <a:t> </a:t>
            </a:r>
          </a:p>
          <a:p>
            <a:endParaRPr lang="en-AU" dirty="0"/>
          </a:p>
        </p:txBody>
      </p:sp>
      <p:sp>
        <p:nvSpPr>
          <p:cNvPr id="4" name="Slide Number Placeholder 3"/>
          <p:cNvSpPr>
            <a:spLocks noGrp="1"/>
          </p:cNvSpPr>
          <p:nvPr>
            <p:ph type="sldNum" sz="quarter" idx="10"/>
          </p:nvPr>
        </p:nvSpPr>
        <p:spPr/>
        <p:txBody>
          <a:bodyPr/>
          <a:lstStyle/>
          <a:p>
            <a:fld id="{2D4265FA-E8FA-4E60-A259-02A0899CB206}" type="slidenum">
              <a:rPr lang="en-AU" smtClean="0"/>
              <a:t>10</a:t>
            </a:fld>
            <a:endParaRPr lang="en-AU" dirty="0"/>
          </a:p>
        </p:txBody>
      </p:sp>
    </p:spTree>
    <p:extLst>
      <p:ext uri="{BB962C8B-B14F-4D97-AF65-F5344CB8AC3E}">
        <p14:creationId xmlns:p14="http://schemas.microsoft.com/office/powerpoint/2010/main" val="1180011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Comparison between 56 day and 100 day results were done with the following graph. P values were obtained from using the Wilcoxon ranked test on mutant vs wildtype samples for each time point of the </a:t>
            </a:r>
            <a:r>
              <a:rPr lang="en-AU" dirty="0" err="1" smtClean="0"/>
              <a:t>ssgsea</a:t>
            </a:r>
            <a:r>
              <a:rPr lang="en-AU" dirty="0" smtClean="0"/>
              <a:t> scores. These values were then transformed by –log10 to result in the low significant p values producing large values. Significant p values is set at 0.1 which is equivalent to the value 1 on the graph which has been highlighted with the green lines. Processes that were significant have their name shown. Colour coding was used to distinguish pathway ages, multicellular (green), unicellular (blue) or neither (black). GOslim biological processes pathways that changed rank by 20 or more between the 56 and 100 day time points are highlighted using a filled square point. </a:t>
            </a:r>
          </a:p>
          <a:p>
            <a:endParaRPr lang="en-AU" dirty="0"/>
          </a:p>
        </p:txBody>
      </p:sp>
      <p:sp>
        <p:nvSpPr>
          <p:cNvPr id="4" name="Slide Number Placeholder 3"/>
          <p:cNvSpPr>
            <a:spLocks noGrp="1"/>
          </p:cNvSpPr>
          <p:nvPr>
            <p:ph type="sldNum" sz="quarter" idx="10"/>
          </p:nvPr>
        </p:nvSpPr>
        <p:spPr/>
        <p:txBody>
          <a:bodyPr/>
          <a:lstStyle/>
          <a:p>
            <a:fld id="{2D4265FA-E8FA-4E60-A259-02A0899CB206}" type="slidenum">
              <a:rPr lang="en-AU" smtClean="0"/>
              <a:t>11</a:t>
            </a:fld>
            <a:endParaRPr lang="en-AU" dirty="0"/>
          </a:p>
        </p:txBody>
      </p:sp>
    </p:spTree>
    <p:extLst>
      <p:ext uri="{BB962C8B-B14F-4D97-AF65-F5344CB8AC3E}">
        <p14:creationId xmlns:p14="http://schemas.microsoft.com/office/powerpoint/2010/main" val="2972019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FAEC6A9-0193-41CA-84FD-5258FFAFF982}" type="datetimeFigureOut">
              <a:rPr lang="en-AU" smtClean="0"/>
              <a:t>9/01/2018</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7819C86B-931B-42CA-A04B-A1EA33096936}" type="slidenum">
              <a:rPr lang="en-AU" smtClean="0"/>
              <a:t>‹#›</a:t>
            </a:fld>
            <a:endParaRPr lang="en-AU" dirty="0"/>
          </a:p>
        </p:txBody>
      </p:sp>
    </p:spTree>
    <p:extLst>
      <p:ext uri="{BB962C8B-B14F-4D97-AF65-F5344CB8AC3E}">
        <p14:creationId xmlns:p14="http://schemas.microsoft.com/office/powerpoint/2010/main" val="3112150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FAEC6A9-0193-41CA-84FD-5258FFAFF982}" type="datetimeFigureOut">
              <a:rPr lang="en-AU" smtClean="0"/>
              <a:t>9/01/2018</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7819C86B-931B-42CA-A04B-A1EA33096936}" type="slidenum">
              <a:rPr lang="en-AU" smtClean="0"/>
              <a:t>‹#›</a:t>
            </a:fld>
            <a:endParaRPr lang="en-AU" dirty="0"/>
          </a:p>
        </p:txBody>
      </p:sp>
    </p:spTree>
    <p:extLst>
      <p:ext uri="{BB962C8B-B14F-4D97-AF65-F5344CB8AC3E}">
        <p14:creationId xmlns:p14="http://schemas.microsoft.com/office/powerpoint/2010/main" val="130566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FAEC6A9-0193-41CA-84FD-5258FFAFF982}" type="datetimeFigureOut">
              <a:rPr lang="en-AU" smtClean="0"/>
              <a:t>9/01/2018</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7819C86B-931B-42CA-A04B-A1EA33096936}" type="slidenum">
              <a:rPr lang="en-AU" smtClean="0"/>
              <a:t>‹#›</a:t>
            </a:fld>
            <a:endParaRPr lang="en-AU" dirty="0"/>
          </a:p>
        </p:txBody>
      </p:sp>
    </p:spTree>
    <p:extLst>
      <p:ext uri="{BB962C8B-B14F-4D97-AF65-F5344CB8AC3E}">
        <p14:creationId xmlns:p14="http://schemas.microsoft.com/office/powerpoint/2010/main" val="732184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FAEC6A9-0193-41CA-84FD-5258FFAFF982}" type="datetimeFigureOut">
              <a:rPr lang="en-AU" smtClean="0"/>
              <a:t>9/01/2018</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7819C86B-931B-42CA-A04B-A1EA33096936}" type="slidenum">
              <a:rPr lang="en-AU" smtClean="0"/>
              <a:t>‹#›</a:t>
            </a:fld>
            <a:endParaRPr lang="en-AU" dirty="0"/>
          </a:p>
        </p:txBody>
      </p:sp>
    </p:spTree>
    <p:extLst>
      <p:ext uri="{BB962C8B-B14F-4D97-AF65-F5344CB8AC3E}">
        <p14:creationId xmlns:p14="http://schemas.microsoft.com/office/powerpoint/2010/main" val="2439476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AEC6A9-0193-41CA-84FD-5258FFAFF982}" type="datetimeFigureOut">
              <a:rPr lang="en-AU" smtClean="0"/>
              <a:t>9/01/2018</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7819C86B-931B-42CA-A04B-A1EA33096936}" type="slidenum">
              <a:rPr lang="en-AU" smtClean="0"/>
              <a:t>‹#›</a:t>
            </a:fld>
            <a:endParaRPr lang="en-AU" dirty="0"/>
          </a:p>
        </p:txBody>
      </p:sp>
    </p:spTree>
    <p:extLst>
      <p:ext uri="{BB962C8B-B14F-4D97-AF65-F5344CB8AC3E}">
        <p14:creationId xmlns:p14="http://schemas.microsoft.com/office/powerpoint/2010/main" val="228283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FAEC6A9-0193-41CA-84FD-5258FFAFF982}" type="datetimeFigureOut">
              <a:rPr lang="en-AU" smtClean="0"/>
              <a:t>9/01/2018</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7819C86B-931B-42CA-A04B-A1EA33096936}" type="slidenum">
              <a:rPr lang="en-AU" smtClean="0"/>
              <a:t>‹#›</a:t>
            </a:fld>
            <a:endParaRPr lang="en-AU" dirty="0"/>
          </a:p>
        </p:txBody>
      </p:sp>
    </p:spTree>
    <p:extLst>
      <p:ext uri="{BB962C8B-B14F-4D97-AF65-F5344CB8AC3E}">
        <p14:creationId xmlns:p14="http://schemas.microsoft.com/office/powerpoint/2010/main" val="211472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FAEC6A9-0193-41CA-84FD-5258FFAFF982}" type="datetimeFigureOut">
              <a:rPr lang="en-AU" smtClean="0"/>
              <a:t>9/01/2018</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7819C86B-931B-42CA-A04B-A1EA33096936}" type="slidenum">
              <a:rPr lang="en-AU" smtClean="0"/>
              <a:t>‹#›</a:t>
            </a:fld>
            <a:endParaRPr lang="en-AU" dirty="0"/>
          </a:p>
        </p:txBody>
      </p:sp>
    </p:spTree>
    <p:extLst>
      <p:ext uri="{BB962C8B-B14F-4D97-AF65-F5344CB8AC3E}">
        <p14:creationId xmlns:p14="http://schemas.microsoft.com/office/powerpoint/2010/main" val="60955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FAEC6A9-0193-41CA-84FD-5258FFAFF982}" type="datetimeFigureOut">
              <a:rPr lang="en-AU" smtClean="0"/>
              <a:t>9/01/2018</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7819C86B-931B-42CA-A04B-A1EA33096936}" type="slidenum">
              <a:rPr lang="en-AU" smtClean="0"/>
              <a:t>‹#›</a:t>
            </a:fld>
            <a:endParaRPr lang="en-AU" dirty="0"/>
          </a:p>
        </p:txBody>
      </p:sp>
    </p:spTree>
    <p:extLst>
      <p:ext uri="{BB962C8B-B14F-4D97-AF65-F5344CB8AC3E}">
        <p14:creationId xmlns:p14="http://schemas.microsoft.com/office/powerpoint/2010/main" val="1269434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EC6A9-0193-41CA-84FD-5258FFAFF982}" type="datetimeFigureOut">
              <a:rPr lang="en-AU" smtClean="0"/>
              <a:t>9/01/2018</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7819C86B-931B-42CA-A04B-A1EA33096936}" type="slidenum">
              <a:rPr lang="en-AU" smtClean="0"/>
              <a:t>‹#›</a:t>
            </a:fld>
            <a:endParaRPr lang="en-AU" dirty="0"/>
          </a:p>
        </p:txBody>
      </p:sp>
    </p:spTree>
    <p:extLst>
      <p:ext uri="{BB962C8B-B14F-4D97-AF65-F5344CB8AC3E}">
        <p14:creationId xmlns:p14="http://schemas.microsoft.com/office/powerpoint/2010/main" val="193827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AEC6A9-0193-41CA-84FD-5258FFAFF982}" type="datetimeFigureOut">
              <a:rPr lang="en-AU" smtClean="0"/>
              <a:t>9/01/2018</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7819C86B-931B-42CA-A04B-A1EA33096936}" type="slidenum">
              <a:rPr lang="en-AU" smtClean="0"/>
              <a:t>‹#›</a:t>
            </a:fld>
            <a:endParaRPr lang="en-AU" dirty="0"/>
          </a:p>
        </p:txBody>
      </p:sp>
    </p:spTree>
    <p:extLst>
      <p:ext uri="{BB962C8B-B14F-4D97-AF65-F5344CB8AC3E}">
        <p14:creationId xmlns:p14="http://schemas.microsoft.com/office/powerpoint/2010/main" val="2291783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AEC6A9-0193-41CA-84FD-5258FFAFF982}" type="datetimeFigureOut">
              <a:rPr lang="en-AU" smtClean="0"/>
              <a:t>9/01/2018</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7819C86B-931B-42CA-A04B-A1EA33096936}" type="slidenum">
              <a:rPr lang="en-AU" smtClean="0"/>
              <a:t>‹#›</a:t>
            </a:fld>
            <a:endParaRPr lang="en-AU" dirty="0"/>
          </a:p>
        </p:txBody>
      </p:sp>
    </p:spTree>
    <p:extLst>
      <p:ext uri="{BB962C8B-B14F-4D97-AF65-F5344CB8AC3E}">
        <p14:creationId xmlns:p14="http://schemas.microsoft.com/office/powerpoint/2010/main" val="28276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AEC6A9-0193-41CA-84FD-5258FFAFF982}" type="datetimeFigureOut">
              <a:rPr lang="en-AU" smtClean="0"/>
              <a:t>9/01/2018</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9C86B-931B-42CA-A04B-A1EA33096936}" type="slidenum">
              <a:rPr lang="en-AU" smtClean="0"/>
              <a:t>‹#›</a:t>
            </a:fld>
            <a:endParaRPr lang="en-AU" dirty="0"/>
          </a:p>
        </p:txBody>
      </p:sp>
    </p:spTree>
    <p:extLst>
      <p:ext uri="{BB962C8B-B14F-4D97-AF65-F5344CB8AC3E}">
        <p14:creationId xmlns:p14="http://schemas.microsoft.com/office/powerpoint/2010/main" val="164753149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Differential Gene and Gene Pathway Analysis </a:t>
            </a:r>
            <a:endParaRPr lang="en-AU" dirty="0"/>
          </a:p>
        </p:txBody>
      </p:sp>
      <p:sp>
        <p:nvSpPr>
          <p:cNvPr id="3" name="Subtitle 2"/>
          <p:cNvSpPr>
            <a:spLocks noGrp="1"/>
          </p:cNvSpPr>
          <p:nvPr>
            <p:ph type="subTitle" idx="1"/>
          </p:nvPr>
        </p:nvSpPr>
        <p:spPr/>
        <p:txBody>
          <a:bodyPr>
            <a:normAutofit/>
          </a:bodyPr>
          <a:lstStyle/>
          <a:p>
            <a:r>
              <a:rPr lang="en-AU" dirty="0" smtClean="0"/>
              <a:t>Ethan Grooby Summer Student </a:t>
            </a:r>
          </a:p>
          <a:p>
            <a:r>
              <a:rPr lang="en-AU" dirty="0" smtClean="0"/>
              <a:t>Supervisors: Dr </a:t>
            </a:r>
            <a:r>
              <a:rPr lang="en-AU" dirty="0"/>
              <a:t>David Goode and </a:t>
            </a:r>
            <a:r>
              <a:rPr lang="en-AU" dirty="0" smtClean="0"/>
              <a:t>Dr </a:t>
            </a:r>
            <a:r>
              <a:rPr lang="en-AU" dirty="0"/>
              <a:t>Shivakumar Keerthikumar</a:t>
            </a:r>
          </a:p>
        </p:txBody>
      </p:sp>
    </p:spTree>
    <p:extLst>
      <p:ext uri="{BB962C8B-B14F-4D97-AF65-F5344CB8AC3E}">
        <p14:creationId xmlns:p14="http://schemas.microsoft.com/office/powerpoint/2010/main" val="3366087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Interpretation of the heat maps</a:t>
            </a:r>
            <a:endParaRPr lang="en-AU" dirty="0"/>
          </a:p>
        </p:txBody>
      </p:sp>
      <p:sp>
        <p:nvSpPr>
          <p:cNvPr id="3" name="Content Placeholder 2"/>
          <p:cNvSpPr>
            <a:spLocks noGrp="1"/>
          </p:cNvSpPr>
          <p:nvPr>
            <p:ph idx="1"/>
          </p:nvPr>
        </p:nvSpPr>
        <p:spPr/>
        <p:txBody>
          <a:bodyPr>
            <a:normAutofit/>
          </a:bodyPr>
          <a:lstStyle/>
          <a:p>
            <a:r>
              <a:rPr lang="en-AU" dirty="0"/>
              <a:t>M</a:t>
            </a:r>
            <a:r>
              <a:rPr lang="en-AU" dirty="0" smtClean="0"/>
              <a:t>utant and wildtype samples cluster together</a:t>
            </a:r>
          </a:p>
          <a:p>
            <a:r>
              <a:rPr lang="en-AU" dirty="0"/>
              <a:t>I</a:t>
            </a:r>
            <a:r>
              <a:rPr lang="en-AU" dirty="0" smtClean="0"/>
              <a:t>mmune contamination in the sample highly likely</a:t>
            </a:r>
          </a:p>
          <a:p>
            <a:r>
              <a:rPr lang="en-AU" dirty="0" smtClean="0"/>
              <a:t>Key hallmark tumour traits are occurring </a:t>
            </a:r>
          </a:p>
          <a:p>
            <a:r>
              <a:rPr lang="en-AU" dirty="0" smtClean="0"/>
              <a:t>Cell-cell signalling is under expressed which suggests the cancer cells are becoming more independent from one another</a:t>
            </a:r>
            <a:endParaRPr lang="en-AU" dirty="0"/>
          </a:p>
        </p:txBody>
      </p:sp>
    </p:spTree>
    <p:extLst>
      <p:ext uri="{BB962C8B-B14F-4D97-AF65-F5344CB8AC3E}">
        <p14:creationId xmlns:p14="http://schemas.microsoft.com/office/powerpoint/2010/main" val="425102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252095" y="1749425"/>
            <a:ext cx="5731510" cy="3688080"/>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5983605" y="1749425"/>
            <a:ext cx="5731510" cy="3688080"/>
          </a:xfrm>
          <a:prstGeom prst="rect">
            <a:avLst/>
          </a:prstGeom>
        </p:spPr>
      </p:pic>
      <p:sp>
        <p:nvSpPr>
          <p:cNvPr id="6" name="Title 1"/>
          <p:cNvSpPr>
            <a:spLocks noGrp="1"/>
          </p:cNvSpPr>
          <p:nvPr>
            <p:ph type="title"/>
          </p:nvPr>
        </p:nvSpPr>
        <p:spPr>
          <a:xfrm>
            <a:off x="838200" y="365125"/>
            <a:ext cx="10515600" cy="1325563"/>
          </a:xfrm>
        </p:spPr>
        <p:txBody>
          <a:bodyPr/>
          <a:lstStyle/>
          <a:p>
            <a:r>
              <a:rPr lang="en-AU" dirty="0" err="1" smtClean="0"/>
              <a:t>GOslim</a:t>
            </a:r>
            <a:endParaRPr lang="en-AU" dirty="0"/>
          </a:p>
        </p:txBody>
      </p:sp>
    </p:spTree>
    <p:extLst>
      <p:ext uri="{BB962C8B-B14F-4D97-AF65-F5344CB8AC3E}">
        <p14:creationId xmlns:p14="http://schemas.microsoft.com/office/powerpoint/2010/main" val="3227442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Cancer Hallmark </a:t>
            </a:r>
            <a:endParaRPr lang="en-AU"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954" y="2019523"/>
            <a:ext cx="5166903" cy="3692217"/>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54568"/>
            <a:ext cx="5257800" cy="3757172"/>
          </a:xfrm>
          <a:prstGeom prst="rect">
            <a:avLst/>
          </a:prstGeom>
        </p:spPr>
      </p:pic>
    </p:spTree>
    <p:extLst>
      <p:ext uri="{BB962C8B-B14F-4D97-AF65-F5344CB8AC3E}">
        <p14:creationId xmlns:p14="http://schemas.microsoft.com/office/powerpoint/2010/main" val="3787512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Unicellular vs Multicellular Processes </a:t>
            </a:r>
            <a:endParaRPr lang="en-AU" dirty="0"/>
          </a:p>
        </p:txBody>
      </p:sp>
      <p:sp>
        <p:nvSpPr>
          <p:cNvPr id="3" name="Content Placeholder 2"/>
          <p:cNvSpPr>
            <a:spLocks noGrp="1"/>
          </p:cNvSpPr>
          <p:nvPr>
            <p:ph idx="1"/>
          </p:nvPr>
        </p:nvSpPr>
        <p:spPr>
          <a:xfrm>
            <a:off x="-4251773" y="802158"/>
            <a:ext cx="4195438" cy="1142052"/>
          </a:xfrm>
        </p:spPr>
        <p:txBody>
          <a:bodyPr>
            <a:normAutofit/>
          </a:bodyPr>
          <a:lstStyle/>
          <a:p>
            <a:r>
              <a:rPr lang="en-AU" sz="1400" dirty="0"/>
              <a:t>Although there wasn't significant enrichment, I'd like to see a table of the number of UC/MC genes and processes under/overexpressed and the Fisher p-values.</a:t>
            </a:r>
          </a:p>
        </p:txBody>
      </p:sp>
      <p:graphicFrame>
        <p:nvGraphicFramePr>
          <p:cNvPr id="4" name="Table 3"/>
          <p:cNvGraphicFramePr>
            <a:graphicFrameLocks noGrp="1"/>
          </p:cNvGraphicFramePr>
          <p:nvPr>
            <p:extLst>
              <p:ext uri="{D42A27DB-BD31-4B8C-83A1-F6EECF244321}">
                <p14:modId xmlns:p14="http://schemas.microsoft.com/office/powerpoint/2010/main" val="4058536942"/>
              </p:ext>
            </p:extLst>
          </p:nvPr>
        </p:nvGraphicFramePr>
        <p:xfrm>
          <a:off x="-4427354" y="4326485"/>
          <a:ext cx="2273300" cy="1480407"/>
        </p:xfrm>
        <a:graphic>
          <a:graphicData uri="http://schemas.openxmlformats.org/drawingml/2006/table">
            <a:tbl>
              <a:tblPr firstRow="1" firstCol="1" bandRow="1">
                <a:tableStyleId>{5C22544A-7EE6-4342-B048-85BDC9FD1C3A}</a:tableStyleId>
              </a:tblPr>
              <a:tblGrid>
                <a:gridCol w="2273300"/>
              </a:tblGrid>
              <a:tr h="182880">
                <a:tc>
                  <a:txBody>
                    <a:bodyPr/>
                    <a:lstStyle/>
                    <a:p>
                      <a:pPr>
                        <a:lnSpc>
                          <a:spcPct val="107000"/>
                        </a:lnSpc>
                        <a:spcAft>
                          <a:spcPts val="0"/>
                        </a:spcAft>
                      </a:pPr>
                      <a:r>
                        <a:rPr lang="en-AU" sz="1100" dirty="0">
                          <a:effectLst/>
                        </a:rPr>
                        <a:t>Overexpressed 56 day</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880">
                <a:tc>
                  <a:txBody>
                    <a:bodyPr/>
                    <a:lstStyle/>
                    <a:p>
                      <a:pPr>
                        <a:lnSpc>
                          <a:spcPct val="107000"/>
                        </a:lnSpc>
                        <a:spcAft>
                          <a:spcPts val="0"/>
                        </a:spcAft>
                      </a:pPr>
                      <a:r>
                        <a:rPr lang="en-AU" sz="1100" dirty="0">
                          <a:effectLst/>
                        </a:rPr>
                        <a:t>0.65</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880">
                <a:tc>
                  <a:txBody>
                    <a:bodyPr/>
                    <a:lstStyle/>
                    <a:p>
                      <a:pPr>
                        <a:lnSpc>
                          <a:spcPct val="107000"/>
                        </a:lnSpc>
                        <a:spcAft>
                          <a:spcPts val="0"/>
                        </a:spcAft>
                      </a:pPr>
                      <a:r>
                        <a:rPr lang="en-AU" sz="1100" dirty="0">
                          <a:effectLst/>
                        </a:rPr>
                        <a:t>Under expressed 56 day</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880">
                <a:tc>
                  <a:txBody>
                    <a:bodyPr/>
                    <a:lstStyle/>
                    <a:p>
                      <a:pPr>
                        <a:lnSpc>
                          <a:spcPct val="107000"/>
                        </a:lnSpc>
                        <a:spcAft>
                          <a:spcPts val="0"/>
                        </a:spcAft>
                      </a:pPr>
                      <a:r>
                        <a:rPr lang="en-AU" sz="1100" dirty="0">
                          <a:effectLst/>
                        </a:rPr>
                        <a:t>0.71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880">
                <a:tc>
                  <a:txBody>
                    <a:bodyPr/>
                    <a:lstStyle/>
                    <a:p>
                      <a:pPr>
                        <a:lnSpc>
                          <a:spcPct val="107000"/>
                        </a:lnSpc>
                        <a:spcAft>
                          <a:spcPts val="0"/>
                        </a:spcAft>
                      </a:pPr>
                      <a:r>
                        <a:rPr lang="en-AU" sz="1100" dirty="0">
                          <a:effectLst/>
                        </a:rPr>
                        <a:t>Overexpressed 100 day </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880">
                <a:tc>
                  <a:txBody>
                    <a:bodyPr/>
                    <a:lstStyle/>
                    <a:p>
                      <a:pPr>
                        <a:lnSpc>
                          <a:spcPct val="107000"/>
                        </a:lnSpc>
                        <a:spcAft>
                          <a:spcPts val="0"/>
                        </a:spcAft>
                      </a:pPr>
                      <a:r>
                        <a:rPr lang="en-AU" sz="1100" dirty="0">
                          <a:effectLst/>
                        </a:rPr>
                        <a:t>0.13</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880">
                <a:tc>
                  <a:txBody>
                    <a:bodyPr/>
                    <a:lstStyle/>
                    <a:p>
                      <a:pPr>
                        <a:lnSpc>
                          <a:spcPct val="107000"/>
                        </a:lnSpc>
                        <a:spcAft>
                          <a:spcPts val="0"/>
                        </a:spcAft>
                      </a:pPr>
                      <a:r>
                        <a:rPr lang="en-AU" sz="1100" dirty="0">
                          <a:effectLst/>
                        </a:rPr>
                        <a:t>Under expressed 100 day </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00247">
                <a:tc>
                  <a:txBody>
                    <a:bodyPr/>
                    <a:lstStyle/>
                    <a:p>
                      <a:pPr>
                        <a:lnSpc>
                          <a:spcPct val="107000"/>
                        </a:lnSpc>
                        <a:spcAft>
                          <a:spcPts val="0"/>
                        </a:spcAft>
                      </a:pPr>
                      <a:r>
                        <a:rPr lang="en-AU" sz="1100" dirty="0">
                          <a:effectLst/>
                        </a:rPr>
                        <a:t>0.48</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5" name="Picture 4"/>
          <p:cNvPicPr>
            <a:picLocks noChangeAspect="1"/>
          </p:cNvPicPr>
          <p:nvPr/>
        </p:nvPicPr>
        <p:blipFill>
          <a:blip r:embed="rId3"/>
          <a:stretch>
            <a:fillRect/>
          </a:stretch>
        </p:blipFill>
        <p:spPr>
          <a:xfrm>
            <a:off x="8519679" y="2895742"/>
            <a:ext cx="3500647" cy="2401499"/>
          </a:xfrm>
          <a:prstGeom prst="rect">
            <a:avLst/>
          </a:prstGeom>
        </p:spPr>
      </p:pic>
      <p:sp>
        <p:nvSpPr>
          <p:cNvPr id="6" name="Rectangle 5"/>
          <p:cNvSpPr/>
          <p:nvPr/>
        </p:nvSpPr>
        <p:spPr>
          <a:xfrm>
            <a:off x="-4638569" y="1120367"/>
            <a:ext cx="1885506" cy="3139321"/>
          </a:xfrm>
          <a:prstGeom prst="rect">
            <a:avLst/>
          </a:prstGeom>
        </p:spPr>
        <p:txBody>
          <a:bodyPr wrap="square">
            <a:spAutoFit/>
          </a:bodyPr>
          <a:lstStyle/>
          <a:p>
            <a:r>
              <a:rPr lang="en-AU" dirty="0"/>
              <a:t>m</a:t>
            </a:r>
            <a:r>
              <a:rPr lang="en-AU" dirty="0" smtClean="0"/>
              <a:t> u  </a:t>
            </a:r>
          </a:p>
          <a:p>
            <a:r>
              <a:rPr lang="en-AU" dirty="0" smtClean="0"/>
              <a:t>total</a:t>
            </a:r>
            <a:endParaRPr lang="en-AU" dirty="0"/>
          </a:p>
          <a:p>
            <a:r>
              <a:rPr lang="en-AU" dirty="0"/>
              <a:t>[1] 19 36</a:t>
            </a:r>
          </a:p>
          <a:p>
            <a:r>
              <a:rPr lang="en-AU" dirty="0"/>
              <a:t>&gt; greater56</a:t>
            </a:r>
          </a:p>
          <a:p>
            <a:r>
              <a:rPr lang="en-AU" dirty="0"/>
              <a:t>[1] 13 20</a:t>
            </a:r>
          </a:p>
          <a:p>
            <a:r>
              <a:rPr lang="en-AU" dirty="0"/>
              <a:t>&gt; less56</a:t>
            </a:r>
          </a:p>
          <a:p>
            <a:r>
              <a:rPr lang="en-AU" dirty="0"/>
              <a:t>[1] 2 6</a:t>
            </a:r>
          </a:p>
          <a:p>
            <a:r>
              <a:rPr lang="en-AU" dirty="0"/>
              <a:t>&gt; greater100</a:t>
            </a:r>
          </a:p>
          <a:p>
            <a:r>
              <a:rPr lang="en-AU" dirty="0"/>
              <a:t>[1] 12 10</a:t>
            </a:r>
          </a:p>
          <a:p>
            <a:r>
              <a:rPr lang="en-AU" dirty="0"/>
              <a:t>&gt; less100</a:t>
            </a:r>
          </a:p>
          <a:p>
            <a:r>
              <a:rPr lang="en-AU" dirty="0"/>
              <a:t>[1] 2 9</a:t>
            </a:r>
          </a:p>
        </p:txBody>
      </p:sp>
      <p:sp>
        <p:nvSpPr>
          <p:cNvPr id="7" name="TextBox 6"/>
          <p:cNvSpPr txBox="1"/>
          <p:nvPr/>
        </p:nvSpPr>
        <p:spPr>
          <a:xfrm>
            <a:off x="8519679" y="2505361"/>
            <a:ext cx="3270213" cy="369332"/>
          </a:xfrm>
          <a:prstGeom prst="rect">
            <a:avLst/>
          </a:prstGeom>
          <a:noFill/>
        </p:spPr>
        <p:txBody>
          <a:bodyPr wrap="square" rtlCol="0">
            <a:spAutoFit/>
          </a:bodyPr>
          <a:lstStyle/>
          <a:p>
            <a:pPr algn="ctr"/>
            <a:r>
              <a:rPr lang="en-AU" dirty="0" smtClean="0"/>
              <a:t>Fisher Test</a:t>
            </a:r>
            <a:endParaRPr lang="en-AU" dirty="0"/>
          </a:p>
        </p:txBody>
      </p:sp>
      <p:graphicFrame>
        <p:nvGraphicFramePr>
          <p:cNvPr id="8" name="Table 7"/>
          <p:cNvGraphicFramePr>
            <a:graphicFrameLocks noGrp="1"/>
          </p:cNvGraphicFramePr>
          <p:nvPr>
            <p:extLst>
              <p:ext uri="{D42A27DB-BD31-4B8C-83A1-F6EECF244321}">
                <p14:modId xmlns:p14="http://schemas.microsoft.com/office/powerpoint/2010/main" val="2675750139"/>
              </p:ext>
            </p:extLst>
          </p:nvPr>
        </p:nvGraphicFramePr>
        <p:xfrm>
          <a:off x="224942" y="2983971"/>
          <a:ext cx="8127999" cy="2225040"/>
        </p:xfrm>
        <a:graphic>
          <a:graphicData uri="http://schemas.openxmlformats.org/drawingml/2006/table">
            <a:tbl>
              <a:tblPr firstRow="1" bandRow="1">
                <a:tableStyleId>{D113A9D2-9D6B-4929-AA2D-F23B5EE8CBE7}</a:tableStyleId>
              </a:tblPr>
              <a:tblGrid>
                <a:gridCol w="2709333"/>
                <a:gridCol w="2709333"/>
                <a:gridCol w="2709333"/>
              </a:tblGrid>
              <a:tr h="370840">
                <a:tc>
                  <a:txBody>
                    <a:bodyPr/>
                    <a:lstStyle/>
                    <a:p>
                      <a:endParaRPr lang="en-AU" dirty="0"/>
                    </a:p>
                  </a:txBody>
                  <a:tcPr/>
                </a:tc>
                <a:tc>
                  <a:txBody>
                    <a:bodyPr/>
                    <a:lstStyle/>
                    <a:p>
                      <a:r>
                        <a:rPr lang="en-AU" dirty="0" smtClean="0"/>
                        <a:t>Multicellular </a:t>
                      </a:r>
                      <a:endParaRPr lang="en-AU" dirty="0"/>
                    </a:p>
                  </a:txBody>
                  <a:tcPr/>
                </a:tc>
                <a:tc>
                  <a:txBody>
                    <a:bodyPr/>
                    <a:lstStyle/>
                    <a:p>
                      <a:r>
                        <a:rPr lang="en-AU" dirty="0" smtClean="0"/>
                        <a:t>Unicellular</a:t>
                      </a:r>
                      <a:endParaRPr lang="en-AU" dirty="0"/>
                    </a:p>
                  </a:txBody>
                  <a:tcPr/>
                </a:tc>
              </a:tr>
              <a:tr h="370840">
                <a:tc>
                  <a:txBody>
                    <a:bodyPr/>
                    <a:lstStyle/>
                    <a:p>
                      <a:r>
                        <a:rPr lang="en-AU" dirty="0" smtClean="0"/>
                        <a:t>Total </a:t>
                      </a:r>
                      <a:endParaRPr lang="en-AU" dirty="0"/>
                    </a:p>
                  </a:txBody>
                  <a:tcPr/>
                </a:tc>
                <a:tc>
                  <a:txBody>
                    <a:bodyPr/>
                    <a:lstStyle/>
                    <a:p>
                      <a:r>
                        <a:rPr lang="en-AU" dirty="0" smtClean="0"/>
                        <a:t>19</a:t>
                      </a:r>
                      <a:endParaRPr lang="en-AU" dirty="0"/>
                    </a:p>
                  </a:txBody>
                  <a:tcPr/>
                </a:tc>
                <a:tc>
                  <a:txBody>
                    <a:bodyPr/>
                    <a:lstStyle/>
                    <a:p>
                      <a:r>
                        <a:rPr lang="en-AU" dirty="0" smtClean="0"/>
                        <a:t>36</a:t>
                      </a:r>
                      <a:endParaRPr lang="en-AU" dirty="0"/>
                    </a:p>
                  </a:txBody>
                  <a:tcPr/>
                </a:tc>
              </a:tr>
              <a:tr h="370840">
                <a:tc>
                  <a:txBody>
                    <a:bodyPr/>
                    <a:lstStyle/>
                    <a:p>
                      <a:r>
                        <a:rPr lang="en-AU" dirty="0" smtClean="0"/>
                        <a:t>Overexpressed</a:t>
                      </a:r>
                      <a:r>
                        <a:rPr lang="en-AU" baseline="0" dirty="0" smtClean="0"/>
                        <a:t> 56 day </a:t>
                      </a:r>
                      <a:endParaRPr lang="en-AU" dirty="0"/>
                    </a:p>
                  </a:txBody>
                  <a:tcPr/>
                </a:tc>
                <a:tc>
                  <a:txBody>
                    <a:bodyPr/>
                    <a:lstStyle/>
                    <a:p>
                      <a:r>
                        <a:rPr lang="en-AU" dirty="0" smtClean="0"/>
                        <a:t>13</a:t>
                      </a:r>
                      <a:endParaRPr lang="en-AU" dirty="0"/>
                    </a:p>
                  </a:txBody>
                  <a:tcPr/>
                </a:tc>
                <a:tc>
                  <a:txBody>
                    <a:bodyPr/>
                    <a:lstStyle/>
                    <a:p>
                      <a:r>
                        <a:rPr lang="en-AU" dirty="0" smtClean="0"/>
                        <a:t>20</a:t>
                      </a:r>
                      <a:endParaRPr lang="en-AU" dirty="0"/>
                    </a:p>
                  </a:txBody>
                  <a:tcPr/>
                </a:tc>
              </a:tr>
              <a:tr h="370840">
                <a:tc>
                  <a:txBody>
                    <a:bodyPr/>
                    <a:lstStyle/>
                    <a:p>
                      <a:r>
                        <a:rPr lang="en-AU" dirty="0" smtClean="0"/>
                        <a:t>Under expressed 56 day</a:t>
                      </a:r>
                      <a:endParaRPr lang="en-AU" dirty="0"/>
                    </a:p>
                  </a:txBody>
                  <a:tcPr/>
                </a:tc>
                <a:tc>
                  <a:txBody>
                    <a:bodyPr/>
                    <a:lstStyle/>
                    <a:p>
                      <a:r>
                        <a:rPr lang="en-AU" dirty="0" smtClean="0"/>
                        <a:t>2</a:t>
                      </a:r>
                      <a:endParaRPr lang="en-AU" dirty="0"/>
                    </a:p>
                  </a:txBody>
                  <a:tcPr/>
                </a:tc>
                <a:tc>
                  <a:txBody>
                    <a:bodyPr/>
                    <a:lstStyle/>
                    <a:p>
                      <a:r>
                        <a:rPr lang="en-AU" dirty="0" smtClean="0"/>
                        <a:t>6</a:t>
                      </a:r>
                      <a:endParaRPr lang="en-AU" dirty="0"/>
                    </a:p>
                  </a:txBody>
                  <a:tcPr/>
                </a:tc>
              </a:tr>
              <a:tr h="370840">
                <a:tc>
                  <a:txBody>
                    <a:bodyPr/>
                    <a:lstStyle/>
                    <a:p>
                      <a:r>
                        <a:rPr lang="en-AU" dirty="0" smtClean="0"/>
                        <a:t>Overexpressed 100 day</a:t>
                      </a:r>
                      <a:endParaRPr lang="en-AU" dirty="0"/>
                    </a:p>
                  </a:txBody>
                  <a:tcPr/>
                </a:tc>
                <a:tc>
                  <a:txBody>
                    <a:bodyPr/>
                    <a:lstStyle/>
                    <a:p>
                      <a:r>
                        <a:rPr lang="en-AU" dirty="0" smtClean="0"/>
                        <a:t>12</a:t>
                      </a:r>
                      <a:endParaRPr lang="en-AU" dirty="0"/>
                    </a:p>
                  </a:txBody>
                  <a:tcPr/>
                </a:tc>
                <a:tc>
                  <a:txBody>
                    <a:bodyPr/>
                    <a:lstStyle/>
                    <a:p>
                      <a:r>
                        <a:rPr lang="en-AU" dirty="0" smtClean="0"/>
                        <a:t>10</a:t>
                      </a:r>
                      <a:endParaRPr lang="en-AU" dirty="0"/>
                    </a:p>
                  </a:txBody>
                  <a:tcPr/>
                </a:tc>
              </a:tr>
              <a:tr h="370840">
                <a:tc>
                  <a:txBody>
                    <a:bodyPr/>
                    <a:lstStyle/>
                    <a:p>
                      <a:r>
                        <a:rPr lang="en-AU" dirty="0" smtClean="0"/>
                        <a:t>Under expressed 100 day</a:t>
                      </a:r>
                      <a:endParaRPr lang="en-AU" dirty="0"/>
                    </a:p>
                  </a:txBody>
                  <a:tcPr/>
                </a:tc>
                <a:tc>
                  <a:txBody>
                    <a:bodyPr/>
                    <a:lstStyle/>
                    <a:p>
                      <a:r>
                        <a:rPr lang="en-AU" dirty="0" smtClean="0"/>
                        <a:t>2</a:t>
                      </a:r>
                      <a:endParaRPr lang="en-AU" dirty="0"/>
                    </a:p>
                  </a:txBody>
                  <a:tcPr/>
                </a:tc>
                <a:tc>
                  <a:txBody>
                    <a:bodyPr/>
                    <a:lstStyle/>
                    <a:p>
                      <a:r>
                        <a:rPr lang="en-AU" dirty="0" smtClean="0"/>
                        <a:t>9</a:t>
                      </a:r>
                      <a:endParaRPr lang="en-AU" dirty="0"/>
                    </a:p>
                  </a:txBody>
                  <a:tcPr/>
                </a:tc>
              </a:tr>
            </a:tbl>
          </a:graphicData>
        </a:graphic>
      </p:graphicFrame>
      <p:sp>
        <p:nvSpPr>
          <p:cNvPr id="9" name="TextBox 8"/>
          <p:cNvSpPr txBox="1"/>
          <p:nvPr/>
        </p:nvSpPr>
        <p:spPr>
          <a:xfrm>
            <a:off x="2503504" y="2466226"/>
            <a:ext cx="3311371" cy="369332"/>
          </a:xfrm>
          <a:prstGeom prst="rect">
            <a:avLst/>
          </a:prstGeom>
          <a:noFill/>
        </p:spPr>
        <p:txBody>
          <a:bodyPr wrap="square" rtlCol="0">
            <a:spAutoFit/>
          </a:bodyPr>
          <a:lstStyle/>
          <a:p>
            <a:r>
              <a:rPr lang="en-AU" dirty="0" smtClean="0"/>
              <a:t>Number of </a:t>
            </a:r>
            <a:r>
              <a:rPr lang="en-AU" dirty="0" err="1" smtClean="0"/>
              <a:t>GOslim</a:t>
            </a:r>
            <a:r>
              <a:rPr lang="en-AU" dirty="0" smtClean="0"/>
              <a:t> processes </a:t>
            </a:r>
            <a:endParaRPr lang="en-AU" dirty="0"/>
          </a:p>
        </p:txBody>
      </p:sp>
    </p:spTree>
    <p:extLst>
      <p:ext uri="{BB962C8B-B14F-4D97-AF65-F5344CB8AC3E}">
        <p14:creationId xmlns:p14="http://schemas.microsoft.com/office/powerpoint/2010/main" val="4210341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TAI results </a:t>
            </a:r>
            <a:endParaRPr lang="en-AU" dirty="0"/>
          </a:p>
        </p:txBody>
      </p:sp>
      <p:graphicFrame>
        <p:nvGraphicFramePr>
          <p:cNvPr id="10" name="Table 9"/>
          <p:cNvGraphicFramePr>
            <a:graphicFrameLocks noGrp="1"/>
          </p:cNvGraphicFramePr>
          <p:nvPr>
            <p:extLst>
              <p:ext uri="{D42A27DB-BD31-4B8C-83A1-F6EECF244321}">
                <p14:modId xmlns:p14="http://schemas.microsoft.com/office/powerpoint/2010/main" val="3975163659"/>
              </p:ext>
            </p:extLst>
          </p:nvPr>
        </p:nvGraphicFramePr>
        <p:xfrm>
          <a:off x="-4691631" y="1209425"/>
          <a:ext cx="3068638" cy="1276668"/>
        </p:xfrm>
        <a:graphic>
          <a:graphicData uri="http://schemas.openxmlformats.org/drawingml/2006/table">
            <a:tbl>
              <a:tblPr firstRow="1" firstCol="1" bandRow="1">
                <a:tableStyleId>{5C22544A-7EE6-4342-B048-85BDC9FD1C3A}</a:tableStyleId>
              </a:tblPr>
              <a:tblGrid>
                <a:gridCol w="1912938"/>
                <a:gridCol w="635000"/>
                <a:gridCol w="520700"/>
              </a:tblGrid>
              <a:tr h="182880">
                <a:tc gridSpan="3">
                  <a:txBody>
                    <a:bodyPr/>
                    <a:lstStyle/>
                    <a:p>
                      <a:pPr>
                        <a:lnSpc>
                          <a:spcPct val="107000"/>
                        </a:lnSpc>
                        <a:spcAft>
                          <a:spcPts val="0"/>
                        </a:spcAft>
                      </a:pPr>
                      <a:r>
                        <a:rPr lang="en-AU" sz="1000" dirty="0">
                          <a:effectLst/>
                        </a:rPr>
                        <a:t>TAI56_cpm_summary</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AU"/>
                    </a:p>
                  </a:txBody>
                  <a:tcPr/>
                </a:tc>
                <a:tc hMerge="1">
                  <a:txBody>
                    <a:bodyPr/>
                    <a:lstStyle/>
                    <a:p>
                      <a:endParaRPr lang="en-AU"/>
                    </a:p>
                  </a:txBody>
                  <a:tcPr/>
                </a:tc>
              </a:tr>
              <a:tr h="182880">
                <a:tc>
                  <a:txBody>
                    <a:bodyPr/>
                    <a:lstStyle/>
                    <a:p>
                      <a:pPr>
                        <a:lnSpc>
                          <a:spcPct val="107000"/>
                        </a:lnSpc>
                      </a:pPr>
                      <a:endParaRPr lang="en-AU" sz="1100" dirty="0">
                        <a:effectLst/>
                        <a:latin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AU" sz="1100" dirty="0">
                          <a:effectLst/>
                        </a:rPr>
                        <a:t>m</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AU" sz="1100" dirty="0">
                          <a:effectLst/>
                        </a:rPr>
                        <a:t>wt</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82880">
                <a:tc>
                  <a:txBody>
                    <a:bodyPr/>
                    <a:lstStyle/>
                    <a:p>
                      <a:pPr>
                        <a:lnSpc>
                          <a:spcPct val="107000"/>
                        </a:lnSpc>
                        <a:spcAft>
                          <a:spcPts val="0"/>
                        </a:spcAft>
                      </a:pPr>
                      <a:r>
                        <a:rPr lang="en-AU" sz="1000" dirty="0">
                          <a:effectLst/>
                        </a:rPr>
                        <a:t>TAI</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AU" sz="1100" dirty="0">
                          <a:effectLst/>
                        </a:rPr>
                        <a:t>3.60</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AU" sz="1100" dirty="0">
                          <a:effectLst/>
                        </a:rPr>
                        <a:t>3.34</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82880">
                <a:tc>
                  <a:txBody>
                    <a:bodyPr/>
                    <a:lstStyle/>
                    <a:p>
                      <a:pPr>
                        <a:lnSpc>
                          <a:spcPct val="107000"/>
                        </a:lnSpc>
                      </a:pPr>
                      <a:endParaRPr lang="en-AU" sz="1100" dirty="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AU" sz="1100" dirty="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AU" sz="1100" dirty="0">
                        <a:effectLst/>
                        <a:latin typeface="Calibri" panose="020F0502020204030204" pitchFamily="34" charset="0"/>
                        <a:cs typeface="Times New Roman" panose="02020603050405020304" pitchFamily="18" charset="0"/>
                      </a:endParaRPr>
                    </a:p>
                  </a:txBody>
                  <a:tcPr marL="68580" marR="68580" marT="0" marB="0" anchor="b"/>
                </a:tc>
              </a:tr>
              <a:tr h="182880">
                <a:tc>
                  <a:txBody>
                    <a:bodyPr/>
                    <a:lstStyle/>
                    <a:p>
                      <a:pPr>
                        <a:lnSpc>
                          <a:spcPct val="107000"/>
                        </a:lnSpc>
                        <a:spcAft>
                          <a:spcPts val="0"/>
                        </a:spcAft>
                      </a:pPr>
                      <a:r>
                        <a:rPr lang="en-AU" sz="1000" dirty="0">
                          <a:effectLst/>
                        </a:rPr>
                        <a:t>TAI56_quantile_summary</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pPr>
                      <a:endParaRPr lang="en-AU" sz="1100" dirty="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AU" sz="1100" dirty="0">
                        <a:effectLst/>
                        <a:latin typeface="Calibri" panose="020F0502020204030204" pitchFamily="34" charset="0"/>
                        <a:cs typeface="Times New Roman" panose="02020603050405020304" pitchFamily="18" charset="0"/>
                      </a:endParaRPr>
                    </a:p>
                  </a:txBody>
                  <a:tcPr marL="68580" marR="68580" marT="0" marB="0" anchor="b"/>
                </a:tc>
              </a:tr>
              <a:tr h="182880">
                <a:tc>
                  <a:txBody>
                    <a:bodyPr/>
                    <a:lstStyle/>
                    <a:p>
                      <a:pPr>
                        <a:lnSpc>
                          <a:spcPct val="107000"/>
                        </a:lnSpc>
                        <a:spcAft>
                          <a:spcPts val="0"/>
                        </a:spcAft>
                      </a:pPr>
                      <a:r>
                        <a:rPr lang="en-AU" sz="1000" dirty="0">
                          <a:effectLst/>
                        </a:rPr>
                        <a:t> </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AU" sz="1100" dirty="0">
                          <a:effectLst/>
                        </a:rPr>
                        <a:t>m</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AU" sz="1100" dirty="0">
                          <a:effectLst/>
                        </a:rPr>
                        <a:t>wt</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8100">
                <a:tc>
                  <a:txBody>
                    <a:bodyPr/>
                    <a:lstStyle/>
                    <a:p>
                      <a:pPr>
                        <a:lnSpc>
                          <a:spcPct val="107000"/>
                        </a:lnSpc>
                        <a:spcAft>
                          <a:spcPts val="0"/>
                        </a:spcAft>
                      </a:pPr>
                      <a:r>
                        <a:rPr lang="en-AU" sz="1000" dirty="0">
                          <a:effectLst/>
                        </a:rPr>
                        <a:t>TAI</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AU" sz="1100" dirty="0">
                          <a:effectLst/>
                        </a:rPr>
                        <a:t>3.60</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AU" sz="1100" dirty="0">
                          <a:effectLst/>
                        </a:rPr>
                        <a:t>3.36</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641607488"/>
              </p:ext>
            </p:extLst>
          </p:nvPr>
        </p:nvGraphicFramePr>
        <p:xfrm>
          <a:off x="-4777357" y="2737044"/>
          <a:ext cx="3240089" cy="1346428"/>
        </p:xfrm>
        <a:graphic>
          <a:graphicData uri="http://schemas.openxmlformats.org/drawingml/2006/table">
            <a:tbl>
              <a:tblPr firstRow="1" firstCol="1" bandRow="1">
                <a:tableStyleId>{5C22544A-7EE6-4342-B048-85BDC9FD1C3A}</a:tableStyleId>
              </a:tblPr>
              <a:tblGrid>
                <a:gridCol w="1876719"/>
                <a:gridCol w="678911"/>
                <a:gridCol w="684459"/>
              </a:tblGrid>
              <a:tr h="177278">
                <a:tc gridSpan="3">
                  <a:txBody>
                    <a:bodyPr/>
                    <a:lstStyle/>
                    <a:p>
                      <a:pPr>
                        <a:lnSpc>
                          <a:spcPct val="107000"/>
                        </a:lnSpc>
                        <a:spcAft>
                          <a:spcPts val="0"/>
                        </a:spcAft>
                      </a:pPr>
                      <a:r>
                        <a:rPr lang="en-AU" sz="1000" dirty="0">
                          <a:effectLst/>
                        </a:rPr>
                        <a:t>TAI100_rpkm_summary</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AU"/>
                    </a:p>
                  </a:txBody>
                  <a:tcPr/>
                </a:tc>
                <a:tc hMerge="1">
                  <a:txBody>
                    <a:bodyPr/>
                    <a:lstStyle/>
                    <a:p>
                      <a:endParaRPr lang="en-AU"/>
                    </a:p>
                  </a:txBody>
                  <a:tcPr/>
                </a:tc>
              </a:tr>
              <a:tr h="177278">
                <a:tc>
                  <a:txBody>
                    <a:bodyPr/>
                    <a:lstStyle/>
                    <a:p>
                      <a:pPr>
                        <a:lnSpc>
                          <a:spcPct val="107000"/>
                        </a:lnSpc>
                      </a:pPr>
                      <a:endParaRPr lang="en-AU" sz="1100" dirty="0">
                        <a:effectLst/>
                        <a:latin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AU" sz="1100" dirty="0">
                          <a:effectLst/>
                        </a:rPr>
                        <a:t>m</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AU" sz="1100" dirty="0">
                          <a:effectLst/>
                        </a:rPr>
                        <a:t>wt</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177278">
                <a:tc>
                  <a:txBody>
                    <a:bodyPr/>
                    <a:lstStyle/>
                    <a:p>
                      <a:pPr>
                        <a:lnSpc>
                          <a:spcPct val="107000"/>
                        </a:lnSpc>
                        <a:spcAft>
                          <a:spcPts val="0"/>
                        </a:spcAft>
                      </a:pPr>
                      <a:r>
                        <a:rPr lang="en-AU" sz="1000" dirty="0">
                          <a:effectLst/>
                        </a:rPr>
                        <a:t>TAI</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AU" sz="1100" dirty="0">
                          <a:effectLst/>
                        </a:rPr>
                        <a:t>4.46</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AU" sz="1100" dirty="0">
                          <a:effectLst/>
                        </a:rPr>
                        <a:t>3.77</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65916">
                <a:tc>
                  <a:txBody>
                    <a:bodyPr/>
                    <a:lstStyle/>
                    <a:p>
                      <a:pPr>
                        <a:lnSpc>
                          <a:spcPct val="107000"/>
                        </a:lnSpc>
                      </a:pPr>
                      <a:endParaRPr lang="en-AU" sz="1100" dirty="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AU" sz="1100" dirty="0">
                        <a:effectLst/>
                        <a:latin typeface="Calibri" panose="020F0502020204030204" pitchFamily="34" charset="0"/>
                        <a:cs typeface="Times New Roman" panose="02020603050405020304" pitchFamily="18" charset="0"/>
                      </a:endParaRPr>
                    </a:p>
                  </a:txBody>
                  <a:tcPr marL="68580" marR="68580" marT="0" marB="0" anchor="b"/>
                </a:tc>
                <a:tc>
                  <a:txBody>
                    <a:bodyPr/>
                    <a:lstStyle/>
                    <a:p>
                      <a:endParaRPr lang="en-AU" dirty="0"/>
                    </a:p>
                  </a:txBody>
                  <a:tcPr marL="68580" marR="68580" marT="0" marB="0" anchor="b"/>
                </a:tc>
              </a:tr>
              <a:tr h="177278">
                <a:tc gridSpan="3">
                  <a:txBody>
                    <a:bodyPr/>
                    <a:lstStyle/>
                    <a:p>
                      <a:pPr>
                        <a:lnSpc>
                          <a:spcPct val="107000"/>
                        </a:lnSpc>
                        <a:spcAft>
                          <a:spcPts val="0"/>
                        </a:spcAft>
                      </a:pPr>
                      <a:r>
                        <a:rPr lang="en-AU" sz="1000" dirty="0">
                          <a:effectLst/>
                        </a:rPr>
                        <a:t>TAI100_quantile_summary</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AU"/>
                    </a:p>
                  </a:txBody>
                  <a:tcPr/>
                </a:tc>
                <a:tc hMerge="1">
                  <a:txBody>
                    <a:bodyPr/>
                    <a:lstStyle/>
                    <a:p>
                      <a:endParaRPr lang="en-AU"/>
                    </a:p>
                  </a:txBody>
                  <a:tcPr/>
                </a:tc>
              </a:tr>
              <a:tr h="177278">
                <a:tc>
                  <a:txBody>
                    <a:bodyPr/>
                    <a:lstStyle/>
                    <a:p>
                      <a:pPr>
                        <a:lnSpc>
                          <a:spcPct val="107000"/>
                        </a:lnSpc>
                      </a:pPr>
                      <a:endParaRPr lang="en-AU" sz="1100" dirty="0">
                        <a:effectLst/>
                        <a:latin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AU" sz="1100" dirty="0">
                          <a:effectLst/>
                        </a:rPr>
                        <a:t>m</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AU" sz="1100" dirty="0">
                          <a:effectLst/>
                        </a:rPr>
                        <a:t>wt</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72736">
                <a:tc>
                  <a:txBody>
                    <a:bodyPr/>
                    <a:lstStyle/>
                    <a:p>
                      <a:pPr>
                        <a:lnSpc>
                          <a:spcPct val="107000"/>
                        </a:lnSpc>
                        <a:spcAft>
                          <a:spcPts val="0"/>
                        </a:spcAft>
                      </a:pPr>
                      <a:r>
                        <a:rPr lang="en-AU" sz="1000" dirty="0">
                          <a:effectLst/>
                        </a:rPr>
                        <a:t>TAI</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AU" sz="1100" dirty="0">
                          <a:effectLst/>
                        </a:rPr>
                        <a:t>4.14</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AU" sz="1100" dirty="0">
                          <a:effectLst/>
                        </a:rPr>
                        <a:t>3.64</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pic>
        <p:nvPicPr>
          <p:cNvPr id="13" name="Picture 12"/>
          <p:cNvPicPr>
            <a:picLocks noChangeAspect="1"/>
          </p:cNvPicPr>
          <p:nvPr/>
        </p:nvPicPr>
        <p:blipFill>
          <a:blip r:embed="rId3"/>
          <a:stretch>
            <a:fillRect/>
          </a:stretch>
        </p:blipFill>
        <p:spPr>
          <a:xfrm>
            <a:off x="13398874" y="220804"/>
            <a:ext cx="4782954" cy="2128884"/>
          </a:xfrm>
          <a:prstGeom prst="rect">
            <a:avLst/>
          </a:prstGeom>
        </p:spPr>
      </p:pic>
      <p:pic>
        <p:nvPicPr>
          <p:cNvPr id="14" name="Picture 13"/>
          <p:cNvPicPr>
            <a:picLocks noChangeAspect="1"/>
          </p:cNvPicPr>
          <p:nvPr/>
        </p:nvPicPr>
        <p:blipFill>
          <a:blip r:embed="rId4"/>
          <a:stretch>
            <a:fillRect/>
          </a:stretch>
        </p:blipFill>
        <p:spPr>
          <a:xfrm>
            <a:off x="13385113" y="2278204"/>
            <a:ext cx="4810477" cy="2128055"/>
          </a:xfrm>
          <a:prstGeom prst="rect">
            <a:avLst/>
          </a:prstGeom>
        </p:spPr>
      </p:pic>
      <p:pic>
        <p:nvPicPr>
          <p:cNvPr id="3" name="Picture 2"/>
          <p:cNvPicPr>
            <a:picLocks noChangeAspect="1"/>
          </p:cNvPicPr>
          <p:nvPr/>
        </p:nvPicPr>
        <p:blipFill rotWithShape="1">
          <a:blip r:embed="rId5"/>
          <a:srcRect l="18750" t="52667" r="65650" b="39466"/>
          <a:stretch/>
        </p:blipFill>
        <p:spPr>
          <a:xfrm>
            <a:off x="4849154" y="1079463"/>
            <a:ext cx="2993958" cy="84924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031851768"/>
              </p:ext>
            </p:extLst>
          </p:nvPr>
        </p:nvGraphicFramePr>
        <p:xfrm>
          <a:off x="1162877" y="2166733"/>
          <a:ext cx="9929191" cy="4158610"/>
        </p:xfrm>
        <a:graphic>
          <a:graphicData uri="http://schemas.openxmlformats.org/drawingml/2006/table">
            <a:tbl>
              <a:tblPr>
                <a:tableStyleId>{5940675A-B579-460E-94D1-54222C63F5DA}</a:tableStyleId>
              </a:tblPr>
              <a:tblGrid>
                <a:gridCol w="3332635"/>
                <a:gridCol w="1649139"/>
                <a:gridCol w="1649139"/>
                <a:gridCol w="1649139"/>
                <a:gridCol w="1649139"/>
              </a:tblGrid>
              <a:tr h="787962">
                <a:tc>
                  <a:txBody>
                    <a:bodyPr/>
                    <a:lstStyle/>
                    <a:p>
                      <a:pPr algn="ctr" fontAlgn="ctr"/>
                      <a:r>
                        <a:rPr lang="en-AU" sz="2000" u="none" strike="noStrike" dirty="0">
                          <a:effectLst/>
                        </a:rPr>
                        <a:t> </a:t>
                      </a:r>
                      <a:endParaRPr lang="en-AU" sz="2000" b="0" i="0" u="none" strike="noStrike" dirty="0">
                        <a:solidFill>
                          <a:srgbClr val="0000FF"/>
                        </a:solidFill>
                        <a:effectLst/>
                        <a:latin typeface="Lucida Console" panose="020B0609040504020204" pitchFamily="49" charset="0"/>
                      </a:endParaRPr>
                    </a:p>
                  </a:txBody>
                  <a:tcPr marL="3175" marR="3175" marT="3175" marB="0" anchor="ctr"/>
                </a:tc>
                <a:tc>
                  <a:txBody>
                    <a:bodyPr/>
                    <a:lstStyle/>
                    <a:p>
                      <a:pPr algn="ctr" fontAlgn="b"/>
                      <a:r>
                        <a:rPr lang="en-AU" sz="2000" u="none" strike="noStrike">
                          <a:effectLst/>
                        </a:rPr>
                        <a:t>All genes </a:t>
                      </a:r>
                      <a:endParaRPr lang="en-AU" sz="20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a:effectLst/>
                        </a:rPr>
                        <a:t> </a:t>
                      </a:r>
                      <a:endParaRPr lang="en-AU" sz="20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a:effectLst/>
                        </a:rPr>
                        <a:t>Excl. Immune</a:t>
                      </a:r>
                      <a:endParaRPr lang="en-AU" sz="20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a:effectLst/>
                        </a:rPr>
                        <a:t> </a:t>
                      </a:r>
                      <a:endParaRPr lang="en-AU" sz="2000" b="0" i="0" u="none" strike="noStrike">
                        <a:solidFill>
                          <a:srgbClr val="000000"/>
                        </a:solidFill>
                        <a:effectLst/>
                        <a:latin typeface="Calibri" panose="020F0502020204030204" pitchFamily="34" charset="0"/>
                      </a:endParaRPr>
                    </a:p>
                  </a:txBody>
                  <a:tcPr marL="3175" marR="3175" marT="3175" marB="0" anchor="b"/>
                </a:tc>
              </a:tr>
              <a:tr h="421331">
                <a:tc>
                  <a:txBody>
                    <a:bodyPr/>
                    <a:lstStyle/>
                    <a:p>
                      <a:pPr algn="ctr" fontAlgn="ctr"/>
                      <a:r>
                        <a:rPr lang="en-AU" sz="2000" u="none" strike="noStrike" dirty="0">
                          <a:effectLst/>
                        </a:rPr>
                        <a:t> </a:t>
                      </a:r>
                      <a:endParaRPr lang="en-AU" sz="2000" b="0" i="0" u="none" strike="noStrike" dirty="0">
                        <a:solidFill>
                          <a:srgbClr val="000000"/>
                        </a:solidFill>
                        <a:effectLst/>
                        <a:latin typeface="Lucida Console" panose="020B0609040504020204" pitchFamily="49" charset="0"/>
                      </a:endParaRPr>
                    </a:p>
                  </a:txBody>
                  <a:tcPr marL="3175" marR="3175" marT="3175" marB="0" anchor="ctr"/>
                </a:tc>
                <a:tc>
                  <a:txBody>
                    <a:bodyPr/>
                    <a:lstStyle/>
                    <a:p>
                      <a:pPr algn="ctr" fontAlgn="b"/>
                      <a:r>
                        <a:rPr lang="en-AU" sz="2000" u="none" strike="noStrike">
                          <a:effectLst/>
                        </a:rPr>
                        <a:t>m</a:t>
                      </a:r>
                      <a:endParaRPr lang="en-AU" sz="20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a:effectLst/>
                        </a:rPr>
                        <a:t>wt</a:t>
                      </a:r>
                      <a:endParaRPr lang="en-AU" sz="20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a:effectLst/>
                        </a:rPr>
                        <a:t>m</a:t>
                      </a:r>
                      <a:endParaRPr lang="en-AU" sz="20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a:effectLst/>
                        </a:rPr>
                        <a:t>wt</a:t>
                      </a:r>
                      <a:endParaRPr lang="en-AU" sz="2000" b="0" i="0" u="none" strike="noStrike">
                        <a:solidFill>
                          <a:srgbClr val="000000"/>
                        </a:solidFill>
                        <a:effectLst/>
                        <a:latin typeface="Calibri" panose="020F0502020204030204" pitchFamily="34" charset="0"/>
                      </a:endParaRPr>
                    </a:p>
                  </a:txBody>
                  <a:tcPr marL="3175" marR="3175" marT="3175" marB="0" anchor="b"/>
                </a:tc>
              </a:tr>
              <a:tr h="421331">
                <a:tc>
                  <a:txBody>
                    <a:bodyPr/>
                    <a:lstStyle/>
                    <a:p>
                      <a:pPr algn="ctr" fontAlgn="ctr"/>
                      <a:r>
                        <a:rPr lang="en-AU" sz="2000" u="none" strike="noStrike">
                          <a:effectLst/>
                        </a:rPr>
                        <a:t>TAI56 cpm</a:t>
                      </a:r>
                      <a:endParaRPr lang="en-AU" sz="2000" b="0" i="0" u="none" strike="noStrike">
                        <a:solidFill>
                          <a:srgbClr val="0000FF"/>
                        </a:solidFill>
                        <a:effectLst/>
                        <a:latin typeface="Lucida Console" panose="020B0609040504020204" pitchFamily="49" charset="0"/>
                      </a:endParaRPr>
                    </a:p>
                  </a:txBody>
                  <a:tcPr marL="3175" marR="3175" marT="3175" marB="0" anchor="ctr"/>
                </a:tc>
                <a:tc>
                  <a:txBody>
                    <a:bodyPr/>
                    <a:lstStyle/>
                    <a:p>
                      <a:pPr algn="ctr" fontAlgn="b"/>
                      <a:r>
                        <a:rPr lang="en-AU" sz="2000" u="none" strike="noStrike" dirty="0">
                          <a:effectLst/>
                        </a:rPr>
                        <a:t>3.60</a:t>
                      </a:r>
                      <a:endParaRPr lang="en-AU" sz="2000" b="0" i="0" u="none" strike="noStrike" dirty="0">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a:effectLst/>
                        </a:rPr>
                        <a:t>3.34</a:t>
                      </a:r>
                      <a:endParaRPr lang="en-AU" sz="20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a:effectLst/>
                        </a:rPr>
                        <a:t>3.59</a:t>
                      </a:r>
                      <a:endParaRPr lang="en-AU" sz="20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a:effectLst/>
                        </a:rPr>
                        <a:t>3.37</a:t>
                      </a:r>
                      <a:endParaRPr lang="en-AU" sz="2000" b="0" i="0" u="none" strike="noStrike">
                        <a:solidFill>
                          <a:srgbClr val="000000"/>
                        </a:solidFill>
                        <a:effectLst/>
                        <a:latin typeface="Calibri" panose="020F0502020204030204" pitchFamily="34" charset="0"/>
                      </a:endParaRPr>
                    </a:p>
                  </a:txBody>
                  <a:tcPr marL="3175" marR="3175" marT="3175" marB="0" anchor="b"/>
                </a:tc>
              </a:tr>
              <a:tr h="421331">
                <a:tc>
                  <a:txBody>
                    <a:bodyPr/>
                    <a:lstStyle/>
                    <a:p>
                      <a:pPr algn="ctr" fontAlgn="ctr"/>
                      <a:r>
                        <a:rPr lang="en-AU" sz="2000" u="none" strike="noStrike">
                          <a:effectLst/>
                        </a:rPr>
                        <a:t> </a:t>
                      </a:r>
                      <a:endParaRPr lang="en-AU" sz="2000" b="0" i="0" u="none" strike="noStrike">
                        <a:solidFill>
                          <a:srgbClr val="000000"/>
                        </a:solidFill>
                        <a:effectLst/>
                        <a:latin typeface="Lucida Console" panose="020B0609040504020204" pitchFamily="49" charset="0"/>
                      </a:endParaRPr>
                    </a:p>
                  </a:txBody>
                  <a:tcPr marL="3175" marR="3175" marT="3175" marB="0" anchor="ctr"/>
                </a:tc>
                <a:tc>
                  <a:txBody>
                    <a:bodyPr/>
                    <a:lstStyle/>
                    <a:p>
                      <a:pPr algn="ctr" fontAlgn="b"/>
                      <a:r>
                        <a:rPr lang="en-AU" sz="2000" u="none" strike="noStrike" dirty="0">
                          <a:effectLst/>
                        </a:rPr>
                        <a:t>m</a:t>
                      </a:r>
                      <a:endParaRPr lang="en-AU" sz="2000" b="0" i="0" u="none" strike="noStrike" dirty="0">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dirty="0" err="1">
                          <a:effectLst/>
                        </a:rPr>
                        <a:t>wt</a:t>
                      </a:r>
                      <a:endParaRPr lang="en-AU" sz="2000" b="0" i="0" u="none" strike="noStrike" dirty="0">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a:effectLst/>
                        </a:rPr>
                        <a:t>m</a:t>
                      </a:r>
                      <a:endParaRPr lang="en-AU" sz="20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a:effectLst/>
                        </a:rPr>
                        <a:t>wt</a:t>
                      </a:r>
                      <a:endParaRPr lang="en-AU" sz="2000" b="0" i="0" u="none" strike="noStrike">
                        <a:solidFill>
                          <a:srgbClr val="000000"/>
                        </a:solidFill>
                        <a:effectLst/>
                        <a:latin typeface="Calibri" panose="020F0502020204030204" pitchFamily="34" charset="0"/>
                      </a:endParaRPr>
                    </a:p>
                  </a:txBody>
                  <a:tcPr marL="3175" marR="3175" marT="3175" marB="0" anchor="b"/>
                </a:tc>
              </a:tr>
              <a:tr h="421331">
                <a:tc>
                  <a:txBody>
                    <a:bodyPr/>
                    <a:lstStyle/>
                    <a:p>
                      <a:pPr algn="ctr" fontAlgn="ctr"/>
                      <a:r>
                        <a:rPr lang="en-AU" sz="2000" u="none" strike="noStrike">
                          <a:effectLst/>
                        </a:rPr>
                        <a:t>TAI56 quantile</a:t>
                      </a:r>
                      <a:endParaRPr lang="en-AU" sz="2000" b="0" i="0" u="none" strike="noStrike">
                        <a:solidFill>
                          <a:srgbClr val="0000FF"/>
                        </a:solidFill>
                        <a:effectLst/>
                        <a:latin typeface="Lucida Console" panose="020B0609040504020204" pitchFamily="49" charset="0"/>
                      </a:endParaRPr>
                    </a:p>
                  </a:txBody>
                  <a:tcPr marL="3175" marR="3175" marT="3175" marB="0" anchor="ctr"/>
                </a:tc>
                <a:tc>
                  <a:txBody>
                    <a:bodyPr/>
                    <a:lstStyle/>
                    <a:p>
                      <a:pPr algn="ctr" fontAlgn="b"/>
                      <a:r>
                        <a:rPr lang="en-AU" sz="2000" u="none" strike="noStrike">
                          <a:effectLst/>
                        </a:rPr>
                        <a:t>3.60</a:t>
                      </a:r>
                      <a:endParaRPr lang="en-AU" sz="20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a:effectLst/>
                        </a:rPr>
                        <a:t>3.36</a:t>
                      </a:r>
                      <a:endParaRPr lang="en-AU" sz="20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dirty="0">
                          <a:effectLst/>
                        </a:rPr>
                        <a:t>3.60</a:t>
                      </a:r>
                      <a:endParaRPr lang="en-AU" sz="2000" b="0" i="0" u="none" strike="noStrike" dirty="0">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a:effectLst/>
                        </a:rPr>
                        <a:t>3.39</a:t>
                      </a:r>
                      <a:endParaRPr lang="en-AU" sz="2000" b="0" i="0" u="none" strike="noStrike">
                        <a:solidFill>
                          <a:srgbClr val="000000"/>
                        </a:solidFill>
                        <a:effectLst/>
                        <a:latin typeface="Calibri" panose="020F0502020204030204" pitchFamily="34" charset="0"/>
                      </a:endParaRPr>
                    </a:p>
                  </a:txBody>
                  <a:tcPr marL="3175" marR="3175" marT="3175" marB="0" anchor="b"/>
                </a:tc>
              </a:tr>
              <a:tr h="421331">
                <a:tc>
                  <a:txBody>
                    <a:bodyPr/>
                    <a:lstStyle/>
                    <a:p>
                      <a:pPr algn="ctr" fontAlgn="ctr"/>
                      <a:r>
                        <a:rPr lang="en-AU" sz="2000" u="none" strike="noStrike">
                          <a:effectLst/>
                        </a:rPr>
                        <a:t> </a:t>
                      </a:r>
                      <a:endParaRPr lang="en-AU" sz="2000" b="0" i="0" u="none" strike="noStrike">
                        <a:solidFill>
                          <a:srgbClr val="000000"/>
                        </a:solidFill>
                        <a:effectLst/>
                        <a:latin typeface="Lucida Console" panose="020B0609040504020204" pitchFamily="49" charset="0"/>
                      </a:endParaRPr>
                    </a:p>
                  </a:txBody>
                  <a:tcPr marL="3175" marR="3175" marT="3175" marB="0" anchor="ctr"/>
                </a:tc>
                <a:tc>
                  <a:txBody>
                    <a:bodyPr/>
                    <a:lstStyle/>
                    <a:p>
                      <a:pPr algn="ctr" fontAlgn="b"/>
                      <a:r>
                        <a:rPr lang="en-AU" sz="2000" u="none" strike="noStrike">
                          <a:effectLst/>
                        </a:rPr>
                        <a:t>m</a:t>
                      </a:r>
                      <a:endParaRPr lang="en-AU" sz="20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a:effectLst/>
                        </a:rPr>
                        <a:t>wt</a:t>
                      </a:r>
                      <a:endParaRPr lang="en-AU" sz="20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dirty="0">
                          <a:effectLst/>
                        </a:rPr>
                        <a:t>m</a:t>
                      </a:r>
                      <a:endParaRPr lang="en-AU" sz="2000" b="0" i="0" u="none" strike="noStrike" dirty="0">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a:effectLst/>
                        </a:rPr>
                        <a:t>wt</a:t>
                      </a:r>
                      <a:endParaRPr lang="en-AU" sz="2000" b="0" i="0" u="none" strike="noStrike">
                        <a:solidFill>
                          <a:srgbClr val="000000"/>
                        </a:solidFill>
                        <a:effectLst/>
                        <a:latin typeface="Calibri" panose="020F0502020204030204" pitchFamily="34" charset="0"/>
                      </a:endParaRPr>
                    </a:p>
                  </a:txBody>
                  <a:tcPr marL="3175" marR="3175" marT="3175" marB="0" anchor="b"/>
                </a:tc>
              </a:tr>
              <a:tr h="421331">
                <a:tc>
                  <a:txBody>
                    <a:bodyPr/>
                    <a:lstStyle/>
                    <a:p>
                      <a:pPr algn="ctr" fontAlgn="ctr"/>
                      <a:r>
                        <a:rPr lang="en-AU" sz="2000" u="none" strike="noStrike">
                          <a:effectLst/>
                        </a:rPr>
                        <a:t>TAI100 rpkm</a:t>
                      </a:r>
                      <a:endParaRPr lang="en-AU" sz="2000" b="0" i="0" u="none" strike="noStrike">
                        <a:solidFill>
                          <a:srgbClr val="0000FF"/>
                        </a:solidFill>
                        <a:effectLst/>
                        <a:latin typeface="Lucida Console" panose="020B0609040504020204" pitchFamily="49" charset="0"/>
                      </a:endParaRPr>
                    </a:p>
                  </a:txBody>
                  <a:tcPr marL="3175" marR="3175" marT="3175" marB="0" anchor="ctr"/>
                </a:tc>
                <a:tc>
                  <a:txBody>
                    <a:bodyPr/>
                    <a:lstStyle/>
                    <a:p>
                      <a:pPr algn="ctr" fontAlgn="b"/>
                      <a:r>
                        <a:rPr lang="en-AU" sz="2000" u="none" strike="noStrike">
                          <a:effectLst/>
                        </a:rPr>
                        <a:t>4.46</a:t>
                      </a:r>
                      <a:endParaRPr lang="en-AU" sz="20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a:effectLst/>
                        </a:rPr>
                        <a:t>3.77</a:t>
                      </a:r>
                      <a:endParaRPr lang="en-AU" sz="20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dirty="0">
                          <a:effectLst/>
                        </a:rPr>
                        <a:t>4.20</a:t>
                      </a:r>
                      <a:endParaRPr lang="en-AU" sz="2000" b="0" i="0" u="none" strike="noStrike" dirty="0">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a:effectLst/>
                        </a:rPr>
                        <a:t>3.73</a:t>
                      </a:r>
                      <a:endParaRPr lang="en-AU" sz="2000" b="0" i="0" u="none" strike="noStrike">
                        <a:solidFill>
                          <a:srgbClr val="000000"/>
                        </a:solidFill>
                        <a:effectLst/>
                        <a:latin typeface="Calibri" panose="020F0502020204030204" pitchFamily="34" charset="0"/>
                      </a:endParaRPr>
                    </a:p>
                  </a:txBody>
                  <a:tcPr marL="3175" marR="3175" marT="3175" marB="0" anchor="b"/>
                </a:tc>
              </a:tr>
              <a:tr h="421331">
                <a:tc>
                  <a:txBody>
                    <a:bodyPr/>
                    <a:lstStyle/>
                    <a:p>
                      <a:pPr algn="ctr" fontAlgn="ctr"/>
                      <a:r>
                        <a:rPr lang="en-AU" sz="2000" u="none" strike="noStrike">
                          <a:effectLst/>
                        </a:rPr>
                        <a:t> </a:t>
                      </a:r>
                      <a:endParaRPr lang="en-AU" sz="2000" b="0" i="0" u="none" strike="noStrike">
                        <a:solidFill>
                          <a:srgbClr val="000000"/>
                        </a:solidFill>
                        <a:effectLst/>
                        <a:latin typeface="Lucida Console" panose="020B0609040504020204" pitchFamily="49" charset="0"/>
                      </a:endParaRPr>
                    </a:p>
                  </a:txBody>
                  <a:tcPr marL="3175" marR="3175" marT="3175" marB="0" anchor="ctr"/>
                </a:tc>
                <a:tc>
                  <a:txBody>
                    <a:bodyPr/>
                    <a:lstStyle/>
                    <a:p>
                      <a:pPr algn="ctr" fontAlgn="b"/>
                      <a:r>
                        <a:rPr lang="en-AU" sz="2000" u="none" strike="noStrike">
                          <a:effectLst/>
                        </a:rPr>
                        <a:t>m</a:t>
                      </a:r>
                      <a:endParaRPr lang="en-AU" sz="20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a:effectLst/>
                        </a:rPr>
                        <a:t>wt</a:t>
                      </a:r>
                      <a:endParaRPr lang="en-AU" sz="20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a:effectLst/>
                        </a:rPr>
                        <a:t>m</a:t>
                      </a:r>
                      <a:endParaRPr lang="en-AU" sz="20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dirty="0" err="1">
                          <a:effectLst/>
                        </a:rPr>
                        <a:t>wt</a:t>
                      </a:r>
                      <a:endParaRPr lang="en-AU" sz="2000" b="0" i="0" u="none" strike="noStrike" dirty="0">
                        <a:solidFill>
                          <a:srgbClr val="000000"/>
                        </a:solidFill>
                        <a:effectLst/>
                        <a:latin typeface="Calibri" panose="020F0502020204030204" pitchFamily="34" charset="0"/>
                      </a:endParaRPr>
                    </a:p>
                  </a:txBody>
                  <a:tcPr marL="3175" marR="3175" marT="3175" marB="0" anchor="b"/>
                </a:tc>
              </a:tr>
              <a:tr h="421331">
                <a:tc>
                  <a:txBody>
                    <a:bodyPr/>
                    <a:lstStyle/>
                    <a:p>
                      <a:pPr algn="ctr" fontAlgn="ctr"/>
                      <a:r>
                        <a:rPr lang="en-AU" sz="2000" u="none" strike="noStrike">
                          <a:effectLst/>
                        </a:rPr>
                        <a:t>TAI100 quantile</a:t>
                      </a:r>
                      <a:endParaRPr lang="en-AU" sz="2000" b="0" i="0" u="none" strike="noStrike">
                        <a:solidFill>
                          <a:srgbClr val="0000FF"/>
                        </a:solidFill>
                        <a:effectLst/>
                        <a:latin typeface="Lucida Console" panose="020B0609040504020204" pitchFamily="49" charset="0"/>
                      </a:endParaRPr>
                    </a:p>
                  </a:txBody>
                  <a:tcPr marL="3175" marR="3175" marT="3175" marB="0" anchor="ctr"/>
                </a:tc>
                <a:tc>
                  <a:txBody>
                    <a:bodyPr/>
                    <a:lstStyle/>
                    <a:p>
                      <a:pPr algn="ctr" fontAlgn="b"/>
                      <a:r>
                        <a:rPr lang="en-AU" sz="2000" u="none" strike="noStrike">
                          <a:effectLst/>
                        </a:rPr>
                        <a:t>4.14</a:t>
                      </a:r>
                      <a:endParaRPr lang="en-AU" sz="20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a:effectLst/>
                        </a:rPr>
                        <a:t>3.64</a:t>
                      </a:r>
                      <a:endParaRPr lang="en-AU" sz="20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dirty="0">
                          <a:effectLst/>
                        </a:rPr>
                        <a:t>3.98</a:t>
                      </a:r>
                      <a:endParaRPr lang="en-AU" sz="2000" b="0" i="0" u="none" strike="noStrike" dirty="0">
                        <a:solidFill>
                          <a:srgbClr val="000000"/>
                        </a:solidFill>
                        <a:effectLst/>
                        <a:latin typeface="Calibri" panose="020F0502020204030204" pitchFamily="34" charset="0"/>
                      </a:endParaRPr>
                    </a:p>
                  </a:txBody>
                  <a:tcPr marL="3175" marR="3175" marT="3175" marB="0" anchor="b"/>
                </a:tc>
                <a:tc>
                  <a:txBody>
                    <a:bodyPr/>
                    <a:lstStyle/>
                    <a:p>
                      <a:pPr algn="ctr" fontAlgn="b"/>
                      <a:r>
                        <a:rPr lang="en-AU" sz="2000" u="none" strike="noStrike" dirty="0">
                          <a:effectLst/>
                        </a:rPr>
                        <a:t>3.57</a:t>
                      </a:r>
                      <a:endParaRPr lang="en-AU" sz="2000" b="0" i="0" u="none" strike="noStrike" dirty="0">
                        <a:solidFill>
                          <a:srgbClr val="000000"/>
                        </a:solidFill>
                        <a:effectLst/>
                        <a:latin typeface="Calibri" panose="020F0502020204030204" pitchFamily="34" charset="0"/>
                      </a:endParaRPr>
                    </a:p>
                  </a:txBody>
                  <a:tcPr marL="3175" marR="3175" marT="3175" marB="0" anchor="b"/>
                </a:tc>
              </a:tr>
            </a:tbl>
          </a:graphicData>
        </a:graphic>
      </p:graphicFrame>
    </p:spTree>
    <p:extLst>
      <p:ext uri="{BB962C8B-B14F-4D97-AF65-F5344CB8AC3E}">
        <p14:creationId xmlns:p14="http://schemas.microsoft.com/office/powerpoint/2010/main" val="3414399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Contamination Normalization </a:t>
            </a:r>
            <a:endParaRPr lang="en-AU" dirty="0"/>
          </a:p>
        </p:txBody>
      </p:sp>
      <p:sp>
        <p:nvSpPr>
          <p:cNvPr id="3" name="Content Placeholder 2"/>
          <p:cNvSpPr>
            <a:spLocks noGrp="1"/>
          </p:cNvSpPr>
          <p:nvPr>
            <p:ph idx="1"/>
          </p:nvPr>
        </p:nvSpPr>
        <p:spPr>
          <a:xfrm>
            <a:off x="927100" y="1965325"/>
            <a:ext cx="10515600" cy="1537234"/>
          </a:xfrm>
        </p:spPr>
        <p:txBody>
          <a:bodyPr/>
          <a:lstStyle/>
          <a:p>
            <a:r>
              <a:rPr lang="en-AU" dirty="0"/>
              <a:t>H</a:t>
            </a:r>
            <a:r>
              <a:rPr lang="en-AU" dirty="0" smtClean="0"/>
              <a:t>ypothesized to have normal and immune cell contamination </a:t>
            </a:r>
          </a:p>
          <a:p>
            <a:r>
              <a:rPr lang="en-AU" dirty="0"/>
              <a:t>E</a:t>
            </a:r>
            <a:r>
              <a:rPr lang="en-AU" dirty="0" smtClean="0"/>
              <a:t>stimate package was not able to successfully determine purity </a:t>
            </a:r>
          </a:p>
          <a:p>
            <a:r>
              <a:rPr lang="en-AU" dirty="0" smtClean="0"/>
              <a:t>6 prostate protein markers </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090356646"/>
              </p:ext>
            </p:extLst>
          </p:nvPr>
        </p:nvGraphicFramePr>
        <p:xfrm>
          <a:off x="-4394868" y="1045151"/>
          <a:ext cx="3242725" cy="1456055"/>
        </p:xfrm>
        <a:graphic>
          <a:graphicData uri="http://schemas.openxmlformats.org/drawingml/2006/table">
            <a:tbl>
              <a:tblPr firstRow="1" firstCol="1" bandRow="1">
                <a:tableStyleId>{5C22544A-7EE6-4342-B048-85BDC9FD1C3A}</a:tableStyleId>
              </a:tblPr>
              <a:tblGrid>
                <a:gridCol w="769878"/>
                <a:gridCol w="933091"/>
                <a:gridCol w="769878"/>
                <a:gridCol w="769878"/>
              </a:tblGrid>
              <a:tr h="182880">
                <a:tc>
                  <a:txBody>
                    <a:bodyPr/>
                    <a:lstStyle/>
                    <a:p>
                      <a:pPr>
                        <a:lnSpc>
                          <a:spcPct val="107000"/>
                        </a:lnSpc>
                        <a:spcAft>
                          <a:spcPts val="0"/>
                        </a:spcAft>
                      </a:pPr>
                      <a:r>
                        <a:rPr lang="en-AU" sz="1100" dirty="0">
                          <a:effectLst/>
                        </a:rPr>
                        <a:t>Protein</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100" dirty="0">
                          <a:effectLst/>
                        </a:rPr>
                        <a:t>Cell Type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100" dirty="0">
                          <a:effectLst/>
                        </a:rPr>
                        <a:t>Human Gene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100" dirty="0">
                          <a:effectLst/>
                        </a:rPr>
                        <a:t>Mouse Gene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880">
                <a:tc>
                  <a:txBody>
                    <a:bodyPr/>
                    <a:lstStyle/>
                    <a:p>
                      <a:pPr>
                        <a:lnSpc>
                          <a:spcPct val="107000"/>
                        </a:lnSpc>
                        <a:spcAft>
                          <a:spcPts val="0"/>
                        </a:spcAft>
                      </a:pPr>
                      <a:r>
                        <a:rPr lang="en-AU" sz="1100" dirty="0">
                          <a:effectLst/>
                        </a:rPr>
                        <a:t>CD10</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100" dirty="0">
                          <a:effectLst/>
                        </a:rPr>
                        <a:t>basal cells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100" dirty="0">
                          <a:effectLst/>
                        </a:rPr>
                        <a:t>MME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100" dirty="0">
                          <a:effectLst/>
                        </a:rPr>
                        <a:t>Mme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880">
                <a:tc>
                  <a:txBody>
                    <a:bodyPr/>
                    <a:lstStyle/>
                    <a:p>
                      <a:pPr>
                        <a:lnSpc>
                          <a:spcPct val="107000"/>
                        </a:lnSpc>
                        <a:spcAft>
                          <a:spcPts val="0"/>
                        </a:spcAft>
                      </a:pPr>
                      <a:r>
                        <a:rPr lang="en-AU" sz="1100" dirty="0">
                          <a:effectLst/>
                        </a:rPr>
                        <a:t>CD13</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100" dirty="0">
                          <a:effectLst/>
                        </a:rPr>
                        <a:t>basal cells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100" dirty="0">
                          <a:effectLst/>
                        </a:rPr>
                        <a:t>ANPEP</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100" dirty="0">
                          <a:effectLst/>
                        </a:rPr>
                        <a:t>Anpep</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880">
                <a:tc>
                  <a:txBody>
                    <a:bodyPr/>
                    <a:lstStyle/>
                    <a:p>
                      <a:pPr>
                        <a:lnSpc>
                          <a:spcPct val="107000"/>
                        </a:lnSpc>
                        <a:spcAft>
                          <a:spcPts val="0"/>
                        </a:spcAft>
                      </a:pPr>
                      <a:r>
                        <a:rPr lang="en-AU" sz="1100" dirty="0">
                          <a:effectLst/>
                        </a:rPr>
                        <a:t>p63</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100" dirty="0">
                          <a:effectLst/>
                        </a:rPr>
                        <a:t>basal cells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100" dirty="0">
                          <a:effectLst/>
                        </a:rPr>
                        <a:t>TP63</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100" dirty="0">
                          <a:effectLst/>
                        </a:rPr>
                        <a:t>Trp63</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880">
                <a:tc>
                  <a:txBody>
                    <a:bodyPr/>
                    <a:lstStyle/>
                    <a:p>
                      <a:pPr>
                        <a:lnSpc>
                          <a:spcPct val="107000"/>
                        </a:lnSpc>
                        <a:spcAft>
                          <a:spcPts val="0"/>
                        </a:spcAft>
                      </a:pPr>
                      <a:r>
                        <a:rPr lang="en-AU" sz="1100" dirty="0">
                          <a:effectLst/>
                        </a:rPr>
                        <a:t>Vimentin</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100" dirty="0">
                          <a:effectLst/>
                        </a:rPr>
                        <a:t>stromal cells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100" dirty="0">
                          <a:effectLst/>
                        </a:rPr>
                        <a:t>VIM</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100" dirty="0">
                          <a:effectLst/>
                        </a:rPr>
                        <a:t>Vim</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880">
                <a:tc>
                  <a:txBody>
                    <a:bodyPr/>
                    <a:lstStyle/>
                    <a:p>
                      <a:pPr>
                        <a:lnSpc>
                          <a:spcPct val="107000"/>
                        </a:lnSpc>
                        <a:spcAft>
                          <a:spcPts val="0"/>
                        </a:spcAft>
                      </a:pPr>
                      <a:r>
                        <a:rPr lang="en-AU" sz="1100" dirty="0">
                          <a:effectLst/>
                        </a:rPr>
                        <a:t> CD31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100" dirty="0">
                          <a:effectLst/>
                        </a:rPr>
                        <a:t>endothelium</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100" dirty="0">
                          <a:effectLst/>
                        </a:rPr>
                        <a:t>PECAM1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100" dirty="0">
                          <a:effectLst/>
                        </a:rPr>
                        <a:t>Pecam1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880">
                <a:tc>
                  <a:txBody>
                    <a:bodyPr/>
                    <a:lstStyle/>
                    <a:p>
                      <a:pPr>
                        <a:lnSpc>
                          <a:spcPct val="107000"/>
                        </a:lnSpc>
                        <a:spcAft>
                          <a:spcPts val="0"/>
                        </a:spcAft>
                      </a:pPr>
                      <a:r>
                        <a:rPr lang="en-AU" sz="1100" dirty="0">
                          <a:effectLst/>
                        </a:rPr>
                        <a:t> CD45</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100" dirty="0">
                          <a:effectLst/>
                        </a:rPr>
                        <a:t>immune cells </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100" dirty="0">
                          <a:effectLst/>
                        </a:rPr>
                        <a:t>PTPRC</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AU" sz="1100" dirty="0">
                          <a:effectLst/>
                        </a:rPr>
                        <a:t>Ptprc</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5" name="Picture 4"/>
          <p:cNvPicPr>
            <a:picLocks noChangeAspect="1"/>
          </p:cNvPicPr>
          <p:nvPr/>
        </p:nvPicPr>
        <p:blipFill>
          <a:blip r:embed="rId3"/>
          <a:stretch>
            <a:fillRect/>
          </a:stretch>
        </p:blipFill>
        <p:spPr>
          <a:xfrm>
            <a:off x="1901161" y="3679544"/>
            <a:ext cx="4610998" cy="2967717"/>
          </a:xfrm>
          <a:prstGeom prst="rect">
            <a:avLst/>
          </a:prstGeom>
        </p:spPr>
      </p:pic>
      <p:pic>
        <p:nvPicPr>
          <p:cNvPr id="9" name="Picture 8"/>
          <p:cNvPicPr>
            <a:picLocks noChangeAspect="1"/>
          </p:cNvPicPr>
          <p:nvPr/>
        </p:nvPicPr>
        <p:blipFill>
          <a:blip r:embed="rId4"/>
          <a:stretch>
            <a:fillRect/>
          </a:stretch>
        </p:blipFill>
        <p:spPr>
          <a:xfrm>
            <a:off x="6714602" y="4021185"/>
            <a:ext cx="4474606" cy="2154132"/>
          </a:xfrm>
          <a:prstGeom prst="rect">
            <a:avLst/>
          </a:prstGeom>
        </p:spPr>
      </p:pic>
    </p:spTree>
    <p:extLst>
      <p:ext uri="{BB962C8B-B14F-4D97-AF65-F5344CB8AC3E}">
        <p14:creationId xmlns:p14="http://schemas.microsoft.com/office/powerpoint/2010/main" val="19129137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 prime sequencing effects </a:t>
            </a:r>
            <a:endParaRPr lang="en-AU"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376152088"/>
              </p:ext>
            </p:extLst>
          </p:nvPr>
        </p:nvGraphicFramePr>
        <p:xfrm>
          <a:off x="872765" y="1567896"/>
          <a:ext cx="5726097" cy="2595880"/>
        </p:xfrm>
        <a:graphic>
          <a:graphicData uri="http://schemas.openxmlformats.org/drawingml/2006/table">
            <a:tbl>
              <a:tblPr firstRow="1" bandRow="1">
                <a:tableStyleId>{5C22544A-7EE6-4342-B048-85BDC9FD1C3A}</a:tableStyleId>
              </a:tblPr>
              <a:tblGrid>
                <a:gridCol w="2281561"/>
                <a:gridCol w="3444536"/>
              </a:tblGrid>
              <a:tr h="370840">
                <a:tc>
                  <a:txBody>
                    <a:bodyPr/>
                    <a:lstStyle/>
                    <a:p>
                      <a:endParaRPr lang="en-AU" dirty="0"/>
                    </a:p>
                  </a:txBody>
                  <a:tcPr/>
                </a:tc>
                <a:tc>
                  <a:txBody>
                    <a:bodyPr/>
                    <a:lstStyle/>
                    <a:p>
                      <a:r>
                        <a:rPr lang="en-AU" dirty="0" smtClean="0"/>
                        <a:t>Correlation for cancer hallmarks</a:t>
                      </a:r>
                      <a:r>
                        <a:rPr lang="en-AU" baseline="0" dirty="0" smtClean="0"/>
                        <a:t> </a:t>
                      </a:r>
                      <a:endParaRPr lang="en-AU" dirty="0"/>
                    </a:p>
                  </a:txBody>
                  <a:tcPr/>
                </a:tc>
              </a:tr>
              <a:tr h="370840">
                <a:tc>
                  <a:txBody>
                    <a:bodyPr/>
                    <a:lstStyle/>
                    <a:p>
                      <a:r>
                        <a:rPr lang="en-AU" dirty="0" smtClean="0"/>
                        <a:t>56 3’ m vs 100 m</a:t>
                      </a:r>
                      <a:endParaRPr lang="en-AU" dirty="0"/>
                    </a:p>
                  </a:txBody>
                  <a:tcPr/>
                </a:tc>
                <a:tc>
                  <a:txBody>
                    <a:bodyPr/>
                    <a:lstStyle/>
                    <a:p>
                      <a:r>
                        <a:rPr lang="en-AU" dirty="0" smtClean="0"/>
                        <a:t>0.86</a:t>
                      </a:r>
                      <a:endParaRPr lang="en-AU" dirty="0"/>
                    </a:p>
                  </a:txBody>
                  <a:tcPr/>
                </a:tc>
              </a:tr>
              <a:tr h="370840">
                <a:tc>
                  <a:txBody>
                    <a:bodyPr/>
                    <a:lstStyle/>
                    <a:p>
                      <a:r>
                        <a:rPr lang="en-AU" dirty="0" smtClean="0"/>
                        <a:t>56 3’ m vs 100 3’ m</a:t>
                      </a:r>
                      <a:endParaRPr lang="en-AU" dirty="0"/>
                    </a:p>
                  </a:txBody>
                  <a:tcPr/>
                </a:tc>
                <a:tc>
                  <a:txBody>
                    <a:bodyPr/>
                    <a:lstStyle/>
                    <a:p>
                      <a:r>
                        <a:rPr lang="en-AU" dirty="0" smtClean="0"/>
                        <a:t>0.98</a:t>
                      </a:r>
                      <a:endParaRPr lang="en-AU" dirty="0"/>
                    </a:p>
                  </a:txBody>
                  <a:tcPr/>
                </a:tc>
              </a:tr>
              <a:tr h="370840">
                <a:tc>
                  <a:txBody>
                    <a:bodyPr/>
                    <a:lstStyle/>
                    <a:p>
                      <a:r>
                        <a:rPr lang="en-AU" dirty="0" smtClean="0"/>
                        <a:t>100 m vs 100 3’ m</a:t>
                      </a:r>
                      <a:endParaRPr lang="en-AU" dirty="0"/>
                    </a:p>
                  </a:txBody>
                  <a:tcPr/>
                </a:tc>
                <a:tc>
                  <a:txBody>
                    <a:bodyPr/>
                    <a:lstStyle/>
                    <a:p>
                      <a:r>
                        <a:rPr lang="en-AU" dirty="0" smtClean="0"/>
                        <a:t>0.85</a:t>
                      </a:r>
                      <a:endParaRPr lang="en-AU" dirty="0"/>
                    </a:p>
                  </a:txBody>
                  <a:tcPr/>
                </a:tc>
              </a:tr>
              <a:tr h="370840">
                <a:tc>
                  <a:txBody>
                    <a:bodyPr/>
                    <a:lstStyle/>
                    <a:p>
                      <a:r>
                        <a:rPr lang="en-AU" dirty="0" smtClean="0"/>
                        <a:t>56 3’ </a:t>
                      </a:r>
                      <a:r>
                        <a:rPr lang="en-AU" dirty="0" err="1" smtClean="0"/>
                        <a:t>wt</a:t>
                      </a:r>
                      <a:r>
                        <a:rPr lang="en-AU" dirty="0" smtClean="0"/>
                        <a:t> vs 100 </a:t>
                      </a:r>
                      <a:r>
                        <a:rPr lang="en-AU" dirty="0" err="1" smtClean="0"/>
                        <a:t>wt</a:t>
                      </a:r>
                      <a:endParaRPr lang="en-AU" dirty="0"/>
                    </a:p>
                  </a:txBody>
                  <a:tcPr/>
                </a:tc>
                <a:tc>
                  <a:txBody>
                    <a:bodyPr/>
                    <a:lstStyle/>
                    <a:p>
                      <a:r>
                        <a:rPr lang="en-AU" dirty="0" smtClean="0"/>
                        <a:t>0.89</a:t>
                      </a:r>
                      <a:endParaRPr lang="en-AU" dirty="0"/>
                    </a:p>
                  </a:txBody>
                  <a:tcPr/>
                </a:tc>
              </a:tr>
              <a:tr h="370840">
                <a:tc>
                  <a:txBody>
                    <a:bodyPr/>
                    <a:lstStyle/>
                    <a:p>
                      <a:r>
                        <a:rPr lang="en-AU" dirty="0" smtClean="0"/>
                        <a:t>56 3’ </a:t>
                      </a:r>
                      <a:r>
                        <a:rPr lang="en-AU" dirty="0" err="1" smtClean="0"/>
                        <a:t>wt</a:t>
                      </a:r>
                      <a:r>
                        <a:rPr lang="en-AU" dirty="0" smtClean="0"/>
                        <a:t> vs 100 3’ </a:t>
                      </a:r>
                      <a:r>
                        <a:rPr lang="en-AU" dirty="0" err="1" smtClean="0"/>
                        <a:t>wt</a:t>
                      </a:r>
                      <a:endParaRPr lang="en-AU" dirty="0"/>
                    </a:p>
                  </a:txBody>
                  <a:tcPr/>
                </a:tc>
                <a:tc>
                  <a:txBody>
                    <a:bodyPr/>
                    <a:lstStyle/>
                    <a:p>
                      <a:r>
                        <a:rPr lang="en-AU" dirty="0" smtClean="0"/>
                        <a:t>0.95</a:t>
                      </a:r>
                      <a:endParaRPr lang="en-AU" dirty="0"/>
                    </a:p>
                  </a:txBody>
                  <a:tcPr/>
                </a:tc>
              </a:tr>
              <a:tr h="370840">
                <a:tc>
                  <a:txBody>
                    <a:bodyPr/>
                    <a:lstStyle/>
                    <a:p>
                      <a:r>
                        <a:rPr lang="en-AU" dirty="0" smtClean="0"/>
                        <a:t>100 </a:t>
                      </a:r>
                      <a:r>
                        <a:rPr lang="en-AU" dirty="0" err="1" smtClean="0"/>
                        <a:t>wt</a:t>
                      </a:r>
                      <a:r>
                        <a:rPr lang="en-AU" dirty="0" smtClean="0"/>
                        <a:t> vs 100 3’ </a:t>
                      </a:r>
                      <a:r>
                        <a:rPr lang="en-AU" dirty="0" err="1" smtClean="0"/>
                        <a:t>wt</a:t>
                      </a:r>
                      <a:endParaRPr lang="en-AU" dirty="0"/>
                    </a:p>
                  </a:txBody>
                  <a:tcPr/>
                </a:tc>
                <a:tc>
                  <a:txBody>
                    <a:bodyPr/>
                    <a:lstStyle/>
                    <a:p>
                      <a:r>
                        <a:rPr lang="en-AU" dirty="0" smtClean="0"/>
                        <a:t>0.92</a:t>
                      </a:r>
                      <a:endParaRPr lang="en-AU" dirty="0"/>
                    </a:p>
                  </a:txBody>
                  <a:tcPr/>
                </a:tc>
              </a:tr>
            </a:tbl>
          </a:graphicData>
        </a:graphic>
      </p:graphicFrame>
      <p:sp>
        <p:nvSpPr>
          <p:cNvPr id="5" name="Rectangle 4"/>
          <p:cNvSpPr/>
          <p:nvPr/>
        </p:nvSpPr>
        <p:spPr>
          <a:xfrm>
            <a:off x="-4825754" y="1433955"/>
            <a:ext cx="4622307" cy="3693319"/>
          </a:xfrm>
          <a:prstGeom prst="rect">
            <a:avLst/>
          </a:prstGeom>
        </p:spPr>
        <p:txBody>
          <a:bodyPr wrap="square">
            <a:spAutoFit/>
          </a:bodyPr>
          <a:lstStyle/>
          <a:p>
            <a:r>
              <a:rPr lang="en-AU" dirty="0"/>
              <a:t> mean(abs(</a:t>
            </a:r>
            <a:r>
              <a:rPr lang="en-AU" dirty="0" err="1"/>
              <a:t>cancer_rank</a:t>
            </a:r>
            <a:r>
              <a:rPr lang="en-AU" dirty="0"/>
              <a:t>[,1]-</a:t>
            </a:r>
            <a:r>
              <a:rPr lang="en-AU" dirty="0" err="1"/>
              <a:t>cancer_rank</a:t>
            </a:r>
            <a:r>
              <a:rPr lang="en-AU" dirty="0"/>
              <a:t>[,2]))</a:t>
            </a:r>
          </a:p>
          <a:p>
            <a:r>
              <a:rPr lang="en-AU" dirty="0"/>
              <a:t>[1] 2.32</a:t>
            </a:r>
          </a:p>
          <a:p>
            <a:r>
              <a:rPr lang="en-AU" dirty="0"/>
              <a:t>&gt; mean(abs(</a:t>
            </a:r>
            <a:r>
              <a:rPr lang="en-AU" dirty="0" err="1"/>
              <a:t>cancer_rank</a:t>
            </a:r>
            <a:r>
              <a:rPr lang="en-AU" dirty="0"/>
              <a:t>[,1]-</a:t>
            </a:r>
            <a:r>
              <a:rPr lang="en-AU" dirty="0" err="1"/>
              <a:t>cancer_rank</a:t>
            </a:r>
            <a:r>
              <a:rPr lang="en-AU" dirty="0"/>
              <a:t>[,3]))</a:t>
            </a:r>
          </a:p>
          <a:p>
            <a:r>
              <a:rPr lang="en-AU" dirty="0"/>
              <a:t>[1] 2.04</a:t>
            </a:r>
          </a:p>
          <a:p>
            <a:r>
              <a:rPr lang="en-AU" dirty="0"/>
              <a:t>&gt; mean(abs(</a:t>
            </a:r>
            <a:r>
              <a:rPr lang="en-AU" dirty="0" err="1"/>
              <a:t>cancer_rank</a:t>
            </a:r>
            <a:r>
              <a:rPr lang="en-AU" dirty="0"/>
              <a:t>[,2]-</a:t>
            </a:r>
            <a:r>
              <a:rPr lang="en-AU" dirty="0" err="1"/>
              <a:t>cancer_rank</a:t>
            </a:r>
            <a:r>
              <a:rPr lang="en-AU" dirty="0"/>
              <a:t>[,3]))</a:t>
            </a:r>
          </a:p>
          <a:p>
            <a:r>
              <a:rPr lang="en-AU" dirty="0"/>
              <a:t>[1] 2.84</a:t>
            </a:r>
          </a:p>
          <a:p>
            <a:r>
              <a:rPr lang="en-AU" dirty="0"/>
              <a:t>&gt; </a:t>
            </a:r>
          </a:p>
          <a:p>
            <a:r>
              <a:rPr lang="en-AU" dirty="0"/>
              <a:t>&gt; mean(abs(</a:t>
            </a:r>
            <a:r>
              <a:rPr lang="en-AU" dirty="0" err="1"/>
              <a:t>GOslim_rank</a:t>
            </a:r>
            <a:r>
              <a:rPr lang="en-AU" dirty="0"/>
              <a:t>[,1]-</a:t>
            </a:r>
            <a:r>
              <a:rPr lang="en-AU" dirty="0" err="1"/>
              <a:t>GOslim_rank</a:t>
            </a:r>
            <a:r>
              <a:rPr lang="en-AU" dirty="0"/>
              <a:t>[,2]))</a:t>
            </a:r>
          </a:p>
          <a:p>
            <a:r>
              <a:rPr lang="en-AU" dirty="0"/>
              <a:t>[1] 2.119403</a:t>
            </a:r>
          </a:p>
          <a:p>
            <a:r>
              <a:rPr lang="en-AU" dirty="0"/>
              <a:t>&gt; mean(abs(</a:t>
            </a:r>
            <a:r>
              <a:rPr lang="en-AU" dirty="0" err="1"/>
              <a:t>GOslim_rank</a:t>
            </a:r>
            <a:r>
              <a:rPr lang="en-AU" dirty="0"/>
              <a:t>[,1]-</a:t>
            </a:r>
            <a:r>
              <a:rPr lang="en-AU" dirty="0" err="1"/>
              <a:t>GOslim_rank</a:t>
            </a:r>
            <a:r>
              <a:rPr lang="en-AU" dirty="0"/>
              <a:t>[,3]))</a:t>
            </a:r>
          </a:p>
          <a:p>
            <a:r>
              <a:rPr lang="en-AU" dirty="0"/>
              <a:t>[1] 3.164179</a:t>
            </a:r>
          </a:p>
          <a:p>
            <a:r>
              <a:rPr lang="en-AU" dirty="0"/>
              <a:t>&gt; mean(abs(</a:t>
            </a:r>
            <a:r>
              <a:rPr lang="en-AU" dirty="0" err="1"/>
              <a:t>GOslim_rank</a:t>
            </a:r>
            <a:r>
              <a:rPr lang="en-AU" dirty="0"/>
              <a:t>[,2]-</a:t>
            </a:r>
            <a:r>
              <a:rPr lang="en-AU" dirty="0" err="1"/>
              <a:t>GOslim_rank</a:t>
            </a:r>
            <a:r>
              <a:rPr lang="en-AU" dirty="0"/>
              <a:t>[,3]))</a:t>
            </a:r>
          </a:p>
          <a:p>
            <a:r>
              <a:rPr lang="en-AU" dirty="0"/>
              <a:t>[1] 2.865672</a:t>
            </a:r>
          </a:p>
        </p:txBody>
      </p:sp>
      <p:sp>
        <p:nvSpPr>
          <p:cNvPr id="11" name="Rectangle 10"/>
          <p:cNvSpPr/>
          <p:nvPr/>
        </p:nvSpPr>
        <p:spPr>
          <a:xfrm>
            <a:off x="12638098" y="893842"/>
            <a:ext cx="4000869" cy="5078313"/>
          </a:xfrm>
          <a:prstGeom prst="rect">
            <a:avLst/>
          </a:prstGeom>
        </p:spPr>
        <p:txBody>
          <a:bodyPr wrap="square">
            <a:spAutoFit/>
          </a:bodyPr>
          <a:lstStyle/>
          <a:p>
            <a:r>
              <a:rPr lang="en-AU" dirty="0" smtClean="0"/>
              <a:t>&gt; </a:t>
            </a:r>
            <a:r>
              <a:rPr lang="en-AU" dirty="0" err="1"/>
              <a:t>cor</a:t>
            </a:r>
            <a:r>
              <a:rPr lang="en-AU" dirty="0"/>
              <a:t>(</a:t>
            </a:r>
            <a:r>
              <a:rPr lang="en-AU" dirty="0" err="1"/>
              <a:t>cancer_rank</a:t>
            </a:r>
            <a:r>
              <a:rPr lang="en-AU" dirty="0"/>
              <a:t>[,1],</a:t>
            </a:r>
            <a:r>
              <a:rPr lang="en-AU" dirty="0" err="1"/>
              <a:t>cancer_rank</a:t>
            </a:r>
            <a:r>
              <a:rPr lang="en-AU" dirty="0"/>
              <a:t>[,2])</a:t>
            </a:r>
          </a:p>
          <a:p>
            <a:r>
              <a:rPr lang="en-AU" dirty="0"/>
              <a:t>          [,1]</a:t>
            </a:r>
          </a:p>
          <a:p>
            <a:r>
              <a:rPr lang="en-AU" dirty="0"/>
              <a:t>[1,] 0.8647173</a:t>
            </a:r>
          </a:p>
          <a:p>
            <a:r>
              <a:rPr lang="en-AU" dirty="0"/>
              <a:t>&gt; </a:t>
            </a:r>
            <a:r>
              <a:rPr lang="en-AU" dirty="0" err="1"/>
              <a:t>cor</a:t>
            </a:r>
            <a:r>
              <a:rPr lang="en-AU" dirty="0"/>
              <a:t>(</a:t>
            </a:r>
            <a:r>
              <a:rPr lang="en-AU" dirty="0" err="1"/>
              <a:t>cancer_rank</a:t>
            </a:r>
            <a:r>
              <a:rPr lang="en-AU" dirty="0"/>
              <a:t>[,1],</a:t>
            </a:r>
            <a:r>
              <a:rPr lang="en-AU" dirty="0" err="1"/>
              <a:t>cancer_rank</a:t>
            </a:r>
            <a:r>
              <a:rPr lang="en-AU" dirty="0"/>
              <a:t>[,3])</a:t>
            </a:r>
          </a:p>
          <a:p>
            <a:r>
              <a:rPr lang="en-AU" dirty="0"/>
              <a:t>          [,1]</a:t>
            </a:r>
          </a:p>
          <a:p>
            <a:r>
              <a:rPr lang="en-AU" dirty="0"/>
              <a:t>[1,] 0.7230243</a:t>
            </a:r>
          </a:p>
          <a:p>
            <a:r>
              <a:rPr lang="en-AU" dirty="0"/>
              <a:t>&gt; </a:t>
            </a:r>
            <a:r>
              <a:rPr lang="en-AU" dirty="0" err="1"/>
              <a:t>cor</a:t>
            </a:r>
            <a:r>
              <a:rPr lang="en-AU" dirty="0"/>
              <a:t>(</a:t>
            </a:r>
            <a:r>
              <a:rPr lang="en-AU" dirty="0" err="1"/>
              <a:t>cancer_rank</a:t>
            </a:r>
            <a:r>
              <a:rPr lang="en-AU" dirty="0"/>
              <a:t>[,2],</a:t>
            </a:r>
            <a:r>
              <a:rPr lang="en-AU" dirty="0" err="1"/>
              <a:t>cancer_rank</a:t>
            </a:r>
            <a:r>
              <a:rPr lang="en-AU" dirty="0"/>
              <a:t>[,3])</a:t>
            </a:r>
          </a:p>
          <a:p>
            <a:r>
              <a:rPr lang="en-AU" dirty="0"/>
              <a:t>          [,1]</a:t>
            </a:r>
          </a:p>
          <a:p>
            <a:r>
              <a:rPr lang="en-AU" dirty="0"/>
              <a:t>[1,] 0.7349993</a:t>
            </a:r>
          </a:p>
          <a:p>
            <a:r>
              <a:rPr lang="en-AU" dirty="0"/>
              <a:t>&gt; </a:t>
            </a:r>
            <a:r>
              <a:rPr lang="en-AU" dirty="0" err="1"/>
              <a:t>cor</a:t>
            </a:r>
            <a:r>
              <a:rPr lang="en-AU" dirty="0"/>
              <a:t>(</a:t>
            </a:r>
            <a:r>
              <a:rPr lang="en-AU" dirty="0" err="1"/>
              <a:t>GOslim_rank</a:t>
            </a:r>
            <a:r>
              <a:rPr lang="en-AU" dirty="0"/>
              <a:t>[,1],</a:t>
            </a:r>
            <a:r>
              <a:rPr lang="en-AU" dirty="0" err="1"/>
              <a:t>GOslim_rank</a:t>
            </a:r>
            <a:r>
              <a:rPr lang="en-AU" dirty="0"/>
              <a:t>[,2])</a:t>
            </a:r>
          </a:p>
          <a:p>
            <a:r>
              <a:rPr lang="en-AU" dirty="0"/>
              <a:t>         [,1]</a:t>
            </a:r>
          </a:p>
          <a:p>
            <a:r>
              <a:rPr lang="en-AU" dirty="0"/>
              <a:t>[1,] 0.653989</a:t>
            </a:r>
          </a:p>
          <a:p>
            <a:r>
              <a:rPr lang="en-AU" dirty="0"/>
              <a:t>&gt; </a:t>
            </a:r>
            <a:r>
              <a:rPr lang="en-AU" dirty="0" err="1"/>
              <a:t>cor</a:t>
            </a:r>
            <a:r>
              <a:rPr lang="en-AU" dirty="0"/>
              <a:t>(</a:t>
            </a:r>
            <a:r>
              <a:rPr lang="en-AU" dirty="0" err="1"/>
              <a:t>GOslim_rank</a:t>
            </a:r>
            <a:r>
              <a:rPr lang="en-AU" dirty="0"/>
              <a:t>[,1],</a:t>
            </a:r>
            <a:r>
              <a:rPr lang="en-AU" dirty="0" err="1"/>
              <a:t>GOslim_rank</a:t>
            </a:r>
            <a:r>
              <a:rPr lang="en-AU" dirty="0"/>
              <a:t>[,3])</a:t>
            </a:r>
          </a:p>
          <a:p>
            <a:r>
              <a:rPr lang="en-AU" dirty="0"/>
              <a:t>          [,1]</a:t>
            </a:r>
          </a:p>
          <a:p>
            <a:r>
              <a:rPr lang="en-AU" dirty="0"/>
              <a:t>[1,] 0.3453293</a:t>
            </a:r>
          </a:p>
          <a:p>
            <a:r>
              <a:rPr lang="en-AU" dirty="0"/>
              <a:t>&gt; </a:t>
            </a:r>
            <a:r>
              <a:rPr lang="en-AU" dirty="0" err="1"/>
              <a:t>cor</a:t>
            </a:r>
            <a:r>
              <a:rPr lang="en-AU" dirty="0"/>
              <a:t>(</a:t>
            </a:r>
            <a:r>
              <a:rPr lang="en-AU" dirty="0" err="1"/>
              <a:t>GOslim_rank</a:t>
            </a:r>
            <a:r>
              <a:rPr lang="en-AU" dirty="0"/>
              <a:t>[,2],</a:t>
            </a:r>
            <a:r>
              <a:rPr lang="en-AU" dirty="0" err="1"/>
              <a:t>GOslim_rank</a:t>
            </a:r>
            <a:r>
              <a:rPr lang="en-AU" dirty="0"/>
              <a:t>[,3])</a:t>
            </a:r>
          </a:p>
          <a:p>
            <a:r>
              <a:rPr lang="en-AU" dirty="0"/>
              <a:t>          [,1]</a:t>
            </a:r>
          </a:p>
          <a:p>
            <a:r>
              <a:rPr lang="en-AU" dirty="0"/>
              <a:t>[1,] 0.5363651</a:t>
            </a:r>
          </a:p>
        </p:txBody>
      </p:sp>
      <p:graphicFrame>
        <p:nvGraphicFramePr>
          <p:cNvPr id="13" name="Content Placeholder 11"/>
          <p:cNvGraphicFramePr>
            <a:graphicFrameLocks/>
          </p:cNvGraphicFramePr>
          <p:nvPr>
            <p:extLst>
              <p:ext uri="{D42A27DB-BD31-4B8C-83A1-F6EECF244321}">
                <p14:modId xmlns:p14="http://schemas.microsoft.com/office/powerpoint/2010/main" val="2041644816"/>
              </p:ext>
            </p:extLst>
          </p:nvPr>
        </p:nvGraphicFramePr>
        <p:xfrm>
          <a:off x="6979123" y="1575935"/>
          <a:ext cx="4476566" cy="2595880"/>
        </p:xfrm>
        <a:graphic>
          <a:graphicData uri="http://schemas.openxmlformats.org/drawingml/2006/table">
            <a:tbl>
              <a:tblPr firstRow="1" bandRow="1">
                <a:tableStyleId>{5C22544A-7EE6-4342-B048-85BDC9FD1C3A}</a:tableStyleId>
              </a:tblPr>
              <a:tblGrid>
                <a:gridCol w="2159494"/>
                <a:gridCol w="2317072"/>
              </a:tblGrid>
              <a:tr h="370840">
                <a:tc>
                  <a:txBody>
                    <a:bodyPr/>
                    <a:lstStyle/>
                    <a:p>
                      <a:endParaRPr lang="en-AU" dirty="0"/>
                    </a:p>
                  </a:txBody>
                  <a:tcPr/>
                </a:tc>
                <a:tc>
                  <a:txBody>
                    <a:bodyPr/>
                    <a:lstStyle/>
                    <a:p>
                      <a:r>
                        <a:rPr lang="en-AU" dirty="0" smtClean="0"/>
                        <a:t>Correlation for </a:t>
                      </a:r>
                      <a:r>
                        <a:rPr lang="en-AU" dirty="0" err="1" smtClean="0"/>
                        <a:t>GOslim</a:t>
                      </a:r>
                      <a:endParaRPr lang="en-AU" dirty="0"/>
                    </a:p>
                  </a:txBody>
                  <a:tcPr/>
                </a:tc>
              </a:tr>
              <a:tr h="370840">
                <a:tc>
                  <a:txBody>
                    <a:bodyPr/>
                    <a:lstStyle/>
                    <a:p>
                      <a:r>
                        <a:rPr lang="en-AU" dirty="0" smtClean="0"/>
                        <a:t>56 3’ m vs 100 m</a:t>
                      </a:r>
                      <a:endParaRPr lang="en-AU" dirty="0"/>
                    </a:p>
                  </a:txBody>
                  <a:tcPr/>
                </a:tc>
                <a:tc>
                  <a:txBody>
                    <a:bodyPr/>
                    <a:lstStyle/>
                    <a:p>
                      <a:r>
                        <a:rPr lang="en-AU" dirty="0" smtClean="0"/>
                        <a:t>0.90</a:t>
                      </a:r>
                      <a:endParaRPr lang="en-AU" dirty="0"/>
                    </a:p>
                  </a:txBody>
                  <a:tcPr/>
                </a:tc>
              </a:tr>
              <a:tr h="370840">
                <a:tc>
                  <a:txBody>
                    <a:bodyPr/>
                    <a:lstStyle/>
                    <a:p>
                      <a:r>
                        <a:rPr lang="en-AU" dirty="0" smtClean="0"/>
                        <a:t>56 3’ m vs 100 3’ m</a:t>
                      </a:r>
                      <a:endParaRPr lang="en-AU" dirty="0"/>
                    </a:p>
                  </a:txBody>
                  <a:tcPr/>
                </a:tc>
                <a:tc>
                  <a:txBody>
                    <a:bodyPr/>
                    <a:lstStyle/>
                    <a:p>
                      <a:r>
                        <a:rPr lang="en-AU" dirty="0" smtClean="0"/>
                        <a:t>0.98</a:t>
                      </a:r>
                      <a:endParaRPr lang="en-AU" dirty="0"/>
                    </a:p>
                  </a:txBody>
                  <a:tcPr/>
                </a:tc>
              </a:tr>
              <a:tr h="370840">
                <a:tc>
                  <a:txBody>
                    <a:bodyPr/>
                    <a:lstStyle/>
                    <a:p>
                      <a:r>
                        <a:rPr lang="en-AU" dirty="0" smtClean="0"/>
                        <a:t>100 m vs 100 3’ m</a:t>
                      </a:r>
                      <a:endParaRPr lang="en-AU" dirty="0"/>
                    </a:p>
                  </a:txBody>
                  <a:tcPr/>
                </a:tc>
                <a:tc>
                  <a:txBody>
                    <a:bodyPr/>
                    <a:lstStyle/>
                    <a:p>
                      <a:r>
                        <a:rPr lang="en-AU" dirty="0" smtClean="0"/>
                        <a:t>0.91</a:t>
                      </a:r>
                      <a:endParaRPr lang="en-AU" dirty="0"/>
                    </a:p>
                  </a:txBody>
                  <a:tcPr/>
                </a:tc>
              </a:tr>
              <a:tr h="370840">
                <a:tc>
                  <a:txBody>
                    <a:bodyPr/>
                    <a:lstStyle/>
                    <a:p>
                      <a:r>
                        <a:rPr lang="en-AU" dirty="0" smtClean="0"/>
                        <a:t>56 3’ </a:t>
                      </a:r>
                      <a:r>
                        <a:rPr lang="en-AU" dirty="0" err="1" smtClean="0"/>
                        <a:t>wt</a:t>
                      </a:r>
                      <a:r>
                        <a:rPr lang="en-AU" dirty="0" smtClean="0"/>
                        <a:t> vs 100 </a:t>
                      </a:r>
                      <a:r>
                        <a:rPr lang="en-AU" dirty="0" err="1" smtClean="0"/>
                        <a:t>wt</a:t>
                      </a:r>
                      <a:endParaRPr lang="en-AU" dirty="0"/>
                    </a:p>
                  </a:txBody>
                  <a:tcPr/>
                </a:tc>
                <a:tc>
                  <a:txBody>
                    <a:bodyPr/>
                    <a:lstStyle/>
                    <a:p>
                      <a:r>
                        <a:rPr lang="en-AU" dirty="0" smtClean="0"/>
                        <a:t>0.89</a:t>
                      </a:r>
                      <a:endParaRPr lang="en-AU" dirty="0"/>
                    </a:p>
                  </a:txBody>
                  <a:tcPr/>
                </a:tc>
              </a:tr>
              <a:tr h="370840">
                <a:tc>
                  <a:txBody>
                    <a:bodyPr/>
                    <a:lstStyle/>
                    <a:p>
                      <a:r>
                        <a:rPr lang="en-AU" dirty="0" smtClean="0"/>
                        <a:t>56 3’ </a:t>
                      </a:r>
                      <a:r>
                        <a:rPr lang="en-AU" dirty="0" err="1" smtClean="0"/>
                        <a:t>wt</a:t>
                      </a:r>
                      <a:r>
                        <a:rPr lang="en-AU" dirty="0" smtClean="0"/>
                        <a:t> vs 100 3’ </a:t>
                      </a:r>
                      <a:r>
                        <a:rPr lang="en-AU" dirty="0" err="1" smtClean="0"/>
                        <a:t>wt</a:t>
                      </a:r>
                      <a:endParaRPr lang="en-AU" dirty="0"/>
                    </a:p>
                  </a:txBody>
                  <a:tcPr/>
                </a:tc>
                <a:tc>
                  <a:txBody>
                    <a:bodyPr/>
                    <a:lstStyle/>
                    <a:p>
                      <a:r>
                        <a:rPr lang="en-AU" dirty="0" smtClean="0"/>
                        <a:t>0.93</a:t>
                      </a:r>
                      <a:endParaRPr lang="en-AU" dirty="0"/>
                    </a:p>
                  </a:txBody>
                  <a:tcPr/>
                </a:tc>
              </a:tr>
              <a:tr h="370840">
                <a:tc>
                  <a:txBody>
                    <a:bodyPr/>
                    <a:lstStyle/>
                    <a:p>
                      <a:r>
                        <a:rPr lang="en-AU" dirty="0" smtClean="0"/>
                        <a:t>100 </a:t>
                      </a:r>
                      <a:r>
                        <a:rPr lang="en-AU" dirty="0" err="1" smtClean="0"/>
                        <a:t>wt</a:t>
                      </a:r>
                      <a:r>
                        <a:rPr lang="en-AU" dirty="0" smtClean="0"/>
                        <a:t> vs 100 3’ </a:t>
                      </a:r>
                      <a:r>
                        <a:rPr lang="en-AU" dirty="0" err="1" smtClean="0"/>
                        <a:t>wt</a:t>
                      </a:r>
                      <a:endParaRPr lang="en-AU" dirty="0"/>
                    </a:p>
                  </a:txBody>
                  <a:tcPr/>
                </a:tc>
                <a:tc>
                  <a:txBody>
                    <a:bodyPr/>
                    <a:lstStyle/>
                    <a:p>
                      <a:r>
                        <a:rPr lang="en-AU" dirty="0" smtClean="0"/>
                        <a:t>0.94</a:t>
                      </a:r>
                      <a:endParaRPr lang="en-AU"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597831109"/>
              </p:ext>
            </p:extLst>
          </p:nvPr>
        </p:nvGraphicFramePr>
        <p:xfrm>
          <a:off x="1673484" y="4309134"/>
          <a:ext cx="8763244" cy="1920240"/>
        </p:xfrm>
        <a:graphic>
          <a:graphicData uri="http://schemas.openxmlformats.org/drawingml/2006/table">
            <a:tbl>
              <a:tblPr firstRow="1" bandRow="1">
                <a:tableStyleId>{5C22544A-7EE6-4342-B048-85BDC9FD1C3A}</a:tableStyleId>
              </a:tblPr>
              <a:tblGrid>
                <a:gridCol w="1251892"/>
                <a:gridCol w="1251892"/>
                <a:gridCol w="1251892"/>
                <a:gridCol w="1251892"/>
                <a:gridCol w="1251892"/>
                <a:gridCol w="1251892"/>
                <a:gridCol w="1251892"/>
              </a:tblGrid>
              <a:tr h="370840">
                <a:tc>
                  <a:txBody>
                    <a:bodyPr/>
                    <a:lstStyle/>
                    <a:p>
                      <a:endParaRPr lang="en-AU" dirty="0"/>
                    </a:p>
                  </a:txBody>
                  <a:tcPr/>
                </a:tc>
                <a:tc>
                  <a:txBody>
                    <a:bodyPr/>
                    <a:lstStyle/>
                    <a:p>
                      <a:r>
                        <a:rPr lang="en-AU" dirty="0" smtClean="0"/>
                        <a:t>56 3’</a:t>
                      </a:r>
                    </a:p>
                    <a:p>
                      <a:r>
                        <a:rPr lang="en-AU" dirty="0" smtClean="0"/>
                        <a:t> m</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56 3’</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 </a:t>
                      </a:r>
                      <a:r>
                        <a:rPr lang="en-AU" dirty="0" err="1" smtClean="0"/>
                        <a:t>wt</a:t>
                      </a:r>
                      <a:endParaRPr lang="en-AU"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100</a:t>
                      </a:r>
                    </a:p>
                    <a:p>
                      <a:r>
                        <a:rPr lang="en-AU" dirty="0" smtClean="0"/>
                        <a:t>m</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100</a:t>
                      </a:r>
                    </a:p>
                    <a:p>
                      <a:r>
                        <a:rPr lang="en-AU" dirty="0" err="1" smtClean="0"/>
                        <a:t>wt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100</a:t>
                      </a:r>
                      <a:r>
                        <a:rPr lang="en-AU" baseline="0" dirty="0" smtClean="0"/>
                        <a:t> 3’</a:t>
                      </a:r>
                      <a:endParaRPr lang="en-AU" dirty="0" smtClean="0"/>
                    </a:p>
                    <a:p>
                      <a:r>
                        <a:rPr lang="en-AU" dirty="0" smtClean="0"/>
                        <a:t>m</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100 3’ </a:t>
                      </a:r>
                    </a:p>
                    <a:p>
                      <a:r>
                        <a:rPr lang="en-AU" dirty="0" err="1" smtClean="0"/>
                        <a:t>wt</a:t>
                      </a:r>
                      <a:endParaRPr lang="en-AU" dirty="0"/>
                    </a:p>
                  </a:txBody>
                  <a:tcPr/>
                </a:tc>
              </a:tr>
              <a:tr h="370840">
                <a:tc>
                  <a:txBody>
                    <a:bodyPr/>
                    <a:lstStyle/>
                    <a:p>
                      <a:r>
                        <a:rPr lang="en-AU" dirty="0" smtClean="0"/>
                        <a:t>TAI </a:t>
                      </a:r>
                      <a:r>
                        <a:rPr lang="en-AU" dirty="0" err="1" smtClean="0"/>
                        <a:t>cpm</a:t>
                      </a:r>
                      <a:r>
                        <a:rPr lang="en-AU" dirty="0" smtClean="0"/>
                        <a:t>/</a:t>
                      </a:r>
                      <a:r>
                        <a:rPr lang="en-AU" dirty="0" err="1" smtClean="0"/>
                        <a:t>rpkm</a:t>
                      </a:r>
                      <a:endParaRPr lang="en-AU" dirty="0"/>
                    </a:p>
                  </a:txBody>
                  <a:tcPr/>
                </a:tc>
                <a:tc>
                  <a:txBody>
                    <a:bodyPr/>
                    <a:lstStyle/>
                    <a:p>
                      <a:r>
                        <a:rPr lang="en-AU" dirty="0" smtClean="0"/>
                        <a:t>3.60</a:t>
                      </a:r>
                      <a:endParaRPr lang="en-AU" dirty="0"/>
                    </a:p>
                  </a:txBody>
                  <a:tcPr/>
                </a:tc>
                <a:tc>
                  <a:txBody>
                    <a:bodyPr/>
                    <a:lstStyle/>
                    <a:p>
                      <a:r>
                        <a:rPr lang="en-AU" dirty="0" smtClean="0"/>
                        <a:t>3.34</a:t>
                      </a:r>
                      <a:endParaRPr lang="en-AU" dirty="0"/>
                    </a:p>
                  </a:txBody>
                  <a:tcPr/>
                </a:tc>
                <a:tc>
                  <a:txBody>
                    <a:bodyPr/>
                    <a:lstStyle/>
                    <a:p>
                      <a:r>
                        <a:rPr lang="en-AU" dirty="0" smtClean="0"/>
                        <a:t>4.46</a:t>
                      </a:r>
                      <a:endParaRPr lang="en-AU" dirty="0"/>
                    </a:p>
                  </a:txBody>
                  <a:tcPr/>
                </a:tc>
                <a:tc>
                  <a:txBody>
                    <a:bodyPr/>
                    <a:lstStyle/>
                    <a:p>
                      <a:r>
                        <a:rPr lang="en-AU" dirty="0" smtClean="0"/>
                        <a:t>3.77</a:t>
                      </a:r>
                      <a:endParaRPr lang="en-AU" dirty="0"/>
                    </a:p>
                  </a:txBody>
                  <a:tcPr/>
                </a:tc>
                <a:tc>
                  <a:txBody>
                    <a:bodyPr/>
                    <a:lstStyle/>
                    <a:p>
                      <a:r>
                        <a:rPr lang="en-AU" dirty="0" smtClean="0"/>
                        <a:t>3.65</a:t>
                      </a:r>
                      <a:endParaRPr lang="en-AU" dirty="0"/>
                    </a:p>
                  </a:txBody>
                  <a:tcPr/>
                </a:tc>
                <a:tc>
                  <a:txBody>
                    <a:bodyPr/>
                    <a:lstStyle/>
                    <a:p>
                      <a:r>
                        <a:rPr lang="en-AU" dirty="0" smtClean="0"/>
                        <a:t>3.35</a:t>
                      </a:r>
                      <a:endParaRPr lang="en-AU" dirty="0"/>
                    </a:p>
                  </a:txBody>
                  <a:tcPr/>
                </a:tc>
              </a:tr>
              <a:tr h="370840">
                <a:tc>
                  <a:txBody>
                    <a:bodyPr/>
                    <a:lstStyle/>
                    <a:p>
                      <a:r>
                        <a:rPr lang="en-AU" dirty="0" smtClean="0"/>
                        <a:t>TAI quantile </a:t>
                      </a:r>
                      <a:endParaRPr lang="en-AU" dirty="0"/>
                    </a:p>
                  </a:txBody>
                  <a:tcPr/>
                </a:tc>
                <a:tc>
                  <a:txBody>
                    <a:bodyPr/>
                    <a:lstStyle/>
                    <a:p>
                      <a:r>
                        <a:rPr lang="en-AU" dirty="0" smtClean="0"/>
                        <a:t>3.60</a:t>
                      </a:r>
                      <a:endParaRPr lang="en-AU" dirty="0"/>
                    </a:p>
                  </a:txBody>
                  <a:tcPr/>
                </a:tc>
                <a:tc>
                  <a:txBody>
                    <a:bodyPr/>
                    <a:lstStyle/>
                    <a:p>
                      <a:r>
                        <a:rPr lang="en-AU" dirty="0" smtClean="0"/>
                        <a:t>3.36</a:t>
                      </a:r>
                      <a:endParaRPr lang="en-AU" dirty="0"/>
                    </a:p>
                  </a:txBody>
                  <a:tcPr/>
                </a:tc>
                <a:tc>
                  <a:txBody>
                    <a:bodyPr/>
                    <a:lstStyle/>
                    <a:p>
                      <a:r>
                        <a:rPr lang="en-AU" dirty="0" smtClean="0"/>
                        <a:t>4.14</a:t>
                      </a:r>
                      <a:endParaRPr lang="en-AU" dirty="0"/>
                    </a:p>
                  </a:txBody>
                  <a:tcPr/>
                </a:tc>
                <a:tc>
                  <a:txBody>
                    <a:bodyPr/>
                    <a:lstStyle/>
                    <a:p>
                      <a:r>
                        <a:rPr lang="en-AU" dirty="0" smtClean="0"/>
                        <a:t>3.64</a:t>
                      </a:r>
                      <a:endParaRPr lang="en-AU" dirty="0"/>
                    </a:p>
                  </a:txBody>
                  <a:tcPr/>
                </a:tc>
                <a:tc>
                  <a:txBody>
                    <a:bodyPr/>
                    <a:lstStyle/>
                    <a:p>
                      <a:r>
                        <a:rPr lang="en-AU" dirty="0" smtClean="0"/>
                        <a:t>3.66</a:t>
                      </a:r>
                      <a:endParaRPr lang="en-AU" dirty="0"/>
                    </a:p>
                  </a:txBody>
                  <a:tcPr/>
                </a:tc>
                <a:tc>
                  <a:txBody>
                    <a:bodyPr/>
                    <a:lstStyle/>
                    <a:p>
                      <a:r>
                        <a:rPr lang="en-AU" dirty="0" smtClean="0"/>
                        <a:t>3.32</a:t>
                      </a:r>
                      <a:endParaRPr lang="en-AU" dirty="0"/>
                    </a:p>
                  </a:txBody>
                  <a:tcPr/>
                </a:tc>
              </a:tr>
            </a:tbl>
          </a:graphicData>
        </a:graphic>
      </p:graphicFrame>
    </p:spTree>
    <p:extLst>
      <p:ext uri="{BB962C8B-B14F-4D97-AF65-F5344CB8AC3E}">
        <p14:creationId xmlns:p14="http://schemas.microsoft.com/office/powerpoint/2010/main" val="2716455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76" y="1331650"/>
            <a:ext cx="5973897" cy="426888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102" y="1331650"/>
            <a:ext cx="5973897" cy="4268886"/>
          </a:xfrm>
          <a:prstGeom prst="rect">
            <a:avLst/>
          </a:prstGeom>
        </p:spPr>
      </p:pic>
    </p:spTree>
    <p:extLst>
      <p:ext uri="{BB962C8B-B14F-4D97-AF65-F5344CB8AC3E}">
        <p14:creationId xmlns:p14="http://schemas.microsoft.com/office/powerpoint/2010/main" val="71785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926" y="225525"/>
            <a:ext cx="4658638" cy="33290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4563" y="122706"/>
            <a:ext cx="4802523" cy="343183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5245" y="3785360"/>
            <a:ext cx="4299865" cy="3072640"/>
          </a:xfrm>
          <a:prstGeom prst="rect">
            <a:avLst/>
          </a:prstGeom>
        </p:spPr>
      </p:pic>
    </p:spTree>
    <p:extLst>
      <p:ext uri="{BB962C8B-B14F-4D97-AF65-F5344CB8AC3E}">
        <p14:creationId xmlns:p14="http://schemas.microsoft.com/office/powerpoint/2010/main" val="2099839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Artefact in </a:t>
            </a:r>
            <a:r>
              <a:rPr lang="en-AU" dirty="0"/>
              <a:t>3 prime sequenced data </a:t>
            </a:r>
            <a:r>
              <a:rPr lang="en-AU" dirty="0" smtClean="0"/>
              <a:t> </a:t>
            </a:r>
            <a:endParaRPr lang="en-AU" dirty="0"/>
          </a:p>
        </p:txBody>
      </p:sp>
      <p:sp>
        <p:nvSpPr>
          <p:cNvPr id="3" name="Content Placeholder 2"/>
          <p:cNvSpPr>
            <a:spLocks noGrp="1"/>
          </p:cNvSpPr>
          <p:nvPr>
            <p:ph idx="1"/>
          </p:nvPr>
        </p:nvSpPr>
        <p:spPr/>
        <p:txBody>
          <a:bodyPr>
            <a:normAutofit lnSpcReduction="10000"/>
          </a:bodyPr>
          <a:lstStyle/>
          <a:p>
            <a:r>
              <a:rPr lang="en-AU" dirty="0"/>
              <a:t>In the </a:t>
            </a:r>
            <a:r>
              <a:rPr lang="en-AU" dirty="0" err="1"/>
              <a:t>HTSeq</a:t>
            </a:r>
            <a:r>
              <a:rPr lang="en-AU" dirty="0"/>
              <a:t> results a large percentage of genes were mapping to RP23-81C12.3 (</a:t>
            </a:r>
            <a:r>
              <a:rPr lang="en-AU" dirty="0" err="1"/>
              <a:t>lincRNA</a:t>
            </a:r>
            <a:r>
              <a:rPr lang="en-AU" dirty="0"/>
              <a:t> gene) in each sample</a:t>
            </a:r>
          </a:p>
          <a:p>
            <a:r>
              <a:rPr lang="en-AU" dirty="0" smtClean="0"/>
              <a:t>56 day 3 primed sequenced </a:t>
            </a:r>
            <a:r>
              <a:rPr lang="en-AU" dirty="0" smtClean="0">
                <a:solidFill>
                  <a:srgbClr val="FF0000"/>
                </a:solidFill>
              </a:rPr>
              <a:t>(Peter Mac pipeline)</a:t>
            </a:r>
          </a:p>
          <a:p>
            <a:endParaRPr lang="en-AU" dirty="0" smtClean="0"/>
          </a:p>
          <a:p>
            <a:endParaRPr lang="en-AU" dirty="0" smtClean="0"/>
          </a:p>
          <a:p>
            <a:r>
              <a:rPr lang="en-AU" dirty="0" smtClean="0"/>
              <a:t>56 day 3 primed sequenced </a:t>
            </a:r>
            <a:r>
              <a:rPr lang="en-AU" dirty="0" smtClean="0">
                <a:solidFill>
                  <a:srgbClr val="FF0000"/>
                </a:solidFill>
              </a:rPr>
              <a:t>(</a:t>
            </a:r>
            <a:r>
              <a:rPr lang="en-AU" dirty="0" err="1" smtClean="0">
                <a:solidFill>
                  <a:srgbClr val="FF0000"/>
                </a:solidFill>
              </a:rPr>
              <a:t>Bluebee</a:t>
            </a:r>
            <a:r>
              <a:rPr lang="en-AU" dirty="0" smtClean="0">
                <a:solidFill>
                  <a:srgbClr val="FF0000"/>
                </a:solidFill>
              </a:rPr>
              <a:t> pipeline)</a:t>
            </a:r>
          </a:p>
          <a:p>
            <a:endParaRPr lang="en-AU" dirty="0"/>
          </a:p>
          <a:p>
            <a:endParaRPr lang="en-AU" dirty="0" smtClean="0"/>
          </a:p>
          <a:p>
            <a:r>
              <a:rPr lang="en-AU" dirty="0" smtClean="0"/>
              <a:t>100 day fully sequenced </a:t>
            </a:r>
          </a:p>
          <a:p>
            <a:endParaRPr lang="en-AU" dirty="0" smtClean="0"/>
          </a:p>
          <a:p>
            <a:endParaRPr lang="en-AU" dirty="0"/>
          </a:p>
        </p:txBody>
      </p:sp>
      <p:graphicFrame>
        <p:nvGraphicFramePr>
          <p:cNvPr id="13" name="Table 12"/>
          <p:cNvGraphicFramePr>
            <a:graphicFrameLocks noGrp="1"/>
          </p:cNvGraphicFramePr>
          <p:nvPr>
            <p:extLst>
              <p:ext uri="{D42A27DB-BD31-4B8C-83A1-F6EECF244321}">
                <p14:modId xmlns:p14="http://schemas.microsoft.com/office/powerpoint/2010/main" val="4140274170"/>
              </p:ext>
            </p:extLst>
          </p:nvPr>
        </p:nvGraphicFramePr>
        <p:xfrm>
          <a:off x="1503326" y="3085502"/>
          <a:ext cx="8128000" cy="74168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gridCol w="1016000"/>
                <a:gridCol w="1016000"/>
              </a:tblGrid>
              <a:tr h="370840">
                <a:tc>
                  <a:txBody>
                    <a:bodyPr/>
                    <a:lstStyle/>
                    <a:p>
                      <a:r>
                        <a:rPr lang="en-AU" dirty="0" smtClean="0"/>
                        <a:t>m1</a:t>
                      </a:r>
                      <a:endParaRPr lang="en-AU" dirty="0"/>
                    </a:p>
                  </a:txBody>
                  <a:tcPr/>
                </a:tc>
                <a:tc>
                  <a:txBody>
                    <a:bodyPr/>
                    <a:lstStyle/>
                    <a:p>
                      <a:r>
                        <a:rPr lang="en-AU" dirty="0" smtClean="0"/>
                        <a:t>m2</a:t>
                      </a:r>
                      <a:endParaRPr lang="en-AU" dirty="0"/>
                    </a:p>
                  </a:txBody>
                  <a:tcPr/>
                </a:tc>
                <a:tc>
                  <a:txBody>
                    <a:bodyPr/>
                    <a:lstStyle/>
                    <a:p>
                      <a:r>
                        <a:rPr lang="en-AU" dirty="0" smtClean="0"/>
                        <a:t>m3</a:t>
                      </a:r>
                      <a:endParaRPr lang="en-AU" dirty="0"/>
                    </a:p>
                  </a:txBody>
                  <a:tcPr/>
                </a:tc>
                <a:tc>
                  <a:txBody>
                    <a:bodyPr/>
                    <a:lstStyle/>
                    <a:p>
                      <a:r>
                        <a:rPr lang="en-AU" dirty="0" smtClean="0"/>
                        <a:t>m4</a:t>
                      </a:r>
                      <a:endParaRPr lang="en-AU" dirty="0"/>
                    </a:p>
                  </a:txBody>
                  <a:tcPr/>
                </a:tc>
                <a:tc>
                  <a:txBody>
                    <a:bodyPr/>
                    <a:lstStyle/>
                    <a:p>
                      <a:r>
                        <a:rPr lang="en-AU" dirty="0" smtClean="0"/>
                        <a:t>wt1</a:t>
                      </a:r>
                      <a:endParaRPr lang="en-AU" dirty="0"/>
                    </a:p>
                  </a:txBody>
                  <a:tcPr/>
                </a:tc>
                <a:tc>
                  <a:txBody>
                    <a:bodyPr/>
                    <a:lstStyle/>
                    <a:p>
                      <a:r>
                        <a:rPr lang="en-AU" dirty="0" smtClean="0"/>
                        <a:t>wt2</a:t>
                      </a:r>
                      <a:endParaRPr lang="en-AU" dirty="0"/>
                    </a:p>
                  </a:txBody>
                  <a:tcPr/>
                </a:tc>
                <a:tc>
                  <a:txBody>
                    <a:bodyPr/>
                    <a:lstStyle/>
                    <a:p>
                      <a:r>
                        <a:rPr lang="en-AU" dirty="0" smtClean="0"/>
                        <a:t>wt3</a:t>
                      </a:r>
                      <a:endParaRPr lang="en-AU" dirty="0"/>
                    </a:p>
                  </a:txBody>
                  <a:tcPr/>
                </a:tc>
                <a:tc>
                  <a:txBody>
                    <a:bodyPr/>
                    <a:lstStyle/>
                    <a:p>
                      <a:r>
                        <a:rPr lang="en-AU" dirty="0" smtClean="0"/>
                        <a:t>wt4</a:t>
                      </a:r>
                      <a:endParaRPr lang="en-AU" dirty="0"/>
                    </a:p>
                  </a:txBody>
                  <a:tcPr/>
                </a:tc>
              </a:tr>
              <a:tr h="370840">
                <a:tc>
                  <a:txBody>
                    <a:bodyPr/>
                    <a:lstStyle/>
                    <a:p>
                      <a:r>
                        <a:rPr lang="en-AU" dirty="0" smtClean="0"/>
                        <a:t>21%</a:t>
                      </a:r>
                      <a:endParaRPr lang="en-AU" dirty="0"/>
                    </a:p>
                  </a:txBody>
                  <a:tcPr/>
                </a:tc>
                <a:tc>
                  <a:txBody>
                    <a:bodyPr/>
                    <a:lstStyle/>
                    <a:p>
                      <a:r>
                        <a:rPr lang="en-AU" dirty="0" smtClean="0"/>
                        <a:t>20%</a:t>
                      </a:r>
                      <a:endParaRPr lang="en-AU" dirty="0"/>
                    </a:p>
                  </a:txBody>
                  <a:tcPr/>
                </a:tc>
                <a:tc>
                  <a:txBody>
                    <a:bodyPr/>
                    <a:lstStyle/>
                    <a:p>
                      <a:r>
                        <a:rPr lang="en-AU" dirty="0" smtClean="0"/>
                        <a:t>20%</a:t>
                      </a:r>
                      <a:endParaRPr lang="en-AU" dirty="0"/>
                    </a:p>
                  </a:txBody>
                  <a:tcPr/>
                </a:tc>
                <a:tc>
                  <a:txBody>
                    <a:bodyPr/>
                    <a:lstStyle/>
                    <a:p>
                      <a:r>
                        <a:rPr lang="en-AU" dirty="0" smtClean="0"/>
                        <a:t>20%</a:t>
                      </a:r>
                      <a:endParaRPr lang="en-AU" dirty="0"/>
                    </a:p>
                  </a:txBody>
                  <a:tcPr/>
                </a:tc>
                <a:tc>
                  <a:txBody>
                    <a:bodyPr/>
                    <a:lstStyle/>
                    <a:p>
                      <a:r>
                        <a:rPr lang="en-AU" dirty="0" smtClean="0"/>
                        <a:t>26%</a:t>
                      </a:r>
                      <a:endParaRPr lang="en-AU" dirty="0"/>
                    </a:p>
                  </a:txBody>
                  <a:tcPr/>
                </a:tc>
                <a:tc>
                  <a:txBody>
                    <a:bodyPr/>
                    <a:lstStyle/>
                    <a:p>
                      <a:r>
                        <a:rPr lang="en-AU" dirty="0" smtClean="0"/>
                        <a:t>10%</a:t>
                      </a:r>
                      <a:endParaRPr lang="en-AU" dirty="0"/>
                    </a:p>
                  </a:txBody>
                  <a:tcPr/>
                </a:tc>
                <a:tc>
                  <a:txBody>
                    <a:bodyPr/>
                    <a:lstStyle/>
                    <a:p>
                      <a:r>
                        <a:rPr lang="en-AU" dirty="0" smtClean="0"/>
                        <a:t>30%</a:t>
                      </a:r>
                      <a:endParaRPr lang="en-AU" dirty="0"/>
                    </a:p>
                  </a:txBody>
                  <a:tcPr/>
                </a:tc>
                <a:tc>
                  <a:txBody>
                    <a:bodyPr/>
                    <a:lstStyle/>
                    <a:p>
                      <a:r>
                        <a:rPr lang="en-AU" dirty="0" smtClean="0"/>
                        <a:t>17%</a:t>
                      </a:r>
                      <a:endParaRPr lang="en-AU"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118266975"/>
              </p:ext>
            </p:extLst>
          </p:nvPr>
        </p:nvGraphicFramePr>
        <p:xfrm>
          <a:off x="1503326" y="4465892"/>
          <a:ext cx="8128000" cy="74168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gridCol w="1016000"/>
                <a:gridCol w="1016000"/>
              </a:tblGrid>
              <a:tr h="370840">
                <a:tc>
                  <a:txBody>
                    <a:bodyPr/>
                    <a:lstStyle/>
                    <a:p>
                      <a:r>
                        <a:rPr lang="en-AU" dirty="0" smtClean="0"/>
                        <a:t>m1</a:t>
                      </a:r>
                      <a:endParaRPr lang="en-AU" dirty="0"/>
                    </a:p>
                  </a:txBody>
                  <a:tcPr/>
                </a:tc>
                <a:tc>
                  <a:txBody>
                    <a:bodyPr/>
                    <a:lstStyle/>
                    <a:p>
                      <a:r>
                        <a:rPr lang="en-AU" dirty="0" smtClean="0"/>
                        <a:t>m2</a:t>
                      </a:r>
                      <a:endParaRPr lang="en-AU" dirty="0"/>
                    </a:p>
                  </a:txBody>
                  <a:tcPr/>
                </a:tc>
                <a:tc>
                  <a:txBody>
                    <a:bodyPr/>
                    <a:lstStyle/>
                    <a:p>
                      <a:r>
                        <a:rPr lang="en-AU" dirty="0" smtClean="0"/>
                        <a:t>m3</a:t>
                      </a:r>
                      <a:endParaRPr lang="en-AU" dirty="0"/>
                    </a:p>
                  </a:txBody>
                  <a:tcPr/>
                </a:tc>
                <a:tc>
                  <a:txBody>
                    <a:bodyPr/>
                    <a:lstStyle/>
                    <a:p>
                      <a:r>
                        <a:rPr lang="en-AU" dirty="0" smtClean="0"/>
                        <a:t>m4</a:t>
                      </a:r>
                      <a:endParaRPr lang="en-AU" dirty="0"/>
                    </a:p>
                  </a:txBody>
                  <a:tcPr/>
                </a:tc>
                <a:tc>
                  <a:txBody>
                    <a:bodyPr/>
                    <a:lstStyle/>
                    <a:p>
                      <a:r>
                        <a:rPr lang="en-AU" dirty="0" smtClean="0"/>
                        <a:t>wt1</a:t>
                      </a:r>
                      <a:endParaRPr lang="en-AU" dirty="0"/>
                    </a:p>
                  </a:txBody>
                  <a:tcPr/>
                </a:tc>
                <a:tc>
                  <a:txBody>
                    <a:bodyPr/>
                    <a:lstStyle/>
                    <a:p>
                      <a:r>
                        <a:rPr lang="en-AU" dirty="0" smtClean="0"/>
                        <a:t>wt2</a:t>
                      </a:r>
                      <a:endParaRPr lang="en-AU" dirty="0"/>
                    </a:p>
                  </a:txBody>
                  <a:tcPr/>
                </a:tc>
                <a:tc>
                  <a:txBody>
                    <a:bodyPr/>
                    <a:lstStyle/>
                    <a:p>
                      <a:r>
                        <a:rPr lang="en-AU" dirty="0" smtClean="0"/>
                        <a:t>wt3</a:t>
                      </a:r>
                      <a:endParaRPr lang="en-AU" dirty="0"/>
                    </a:p>
                  </a:txBody>
                  <a:tcPr/>
                </a:tc>
                <a:tc>
                  <a:txBody>
                    <a:bodyPr/>
                    <a:lstStyle/>
                    <a:p>
                      <a:r>
                        <a:rPr lang="en-AU" dirty="0" smtClean="0"/>
                        <a:t>wt4</a:t>
                      </a:r>
                      <a:endParaRPr lang="en-AU" dirty="0"/>
                    </a:p>
                  </a:txBody>
                  <a:tcPr/>
                </a:tc>
              </a:tr>
              <a:tr h="370840">
                <a:tc>
                  <a:txBody>
                    <a:bodyPr/>
                    <a:lstStyle/>
                    <a:p>
                      <a:r>
                        <a:rPr lang="en-AU" dirty="0" smtClean="0"/>
                        <a:t>13%</a:t>
                      </a:r>
                      <a:endParaRPr lang="en-AU" dirty="0"/>
                    </a:p>
                  </a:txBody>
                  <a:tcPr/>
                </a:tc>
                <a:tc>
                  <a:txBody>
                    <a:bodyPr/>
                    <a:lstStyle/>
                    <a:p>
                      <a:r>
                        <a:rPr lang="en-AU" dirty="0" smtClean="0"/>
                        <a:t>18%</a:t>
                      </a:r>
                      <a:endParaRPr lang="en-AU" dirty="0"/>
                    </a:p>
                  </a:txBody>
                  <a:tcPr/>
                </a:tc>
                <a:tc>
                  <a:txBody>
                    <a:bodyPr/>
                    <a:lstStyle/>
                    <a:p>
                      <a:r>
                        <a:rPr lang="en-AU" dirty="0" smtClean="0"/>
                        <a:t>16%</a:t>
                      </a:r>
                      <a:endParaRPr lang="en-AU" dirty="0"/>
                    </a:p>
                  </a:txBody>
                  <a:tcPr/>
                </a:tc>
                <a:tc>
                  <a:txBody>
                    <a:bodyPr/>
                    <a:lstStyle/>
                    <a:p>
                      <a:r>
                        <a:rPr lang="en-AU" dirty="0" smtClean="0"/>
                        <a:t>9%</a:t>
                      </a:r>
                      <a:endParaRPr lang="en-AU" dirty="0"/>
                    </a:p>
                  </a:txBody>
                  <a:tcPr/>
                </a:tc>
                <a:tc>
                  <a:txBody>
                    <a:bodyPr/>
                    <a:lstStyle/>
                    <a:p>
                      <a:r>
                        <a:rPr lang="en-AU" dirty="0" smtClean="0"/>
                        <a:t>23%</a:t>
                      </a:r>
                      <a:endParaRPr lang="en-AU" dirty="0"/>
                    </a:p>
                  </a:txBody>
                  <a:tcPr/>
                </a:tc>
                <a:tc>
                  <a:txBody>
                    <a:bodyPr/>
                    <a:lstStyle/>
                    <a:p>
                      <a:r>
                        <a:rPr lang="en-AU" dirty="0" smtClean="0"/>
                        <a:t>15%</a:t>
                      </a:r>
                      <a:endParaRPr lang="en-AU" dirty="0"/>
                    </a:p>
                  </a:txBody>
                  <a:tcPr/>
                </a:tc>
                <a:tc>
                  <a:txBody>
                    <a:bodyPr/>
                    <a:lstStyle/>
                    <a:p>
                      <a:r>
                        <a:rPr lang="en-AU" dirty="0" smtClean="0"/>
                        <a:t>14%</a:t>
                      </a:r>
                      <a:endParaRPr lang="en-AU" dirty="0"/>
                    </a:p>
                  </a:txBody>
                  <a:tcPr/>
                </a:tc>
                <a:tc>
                  <a:txBody>
                    <a:bodyPr/>
                    <a:lstStyle/>
                    <a:p>
                      <a:r>
                        <a:rPr lang="en-AU" dirty="0" smtClean="0"/>
                        <a:t>16%</a:t>
                      </a:r>
                      <a:endParaRPr lang="en-AU"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592634161"/>
              </p:ext>
            </p:extLst>
          </p:nvPr>
        </p:nvGraphicFramePr>
        <p:xfrm>
          <a:off x="1503326" y="5846282"/>
          <a:ext cx="8128000" cy="74168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r>
                        <a:rPr lang="en-AU" dirty="0" smtClean="0"/>
                        <a:t>m1</a:t>
                      </a:r>
                      <a:endParaRPr lang="en-AU" dirty="0"/>
                    </a:p>
                  </a:txBody>
                  <a:tcPr/>
                </a:tc>
                <a:tc>
                  <a:txBody>
                    <a:bodyPr/>
                    <a:lstStyle/>
                    <a:p>
                      <a:r>
                        <a:rPr lang="en-AU" dirty="0" smtClean="0"/>
                        <a:t>m2</a:t>
                      </a:r>
                      <a:endParaRPr lang="en-AU" dirty="0"/>
                    </a:p>
                  </a:txBody>
                  <a:tcPr/>
                </a:tc>
                <a:tc>
                  <a:txBody>
                    <a:bodyPr/>
                    <a:lstStyle/>
                    <a:p>
                      <a:r>
                        <a:rPr lang="en-AU" dirty="0" smtClean="0"/>
                        <a:t>m3</a:t>
                      </a:r>
                      <a:endParaRPr lang="en-AU" dirty="0"/>
                    </a:p>
                  </a:txBody>
                  <a:tcPr/>
                </a:tc>
                <a:tc>
                  <a:txBody>
                    <a:bodyPr/>
                    <a:lstStyle/>
                    <a:p>
                      <a:r>
                        <a:rPr lang="en-AU" dirty="0" smtClean="0"/>
                        <a:t>m4</a:t>
                      </a:r>
                      <a:endParaRPr lang="en-AU" dirty="0"/>
                    </a:p>
                  </a:txBody>
                  <a:tcPr/>
                </a:tc>
                <a:tc>
                  <a:txBody>
                    <a:bodyPr/>
                    <a:lstStyle/>
                    <a:p>
                      <a:r>
                        <a:rPr lang="en-AU" dirty="0" smtClean="0"/>
                        <a:t>m5</a:t>
                      </a:r>
                      <a:endParaRPr lang="en-AU" dirty="0"/>
                    </a:p>
                  </a:txBody>
                  <a:tcPr/>
                </a:tc>
                <a:tc>
                  <a:txBody>
                    <a:bodyPr/>
                    <a:lstStyle/>
                    <a:p>
                      <a:r>
                        <a:rPr lang="en-AU" dirty="0" smtClean="0"/>
                        <a:t>wt1</a:t>
                      </a:r>
                      <a:endParaRPr lang="en-AU" dirty="0"/>
                    </a:p>
                  </a:txBody>
                  <a:tcPr/>
                </a:tc>
                <a:tc>
                  <a:txBody>
                    <a:bodyPr/>
                    <a:lstStyle/>
                    <a:p>
                      <a:r>
                        <a:rPr lang="en-AU" dirty="0" smtClean="0"/>
                        <a:t>wt2</a:t>
                      </a:r>
                      <a:endParaRPr lang="en-AU" dirty="0"/>
                    </a:p>
                  </a:txBody>
                  <a:tcPr/>
                </a:tc>
                <a:tc>
                  <a:txBody>
                    <a:bodyPr/>
                    <a:lstStyle/>
                    <a:p>
                      <a:r>
                        <a:rPr lang="en-AU" dirty="0" smtClean="0"/>
                        <a:t>wt3</a:t>
                      </a:r>
                      <a:endParaRPr lang="en-AU" dirty="0"/>
                    </a:p>
                  </a:txBody>
                  <a:tcPr/>
                </a:tc>
                <a:tc>
                  <a:txBody>
                    <a:bodyPr/>
                    <a:lstStyle/>
                    <a:p>
                      <a:r>
                        <a:rPr lang="en-AU" dirty="0" smtClean="0"/>
                        <a:t>wt4</a:t>
                      </a:r>
                      <a:endParaRPr lang="en-AU" dirty="0"/>
                    </a:p>
                  </a:txBody>
                  <a:tcPr/>
                </a:tc>
                <a:tc>
                  <a:txBody>
                    <a:bodyPr/>
                    <a:lstStyle/>
                    <a:p>
                      <a:r>
                        <a:rPr lang="en-AU" dirty="0" smtClean="0"/>
                        <a:t>wt5</a:t>
                      </a:r>
                      <a:endParaRPr lang="en-AU" dirty="0"/>
                    </a:p>
                  </a:txBody>
                  <a:tcPr/>
                </a:tc>
              </a:tr>
              <a:tr h="370840">
                <a:tc>
                  <a:txBody>
                    <a:bodyPr/>
                    <a:lstStyle/>
                    <a:p>
                      <a:r>
                        <a:rPr lang="en-AU" dirty="0" smtClean="0"/>
                        <a:t>0.07%</a:t>
                      </a:r>
                      <a:endParaRPr lang="en-AU" dirty="0"/>
                    </a:p>
                  </a:txBody>
                  <a:tcPr/>
                </a:tc>
                <a:tc>
                  <a:txBody>
                    <a:bodyPr/>
                    <a:lstStyle/>
                    <a:p>
                      <a:r>
                        <a:rPr lang="en-AU" dirty="0" smtClean="0"/>
                        <a:t>0.06%</a:t>
                      </a:r>
                      <a:endParaRPr lang="en-AU" dirty="0"/>
                    </a:p>
                  </a:txBody>
                  <a:tcPr/>
                </a:tc>
                <a:tc>
                  <a:txBody>
                    <a:bodyPr/>
                    <a:lstStyle/>
                    <a:p>
                      <a:r>
                        <a:rPr lang="en-AU" dirty="0" smtClean="0"/>
                        <a:t>0.05%</a:t>
                      </a:r>
                      <a:endParaRPr lang="en-AU" dirty="0"/>
                    </a:p>
                  </a:txBody>
                  <a:tcPr/>
                </a:tc>
                <a:tc>
                  <a:txBody>
                    <a:bodyPr/>
                    <a:lstStyle/>
                    <a:p>
                      <a:r>
                        <a:rPr lang="en-AU" dirty="0" smtClean="0"/>
                        <a:t>0.08%</a:t>
                      </a:r>
                      <a:endParaRPr lang="en-AU" dirty="0"/>
                    </a:p>
                  </a:txBody>
                  <a:tcPr/>
                </a:tc>
                <a:tc>
                  <a:txBody>
                    <a:bodyPr/>
                    <a:lstStyle/>
                    <a:p>
                      <a:r>
                        <a:rPr lang="en-AU" dirty="0" smtClean="0"/>
                        <a:t>0.07%</a:t>
                      </a:r>
                      <a:endParaRPr lang="en-AU" dirty="0"/>
                    </a:p>
                  </a:txBody>
                  <a:tcPr/>
                </a:tc>
                <a:tc>
                  <a:txBody>
                    <a:bodyPr/>
                    <a:lstStyle/>
                    <a:p>
                      <a:r>
                        <a:rPr lang="en-AU" dirty="0" smtClean="0"/>
                        <a:t>0.08%</a:t>
                      </a:r>
                      <a:endParaRPr lang="en-AU" dirty="0"/>
                    </a:p>
                  </a:txBody>
                  <a:tcPr/>
                </a:tc>
                <a:tc>
                  <a:txBody>
                    <a:bodyPr/>
                    <a:lstStyle/>
                    <a:p>
                      <a:r>
                        <a:rPr lang="en-AU" dirty="0" smtClean="0"/>
                        <a:t>0.07%</a:t>
                      </a:r>
                      <a:endParaRPr lang="en-AU" dirty="0"/>
                    </a:p>
                  </a:txBody>
                  <a:tcPr/>
                </a:tc>
                <a:tc>
                  <a:txBody>
                    <a:bodyPr/>
                    <a:lstStyle/>
                    <a:p>
                      <a:r>
                        <a:rPr lang="en-AU" dirty="0" smtClean="0"/>
                        <a:t>0.10%</a:t>
                      </a:r>
                      <a:endParaRPr lang="en-AU" dirty="0"/>
                    </a:p>
                  </a:txBody>
                  <a:tcPr/>
                </a:tc>
                <a:tc>
                  <a:txBody>
                    <a:bodyPr/>
                    <a:lstStyle/>
                    <a:p>
                      <a:r>
                        <a:rPr lang="en-AU" dirty="0" smtClean="0"/>
                        <a:t>0.06%</a:t>
                      </a:r>
                      <a:endParaRPr lang="en-AU" dirty="0"/>
                    </a:p>
                  </a:txBody>
                  <a:tcPr/>
                </a:tc>
                <a:tc>
                  <a:txBody>
                    <a:bodyPr/>
                    <a:lstStyle/>
                    <a:p>
                      <a:r>
                        <a:rPr lang="en-AU" dirty="0" smtClean="0"/>
                        <a:t>0.07%</a:t>
                      </a:r>
                      <a:endParaRPr lang="en-AU" dirty="0"/>
                    </a:p>
                  </a:txBody>
                  <a:tcPr/>
                </a:tc>
              </a:tr>
            </a:tbl>
          </a:graphicData>
        </a:graphic>
      </p:graphicFrame>
    </p:spTree>
    <p:extLst>
      <p:ext uri="{BB962C8B-B14F-4D97-AF65-F5344CB8AC3E}">
        <p14:creationId xmlns:p14="http://schemas.microsoft.com/office/powerpoint/2010/main" val="3295854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Background: Overview of Project</a:t>
            </a:r>
            <a:endParaRPr lang="en-AU" dirty="0"/>
          </a:p>
        </p:txBody>
      </p:sp>
      <p:sp>
        <p:nvSpPr>
          <p:cNvPr id="3" name="Content Placeholder 2"/>
          <p:cNvSpPr>
            <a:spLocks noGrp="1"/>
          </p:cNvSpPr>
          <p:nvPr>
            <p:ph idx="1"/>
          </p:nvPr>
        </p:nvSpPr>
        <p:spPr/>
        <p:txBody>
          <a:bodyPr>
            <a:normAutofit/>
          </a:bodyPr>
          <a:lstStyle/>
          <a:p>
            <a:r>
              <a:rPr lang="en-AU" dirty="0" smtClean="0"/>
              <a:t>Overall Aim: Is the analysis of the early stages of development and progression of prostate cancer</a:t>
            </a:r>
          </a:p>
          <a:p>
            <a:r>
              <a:rPr lang="en-AU" dirty="0" smtClean="0"/>
              <a:t>How: Comparing PTEN knockout mice against wildtype</a:t>
            </a:r>
          </a:p>
          <a:p>
            <a:r>
              <a:rPr lang="en-AU" dirty="0" smtClean="0"/>
              <a:t>PTEN is a tumour suppressor gene and has been knocked out in one set of mice in the prostate. This will predispose them to the development of tumours and eventually metastatic cancer</a:t>
            </a:r>
          </a:p>
          <a:p>
            <a:pPr marL="0" indent="0">
              <a:buNone/>
            </a:pPr>
            <a:endParaRPr lang="en-AU" dirty="0" smtClean="0"/>
          </a:p>
        </p:txBody>
      </p:sp>
    </p:spTree>
    <p:extLst>
      <p:ext uri="{BB962C8B-B14F-4D97-AF65-F5344CB8AC3E}">
        <p14:creationId xmlns:p14="http://schemas.microsoft.com/office/powerpoint/2010/main" val="6293482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6570" t="753" r="17893"/>
          <a:stretch/>
        </p:blipFill>
        <p:spPr>
          <a:xfrm>
            <a:off x="-790175" y="-342320"/>
            <a:ext cx="13035379" cy="7155870"/>
          </a:xfrm>
          <a:prstGeom prst="rect">
            <a:avLst/>
          </a:prstGeom>
        </p:spPr>
      </p:pic>
      <p:sp>
        <p:nvSpPr>
          <p:cNvPr id="3" name="Content Placeholder 2"/>
          <p:cNvSpPr>
            <a:spLocks noGrp="1"/>
          </p:cNvSpPr>
          <p:nvPr>
            <p:ph idx="1"/>
          </p:nvPr>
        </p:nvSpPr>
        <p:spPr>
          <a:xfrm>
            <a:off x="188651" y="5743851"/>
            <a:ext cx="5485659" cy="1258733"/>
          </a:xfrm>
        </p:spPr>
        <p:txBody>
          <a:bodyPr>
            <a:normAutofit/>
          </a:bodyPr>
          <a:lstStyle/>
          <a:p>
            <a:r>
              <a:rPr lang="en-AU" sz="1200" dirty="0"/>
              <a:t>Rn45s, 45S pre-ribosomal </a:t>
            </a:r>
            <a:r>
              <a:rPr lang="en-AU" sz="1200" dirty="0" smtClean="0"/>
              <a:t>RNA</a:t>
            </a:r>
          </a:p>
          <a:p>
            <a:r>
              <a:rPr lang="en-AU" sz="1200" dirty="0" smtClean="0"/>
              <a:t>SSU-</a:t>
            </a:r>
            <a:r>
              <a:rPr lang="en-AU" sz="1200" dirty="0" err="1" smtClean="0"/>
              <a:t>rRNA_Hsa</a:t>
            </a:r>
            <a:r>
              <a:rPr lang="en-AU" sz="1200" dirty="0"/>
              <a:t>, </a:t>
            </a:r>
            <a:r>
              <a:rPr lang="en-AU" sz="1200" dirty="0" err="1" smtClean="0"/>
              <a:t>RepeatMasker</a:t>
            </a:r>
            <a:endParaRPr lang="en-AU" sz="1200" dirty="0" smtClean="0"/>
          </a:p>
          <a:p>
            <a:r>
              <a:rPr lang="en-AU" sz="1200" dirty="0" smtClean="0"/>
              <a:t>AY036118</a:t>
            </a:r>
            <a:r>
              <a:rPr lang="en-AU" sz="1200" dirty="0"/>
              <a:t>, </a:t>
            </a:r>
            <a:r>
              <a:rPr lang="en-AU" sz="1200" dirty="0" err="1"/>
              <a:t>lincRNA</a:t>
            </a:r>
            <a:r>
              <a:rPr lang="en-AU" sz="1200" dirty="0"/>
              <a:t> </a:t>
            </a:r>
            <a:r>
              <a:rPr lang="en-AU" sz="1200" dirty="0" smtClean="0"/>
              <a:t>gene</a:t>
            </a:r>
          </a:p>
          <a:p>
            <a:r>
              <a:rPr lang="en-AU" sz="1200" dirty="0" smtClean="0"/>
              <a:t>RP23-81C12.3=Gm42418</a:t>
            </a:r>
            <a:r>
              <a:rPr lang="en-AU" sz="1200" dirty="0"/>
              <a:t>, </a:t>
            </a:r>
            <a:r>
              <a:rPr lang="en-AU" sz="1200" dirty="0" err="1" smtClean="0"/>
              <a:t>lincRNA</a:t>
            </a:r>
            <a:endParaRPr lang="en-AU" dirty="0"/>
          </a:p>
        </p:txBody>
      </p:sp>
      <p:sp>
        <p:nvSpPr>
          <p:cNvPr id="5" name="TextBox 4"/>
          <p:cNvSpPr txBox="1"/>
          <p:nvPr/>
        </p:nvSpPr>
        <p:spPr>
          <a:xfrm>
            <a:off x="7936113" y="521963"/>
            <a:ext cx="1882066" cy="1200329"/>
          </a:xfrm>
          <a:prstGeom prst="rect">
            <a:avLst/>
          </a:prstGeom>
          <a:noFill/>
        </p:spPr>
        <p:txBody>
          <a:bodyPr wrap="square" rtlCol="0">
            <a:spAutoFit/>
          </a:bodyPr>
          <a:lstStyle/>
          <a:p>
            <a:r>
              <a:rPr lang="en-AU" dirty="0">
                <a:solidFill>
                  <a:srgbClr val="FF0000"/>
                </a:solidFill>
              </a:rPr>
              <a:t>All the reads tend to map to this 54bp section </a:t>
            </a:r>
          </a:p>
          <a:p>
            <a:endParaRPr lang="en-AU" dirty="0"/>
          </a:p>
        </p:txBody>
      </p:sp>
      <p:sp>
        <p:nvSpPr>
          <p:cNvPr id="7" name="Oval 6"/>
          <p:cNvSpPr/>
          <p:nvPr/>
        </p:nvSpPr>
        <p:spPr>
          <a:xfrm>
            <a:off x="9738804" y="777289"/>
            <a:ext cx="452761" cy="4616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FF0000"/>
              </a:solidFill>
            </a:endParaRPr>
          </a:p>
        </p:txBody>
      </p:sp>
      <p:sp>
        <p:nvSpPr>
          <p:cNvPr id="8" name="Content Placeholder 2"/>
          <p:cNvSpPr txBox="1">
            <a:spLocks/>
          </p:cNvSpPr>
          <p:nvPr/>
        </p:nvSpPr>
        <p:spPr>
          <a:xfrm>
            <a:off x="188651" y="1334766"/>
            <a:ext cx="2436627" cy="10401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800" dirty="0" smtClean="0">
                <a:solidFill>
                  <a:srgbClr val="FF0000"/>
                </a:solidFill>
              </a:rPr>
              <a:t>Mapping quality high</a:t>
            </a:r>
          </a:p>
          <a:p>
            <a:r>
              <a:rPr lang="en-AU" sz="1800" dirty="0" smtClean="0">
                <a:solidFill>
                  <a:srgbClr val="FF0000"/>
                </a:solidFill>
              </a:rPr>
              <a:t>Multiple hits is low and next best alignment is poor</a:t>
            </a:r>
          </a:p>
          <a:p>
            <a:endParaRPr lang="en-AU" dirty="0" smtClean="0"/>
          </a:p>
        </p:txBody>
      </p:sp>
    </p:spTree>
    <p:extLst>
      <p:ext uri="{BB962C8B-B14F-4D97-AF65-F5344CB8AC3E}">
        <p14:creationId xmlns:p14="http://schemas.microsoft.com/office/powerpoint/2010/main" val="2352551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Locations </a:t>
            </a:r>
            <a:r>
              <a:rPr lang="en-AU" dirty="0"/>
              <a:t>of similar sequences</a:t>
            </a:r>
          </a:p>
        </p:txBody>
      </p:sp>
      <p:pic>
        <p:nvPicPr>
          <p:cNvPr id="5" name="Picture 4"/>
          <p:cNvPicPr>
            <a:picLocks noChangeAspect="1"/>
          </p:cNvPicPr>
          <p:nvPr/>
        </p:nvPicPr>
        <p:blipFill>
          <a:blip r:embed="rId3"/>
          <a:stretch>
            <a:fillRect/>
          </a:stretch>
        </p:blipFill>
        <p:spPr>
          <a:xfrm>
            <a:off x="551602" y="2243471"/>
            <a:ext cx="11088796" cy="2530548"/>
          </a:xfrm>
          <a:prstGeom prst="rect">
            <a:avLst/>
          </a:prstGeom>
        </p:spPr>
      </p:pic>
    </p:spTree>
    <p:extLst>
      <p:ext uri="{BB962C8B-B14F-4D97-AF65-F5344CB8AC3E}">
        <p14:creationId xmlns:p14="http://schemas.microsoft.com/office/powerpoint/2010/main" val="2273199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2806" y="365125"/>
            <a:ext cx="8547605" cy="6108033"/>
          </a:xfrm>
        </p:spPr>
      </p:pic>
    </p:spTree>
    <p:extLst>
      <p:ext uri="{BB962C8B-B14F-4D97-AF65-F5344CB8AC3E}">
        <p14:creationId xmlns:p14="http://schemas.microsoft.com/office/powerpoint/2010/main" val="3484967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8785" y="365125"/>
            <a:ext cx="17937671" cy="3918260"/>
          </a:xfrm>
        </p:spPr>
      </p:pic>
      <p:graphicFrame>
        <p:nvGraphicFramePr>
          <p:cNvPr id="6" name="Table 5"/>
          <p:cNvGraphicFramePr>
            <a:graphicFrameLocks noGrp="1"/>
          </p:cNvGraphicFramePr>
          <p:nvPr>
            <p:extLst>
              <p:ext uri="{D42A27DB-BD31-4B8C-83A1-F6EECF244321}">
                <p14:modId xmlns:p14="http://schemas.microsoft.com/office/powerpoint/2010/main" val="3475457142"/>
              </p:ext>
            </p:extLst>
          </p:nvPr>
        </p:nvGraphicFramePr>
        <p:xfrm>
          <a:off x="5536094" y="1522070"/>
          <a:ext cx="2663688" cy="1640711"/>
        </p:xfrm>
        <a:graphic>
          <a:graphicData uri="http://schemas.openxmlformats.org/drawingml/2006/table">
            <a:tbl>
              <a:tblPr firstRow="1" bandRow="1">
                <a:tableStyleId>{5C22544A-7EE6-4342-B048-85BDC9FD1C3A}</a:tableStyleId>
              </a:tblPr>
              <a:tblGrid>
                <a:gridCol w="1331844"/>
                <a:gridCol w="1331844"/>
              </a:tblGrid>
              <a:tr h="313615">
                <a:tc>
                  <a:txBody>
                    <a:bodyPr/>
                    <a:lstStyle/>
                    <a:p>
                      <a:r>
                        <a:rPr lang="en-AU" sz="1050" dirty="0" smtClean="0"/>
                        <a:t>No. Reads at peak</a:t>
                      </a:r>
                      <a:endParaRPr lang="en-AU" sz="1050" dirty="0"/>
                    </a:p>
                  </a:txBody>
                  <a:tcPr/>
                </a:tc>
                <a:tc>
                  <a:txBody>
                    <a:bodyPr/>
                    <a:lstStyle/>
                    <a:p>
                      <a:r>
                        <a:rPr lang="en-AU" sz="1050" dirty="0" err="1" smtClean="0"/>
                        <a:t>rRNA</a:t>
                      </a:r>
                      <a:r>
                        <a:rPr lang="en-AU" sz="1050" dirty="0" smtClean="0"/>
                        <a:t> rate</a:t>
                      </a:r>
                      <a:endParaRPr lang="en-AU" sz="1050" dirty="0"/>
                    </a:p>
                  </a:txBody>
                  <a:tcPr/>
                </a:tc>
              </a:tr>
              <a:tr h="313242">
                <a:tc>
                  <a:txBody>
                    <a:bodyPr/>
                    <a:lstStyle/>
                    <a:p>
                      <a:r>
                        <a:rPr lang="en-AU" sz="1050" dirty="0" smtClean="0"/>
                        <a:t>1.1 million</a:t>
                      </a:r>
                      <a:endParaRPr lang="en-AU" sz="1050" dirty="0"/>
                    </a:p>
                  </a:txBody>
                  <a:tcPr/>
                </a:tc>
                <a:tc>
                  <a:txBody>
                    <a:bodyPr/>
                    <a:lstStyle/>
                    <a:p>
                      <a:r>
                        <a:rPr lang="en-AU" sz="1050" dirty="0" smtClean="0"/>
                        <a:t>0.289</a:t>
                      </a:r>
                      <a:endParaRPr lang="en-AU" sz="1050" dirty="0"/>
                    </a:p>
                  </a:txBody>
                  <a:tcPr/>
                </a:tc>
              </a:tr>
              <a:tr h="252819">
                <a:tc>
                  <a:txBody>
                    <a:bodyPr/>
                    <a:lstStyle/>
                    <a:p>
                      <a:r>
                        <a:rPr lang="en-AU" sz="1050" dirty="0" smtClean="0"/>
                        <a:t>50 thousand </a:t>
                      </a:r>
                      <a:endParaRPr lang="en-AU" sz="1050" dirty="0"/>
                    </a:p>
                  </a:txBody>
                  <a:tcPr/>
                </a:tc>
                <a:tc>
                  <a:txBody>
                    <a:bodyPr/>
                    <a:lstStyle/>
                    <a:p>
                      <a:r>
                        <a:rPr lang="en-AU" sz="1050" dirty="0" smtClean="0"/>
                        <a:t>0.057</a:t>
                      </a:r>
                      <a:endParaRPr lang="en-AU" sz="1050" dirty="0"/>
                    </a:p>
                  </a:txBody>
                  <a:tcPr/>
                </a:tc>
              </a:tr>
              <a:tr h="251749">
                <a:tc>
                  <a:txBody>
                    <a:bodyPr/>
                    <a:lstStyle/>
                    <a:p>
                      <a:r>
                        <a:rPr lang="en-AU" sz="1050" dirty="0" smtClean="0"/>
                        <a:t>1.9 million</a:t>
                      </a:r>
                      <a:endParaRPr lang="en-AU" sz="1050" dirty="0"/>
                    </a:p>
                  </a:txBody>
                  <a:tcPr/>
                </a:tc>
                <a:tc>
                  <a:txBody>
                    <a:bodyPr/>
                    <a:lstStyle/>
                    <a:p>
                      <a:r>
                        <a:rPr lang="en-AU" sz="1050" dirty="0" smtClean="0"/>
                        <a:t>0.378</a:t>
                      </a:r>
                      <a:endParaRPr lang="en-AU" sz="1050" dirty="0"/>
                    </a:p>
                  </a:txBody>
                  <a:tcPr/>
                </a:tc>
              </a:tr>
              <a:tr h="254643">
                <a:tc>
                  <a:txBody>
                    <a:bodyPr/>
                    <a:lstStyle/>
                    <a:p>
                      <a:r>
                        <a:rPr lang="en-AU" sz="1050" dirty="0" smtClean="0"/>
                        <a:t>1.5 million</a:t>
                      </a:r>
                      <a:endParaRPr lang="en-AU" sz="1050" dirty="0"/>
                    </a:p>
                  </a:txBody>
                  <a:tcPr/>
                </a:tc>
                <a:tc>
                  <a:txBody>
                    <a:bodyPr/>
                    <a:lstStyle/>
                    <a:p>
                      <a:r>
                        <a:rPr lang="en-AU" sz="1050" dirty="0" smtClean="0"/>
                        <a:t>0.317</a:t>
                      </a:r>
                      <a:endParaRPr lang="en-AU" sz="1050" dirty="0"/>
                    </a:p>
                  </a:txBody>
                  <a:tcPr/>
                </a:tc>
              </a:tr>
              <a:tr h="254643">
                <a:tc>
                  <a:txBody>
                    <a:bodyPr/>
                    <a:lstStyle/>
                    <a:p>
                      <a:r>
                        <a:rPr lang="en-AU" sz="1050" dirty="0" smtClean="0"/>
                        <a:t>41 thousand</a:t>
                      </a:r>
                      <a:endParaRPr lang="en-AU" sz="1050" dirty="0"/>
                    </a:p>
                  </a:txBody>
                  <a:tcPr/>
                </a:tc>
                <a:tc>
                  <a:txBody>
                    <a:bodyPr/>
                    <a:lstStyle/>
                    <a:p>
                      <a:r>
                        <a:rPr lang="en-AU" sz="1050" dirty="0" smtClean="0"/>
                        <a:t>0.027</a:t>
                      </a:r>
                      <a:endParaRPr lang="en-AU" sz="1050" dirty="0"/>
                    </a:p>
                  </a:txBody>
                  <a:tcPr/>
                </a:tc>
              </a:tr>
            </a:tbl>
          </a:graphicData>
        </a:graphic>
      </p:graphicFrame>
    </p:spTree>
    <p:extLst>
      <p:ext uri="{BB962C8B-B14F-4D97-AF65-F5344CB8AC3E}">
        <p14:creationId xmlns:p14="http://schemas.microsoft.com/office/powerpoint/2010/main" val="2160372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Correlation networks </a:t>
            </a:r>
            <a:endParaRPr lang="en-AU" dirty="0"/>
          </a:p>
        </p:txBody>
      </p:sp>
      <p:sp>
        <p:nvSpPr>
          <p:cNvPr id="3" name="Subtitle 2"/>
          <p:cNvSpPr>
            <a:spLocks noGrp="1"/>
          </p:cNvSpPr>
          <p:nvPr>
            <p:ph type="subTitle" idx="1"/>
          </p:nvPr>
        </p:nvSpPr>
        <p:spPr/>
        <p:txBody>
          <a:bodyPr/>
          <a:lstStyle/>
          <a:p>
            <a:r>
              <a:rPr lang="en-AU" dirty="0" smtClean="0"/>
              <a:t>Ethan Grooby Summer Student </a:t>
            </a:r>
          </a:p>
          <a:p>
            <a:r>
              <a:rPr lang="en-AU" dirty="0" smtClean="0"/>
              <a:t>Supervisor: </a:t>
            </a:r>
            <a:r>
              <a:rPr lang="en-AU" b="1" dirty="0" smtClean="0"/>
              <a:t>: </a:t>
            </a:r>
            <a:r>
              <a:rPr lang="en-AU" dirty="0" smtClean="0"/>
              <a:t>Anna Trigos PHD student </a:t>
            </a:r>
          </a:p>
          <a:p>
            <a:endParaRPr lang="en-AU" dirty="0"/>
          </a:p>
        </p:txBody>
      </p:sp>
    </p:spTree>
    <p:extLst>
      <p:ext uri="{BB962C8B-B14F-4D97-AF65-F5344CB8AC3E}">
        <p14:creationId xmlns:p14="http://schemas.microsoft.com/office/powerpoint/2010/main" val="3223525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Background</a:t>
            </a:r>
            <a:endParaRPr lang="en-AU" dirty="0"/>
          </a:p>
        </p:txBody>
      </p:sp>
      <p:sp>
        <p:nvSpPr>
          <p:cNvPr id="3" name="Content Placeholder 2"/>
          <p:cNvSpPr>
            <a:spLocks noGrp="1"/>
          </p:cNvSpPr>
          <p:nvPr>
            <p:ph idx="1"/>
          </p:nvPr>
        </p:nvSpPr>
        <p:spPr/>
        <p:txBody>
          <a:bodyPr/>
          <a:lstStyle/>
          <a:p>
            <a:r>
              <a:rPr lang="en-AU" dirty="0" smtClean="0"/>
              <a:t>Aim: To determine the reproducibility of gene networks </a:t>
            </a:r>
          </a:p>
          <a:p>
            <a:endParaRPr lang="en-AU" dirty="0" smtClean="0"/>
          </a:p>
          <a:p>
            <a:r>
              <a:rPr lang="en-AU" dirty="0" smtClean="0"/>
              <a:t>For different tumours, samples have been taken from individuals and gene expression levels have been determined. These have then been used to determine the relationship between genes if one activates, inhibits or has no relationship with the other. Overall this data has been transformed into gene network modules which are sets of genes that are highly correlated with each other. </a:t>
            </a:r>
            <a:endParaRPr lang="en-AU" dirty="0"/>
          </a:p>
        </p:txBody>
      </p:sp>
    </p:spTree>
    <p:extLst>
      <p:ext uri="{BB962C8B-B14F-4D97-AF65-F5344CB8AC3E}">
        <p14:creationId xmlns:p14="http://schemas.microsoft.com/office/powerpoint/2010/main" val="28913350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 </a:t>
            </a:r>
            <a:endParaRPr lang="en-AU"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4035287"/>
            <a:ext cx="3073857" cy="2196548"/>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2314" y="2078373"/>
            <a:ext cx="2867115" cy="2048811"/>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10771" y="2013558"/>
            <a:ext cx="2897462" cy="207049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40972" y="4080119"/>
            <a:ext cx="2976685" cy="2127109"/>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63813" y="2086004"/>
            <a:ext cx="2947139" cy="2105996"/>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73857" y="4080119"/>
            <a:ext cx="2927007" cy="2091610"/>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74721" y="4080119"/>
            <a:ext cx="3011119" cy="2151716"/>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6254" y="2099956"/>
            <a:ext cx="2806705" cy="2005643"/>
          </a:xfrm>
          <a:prstGeom prst="rect">
            <a:avLst/>
          </a:prstGeom>
        </p:spPr>
      </p:pic>
      <p:pic>
        <p:nvPicPr>
          <p:cNvPr id="15"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57047" y="77758"/>
            <a:ext cx="2760669" cy="1972747"/>
          </a:xfrm>
          <a:prstGeom prst="rect">
            <a:avLst/>
          </a:prstGeom>
        </p:spPr>
      </p:pic>
    </p:spTree>
    <p:extLst>
      <p:ext uri="{BB962C8B-B14F-4D97-AF65-F5344CB8AC3E}">
        <p14:creationId xmlns:p14="http://schemas.microsoft.com/office/powerpoint/2010/main" val="900134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Background:</a:t>
            </a:r>
            <a:endParaRPr lang="en-AU" dirty="0"/>
          </a:p>
        </p:txBody>
      </p:sp>
      <p:sp>
        <p:nvSpPr>
          <p:cNvPr id="3" name="Content Placeholder 2"/>
          <p:cNvSpPr>
            <a:spLocks noGrp="1"/>
          </p:cNvSpPr>
          <p:nvPr>
            <p:ph idx="1"/>
          </p:nvPr>
        </p:nvSpPr>
        <p:spPr/>
        <p:txBody>
          <a:bodyPr>
            <a:normAutofit fontScale="70000" lnSpcReduction="20000"/>
          </a:bodyPr>
          <a:lstStyle/>
          <a:p>
            <a:pPr marL="0" indent="0">
              <a:buNone/>
            </a:pPr>
            <a:r>
              <a:rPr lang="en-AU" b="1" dirty="0" smtClean="0"/>
              <a:t>Methods:</a:t>
            </a:r>
          </a:p>
          <a:p>
            <a:r>
              <a:rPr lang="en-AU" dirty="0" smtClean="0"/>
              <a:t>Comparing </a:t>
            </a:r>
            <a:r>
              <a:rPr lang="en-AU" dirty="0"/>
              <a:t>the expression levels of genes and gene sets in mutant and wildtype samples to determine which ones are significantly differentially expressed. </a:t>
            </a:r>
          </a:p>
          <a:p>
            <a:r>
              <a:rPr lang="en-AU" dirty="0"/>
              <a:t>L</a:t>
            </a:r>
            <a:r>
              <a:rPr lang="en-AU" dirty="0" smtClean="0"/>
              <a:t>ooking </a:t>
            </a:r>
            <a:r>
              <a:rPr lang="en-AU" dirty="0"/>
              <a:t>into the age of the genes and gene pathways that are differentially </a:t>
            </a:r>
            <a:r>
              <a:rPr lang="en-AU" dirty="0" smtClean="0"/>
              <a:t>expressed</a:t>
            </a:r>
          </a:p>
          <a:p>
            <a:pPr marL="0" indent="0">
              <a:buNone/>
            </a:pPr>
            <a:r>
              <a:rPr lang="en-AU" b="1" dirty="0" smtClean="0"/>
              <a:t>Tools: All </a:t>
            </a:r>
            <a:r>
              <a:rPr lang="en-AU" b="1" dirty="0"/>
              <a:t>analysis was done using R studio</a:t>
            </a:r>
          </a:p>
          <a:p>
            <a:pPr lvl="0"/>
            <a:r>
              <a:rPr lang="en-AU" dirty="0"/>
              <a:t>For differential gene analysis the R package </a:t>
            </a:r>
            <a:r>
              <a:rPr lang="en-AU" dirty="0" err="1"/>
              <a:t>DESeq</a:t>
            </a:r>
            <a:r>
              <a:rPr lang="en-AU" dirty="0"/>
              <a:t> was implemented</a:t>
            </a:r>
          </a:p>
          <a:p>
            <a:pPr lvl="0"/>
            <a:r>
              <a:rPr lang="en-AU" dirty="0"/>
              <a:t>Normalization of data techniques using </a:t>
            </a:r>
            <a:r>
              <a:rPr lang="en-AU" dirty="0" err="1"/>
              <a:t>DESeq</a:t>
            </a:r>
            <a:r>
              <a:rPr lang="en-AU" dirty="0"/>
              <a:t>, </a:t>
            </a:r>
            <a:r>
              <a:rPr lang="en-AU" dirty="0" err="1"/>
              <a:t>EdgeR</a:t>
            </a:r>
            <a:r>
              <a:rPr lang="en-AU" dirty="0"/>
              <a:t> and </a:t>
            </a:r>
            <a:r>
              <a:rPr lang="en-AU" dirty="0" err="1"/>
              <a:t>preprocessCore</a:t>
            </a:r>
            <a:r>
              <a:rPr lang="en-AU" dirty="0"/>
              <a:t> packages </a:t>
            </a:r>
          </a:p>
          <a:p>
            <a:pPr lvl="0"/>
            <a:r>
              <a:rPr lang="en-AU" dirty="0"/>
              <a:t>Statistical analysis </a:t>
            </a:r>
          </a:p>
          <a:p>
            <a:pPr lvl="0"/>
            <a:r>
              <a:rPr lang="en-AU" dirty="0"/>
              <a:t>Presentation of data using heat maps, bar plots, scatter plots and tables  </a:t>
            </a:r>
          </a:p>
          <a:p>
            <a:pPr lvl="0"/>
            <a:r>
              <a:rPr lang="en-AU" dirty="0" smtClean="0"/>
              <a:t>For </a:t>
            </a:r>
            <a:r>
              <a:rPr lang="en-AU" dirty="0"/>
              <a:t>the differential biological pathway analysis the R package GSVA was implemented with the gene set data obtained through </a:t>
            </a:r>
          </a:p>
          <a:p>
            <a:pPr lvl="0"/>
            <a:r>
              <a:rPr lang="en-AU" dirty="0"/>
              <a:t>Use of code from Anna </a:t>
            </a:r>
            <a:r>
              <a:rPr lang="en-AU" dirty="0" err="1"/>
              <a:t>Trigos</a:t>
            </a:r>
            <a:r>
              <a:rPr lang="en-AU" dirty="0"/>
              <a:t> PHD student </a:t>
            </a:r>
          </a:p>
          <a:p>
            <a:pPr lvl="0"/>
            <a:r>
              <a:rPr lang="en-AU" dirty="0"/>
              <a:t>Gene correlation networks using WGCNA package </a:t>
            </a:r>
          </a:p>
          <a:p>
            <a:endParaRPr lang="en-AU" dirty="0"/>
          </a:p>
        </p:txBody>
      </p:sp>
    </p:spTree>
    <p:extLst>
      <p:ext uri="{BB962C8B-B14F-4D97-AF65-F5344CB8AC3E}">
        <p14:creationId xmlns:p14="http://schemas.microsoft.com/office/powerpoint/2010/main" val="1776646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Background: Data</a:t>
            </a:r>
            <a:endParaRPr lang="en-AU" dirty="0"/>
          </a:p>
        </p:txBody>
      </p:sp>
      <p:sp>
        <p:nvSpPr>
          <p:cNvPr id="3" name="Content Placeholder 2"/>
          <p:cNvSpPr>
            <a:spLocks noGrp="1"/>
          </p:cNvSpPr>
          <p:nvPr>
            <p:ph idx="1"/>
          </p:nvPr>
        </p:nvSpPr>
        <p:spPr/>
        <p:txBody>
          <a:bodyPr>
            <a:normAutofit/>
          </a:bodyPr>
          <a:lstStyle/>
          <a:p>
            <a:r>
              <a:rPr lang="en-AU" dirty="0" smtClean="0"/>
              <a:t>Samples were taken at two time points</a:t>
            </a:r>
          </a:p>
          <a:p>
            <a:r>
              <a:rPr lang="en-AU" dirty="0" smtClean="0"/>
              <a:t>56 day: 4 wildtype and 4 mutant samples</a:t>
            </a:r>
          </a:p>
          <a:p>
            <a:r>
              <a:rPr lang="en-AU" dirty="0" smtClean="0"/>
              <a:t>100 day: 5 wildtype and 5 mutant samples</a:t>
            </a:r>
          </a:p>
          <a:p>
            <a:r>
              <a:rPr lang="en-AU" dirty="0" smtClean="0"/>
              <a:t>The data provided for each samples was a list of the number of reads mapping to a particular gene.</a:t>
            </a:r>
          </a:p>
          <a:p>
            <a:r>
              <a:rPr lang="en-AU" dirty="0" smtClean="0"/>
              <a:t> Note for the 56 day set there were 3 prime sequenced as opposed to the 100 day set which was fully sequenced </a:t>
            </a:r>
          </a:p>
          <a:p>
            <a:endParaRPr lang="en-AU" dirty="0"/>
          </a:p>
          <a:p>
            <a:endParaRPr lang="en-AU" dirty="0"/>
          </a:p>
        </p:txBody>
      </p:sp>
    </p:spTree>
    <p:extLst>
      <p:ext uri="{BB962C8B-B14F-4D97-AF65-F5344CB8AC3E}">
        <p14:creationId xmlns:p14="http://schemas.microsoft.com/office/powerpoint/2010/main" val="659062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 prime sequencing </a:t>
            </a:r>
            <a:endParaRPr lang="en-AU" dirty="0"/>
          </a:p>
        </p:txBody>
      </p:sp>
      <p:sp>
        <p:nvSpPr>
          <p:cNvPr id="3" name="Content Placeholder 2"/>
          <p:cNvSpPr>
            <a:spLocks noGrp="1"/>
          </p:cNvSpPr>
          <p:nvPr>
            <p:ph idx="1"/>
          </p:nvPr>
        </p:nvSpPr>
        <p:spPr>
          <a:xfrm>
            <a:off x="838200" y="1825625"/>
            <a:ext cx="5793620" cy="4351338"/>
          </a:xfrm>
        </p:spPr>
        <p:txBody>
          <a:bodyPr/>
          <a:lstStyle/>
          <a:p>
            <a:r>
              <a:rPr lang="en-AU" dirty="0"/>
              <a:t>poly-A tail as an adapter-incorporating priming site for 1</a:t>
            </a:r>
            <a:r>
              <a:rPr lang="en-AU" baseline="30000" dirty="0"/>
              <a:t>st</a:t>
            </a:r>
            <a:r>
              <a:rPr lang="en-AU" dirty="0"/>
              <a:t> strand </a:t>
            </a:r>
            <a:r>
              <a:rPr lang="en-AU" dirty="0" smtClean="0"/>
              <a:t>synthesis</a:t>
            </a:r>
          </a:p>
          <a:p>
            <a:r>
              <a:rPr lang="en-AU" dirty="0"/>
              <a:t>RNA template </a:t>
            </a:r>
            <a:r>
              <a:rPr lang="en-AU" dirty="0" smtClean="0"/>
              <a:t>removal</a:t>
            </a:r>
          </a:p>
          <a:p>
            <a:r>
              <a:rPr lang="en-AU" dirty="0"/>
              <a:t>Stand specific sequencing data is ensured due to the adapter sequence of the primed 2</a:t>
            </a:r>
            <a:r>
              <a:rPr lang="en-AU" baseline="30000" dirty="0"/>
              <a:t>nd</a:t>
            </a:r>
            <a:r>
              <a:rPr lang="en-AU" dirty="0"/>
              <a:t> strand</a:t>
            </a:r>
          </a:p>
        </p:txBody>
      </p:sp>
      <p:pic>
        <p:nvPicPr>
          <p:cNvPr id="4" name="Picture 3"/>
          <p:cNvPicPr>
            <a:picLocks noChangeAspect="1"/>
          </p:cNvPicPr>
          <p:nvPr/>
        </p:nvPicPr>
        <p:blipFill rotWithShape="1">
          <a:blip r:embed="rId3"/>
          <a:srcRect l="57816" t="43236" r="12257" b="23754"/>
          <a:stretch/>
        </p:blipFill>
        <p:spPr>
          <a:xfrm>
            <a:off x="6419168" y="1690688"/>
            <a:ext cx="5553091" cy="3445349"/>
          </a:xfrm>
          <a:prstGeom prst="rect">
            <a:avLst/>
          </a:prstGeom>
        </p:spPr>
      </p:pic>
    </p:spTree>
    <p:extLst>
      <p:ext uri="{BB962C8B-B14F-4D97-AF65-F5344CB8AC3E}">
        <p14:creationId xmlns:p14="http://schemas.microsoft.com/office/powerpoint/2010/main" val="2356772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Normalizing for Library Size and Gene Length</a:t>
            </a:r>
            <a:endParaRPr lang="en-AU"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935" y="2141000"/>
            <a:ext cx="5721065" cy="365277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02271" y="2110162"/>
            <a:ext cx="5795973" cy="3714447"/>
          </a:xfrm>
          <a:prstGeom prst="rect">
            <a:avLst/>
          </a:prstGeom>
        </p:spPr>
      </p:pic>
      <p:sp>
        <p:nvSpPr>
          <p:cNvPr id="6" name="TextBox 5"/>
          <p:cNvSpPr txBox="1"/>
          <p:nvPr/>
        </p:nvSpPr>
        <p:spPr>
          <a:xfrm>
            <a:off x="1697064" y="1822645"/>
            <a:ext cx="1898543" cy="369332"/>
          </a:xfrm>
          <a:prstGeom prst="rect">
            <a:avLst/>
          </a:prstGeom>
          <a:noFill/>
        </p:spPr>
        <p:txBody>
          <a:bodyPr wrap="square" rtlCol="0">
            <a:spAutoFit/>
          </a:bodyPr>
          <a:lstStyle/>
          <a:p>
            <a:pPr algn="ctr"/>
            <a:r>
              <a:rPr lang="en-AU" dirty="0" smtClean="0"/>
              <a:t>56 Day</a:t>
            </a:r>
            <a:endParaRPr lang="en-AU" dirty="0"/>
          </a:p>
        </p:txBody>
      </p:sp>
      <p:sp>
        <p:nvSpPr>
          <p:cNvPr id="7" name="TextBox 6"/>
          <p:cNvSpPr txBox="1"/>
          <p:nvPr/>
        </p:nvSpPr>
        <p:spPr>
          <a:xfrm>
            <a:off x="8056535" y="1690688"/>
            <a:ext cx="1898543" cy="369332"/>
          </a:xfrm>
          <a:prstGeom prst="rect">
            <a:avLst/>
          </a:prstGeom>
          <a:noFill/>
        </p:spPr>
        <p:txBody>
          <a:bodyPr wrap="square" rtlCol="0">
            <a:spAutoFit/>
          </a:bodyPr>
          <a:lstStyle/>
          <a:p>
            <a:pPr algn="ctr"/>
            <a:r>
              <a:rPr lang="en-AU" dirty="0" smtClean="0"/>
              <a:t>100 Day</a:t>
            </a:r>
            <a:endParaRPr lang="en-AU" dirty="0"/>
          </a:p>
        </p:txBody>
      </p:sp>
    </p:spTree>
    <p:extLst>
      <p:ext uri="{BB962C8B-B14F-4D97-AF65-F5344CB8AC3E}">
        <p14:creationId xmlns:p14="http://schemas.microsoft.com/office/powerpoint/2010/main" val="19640124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PCA Plots</a:t>
            </a:r>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124" y="1822645"/>
            <a:ext cx="5700568" cy="3653306"/>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8430"/>
          <a:stretch/>
        </p:blipFill>
        <p:spPr>
          <a:xfrm>
            <a:off x="200915" y="1822645"/>
            <a:ext cx="6008965" cy="3563015"/>
          </a:xfrm>
          <a:prstGeom prst="rect">
            <a:avLst/>
          </a:prstGeom>
        </p:spPr>
      </p:pic>
      <p:sp>
        <p:nvSpPr>
          <p:cNvPr id="6" name="TextBox 5"/>
          <p:cNvSpPr txBox="1"/>
          <p:nvPr/>
        </p:nvSpPr>
        <p:spPr>
          <a:xfrm>
            <a:off x="1697064" y="1822645"/>
            <a:ext cx="1898543" cy="369332"/>
          </a:xfrm>
          <a:prstGeom prst="rect">
            <a:avLst/>
          </a:prstGeom>
          <a:noFill/>
        </p:spPr>
        <p:txBody>
          <a:bodyPr wrap="square" rtlCol="0">
            <a:spAutoFit/>
          </a:bodyPr>
          <a:lstStyle/>
          <a:p>
            <a:pPr algn="ctr"/>
            <a:r>
              <a:rPr lang="en-AU" dirty="0" smtClean="0"/>
              <a:t>56 Day</a:t>
            </a:r>
            <a:endParaRPr lang="en-AU" dirty="0"/>
          </a:p>
        </p:txBody>
      </p:sp>
      <p:sp>
        <p:nvSpPr>
          <p:cNvPr id="7" name="TextBox 6"/>
          <p:cNvSpPr txBox="1"/>
          <p:nvPr/>
        </p:nvSpPr>
        <p:spPr>
          <a:xfrm>
            <a:off x="8056535" y="1690688"/>
            <a:ext cx="1898543" cy="369332"/>
          </a:xfrm>
          <a:prstGeom prst="rect">
            <a:avLst/>
          </a:prstGeom>
          <a:noFill/>
        </p:spPr>
        <p:txBody>
          <a:bodyPr wrap="square" rtlCol="0">
            <a:spAutoFit/>
          </a:bodyPr>
          <a:lstStyle/>
          <a:p>
            <a:pPr algn="ctr"/>
            <a:r>
              <a:rPr lang="en-AU" dirty="0" smtClean="0"/>
              <a:t>100 Day</a:t>
            </a:r>
            <a:endParaRPr lang="en-AU" dirty="0"/>
          </a:p>
        </p:txBody>
      </p:sp>
    </p:spTree>
    <p:extLst>
      <p:ext uri="{BB962C8B-B14F-4D97-AF65-F5344CB8AC3E}">
        <p14:creationId xmlns:p14="http://schemas.microsoft.com/office/powerpoint/2010/main" val="1493385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Expression Levels for 56 day samples</a:t>
            </a:r>
            <a:br>
              <a:rPr lang="en-AU" dirty="0" smtClean="0"/>
            </a:br>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5266" y="1617985"/>
            <a:ext cx="5756734" cy="44798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39" y="1941862"/>
            <a:ext cx="6340227" cy="4080084"/>
          </a:xfrm>
          <a:prstGeom prst="rect">
            <a:avLst/>
          </a:prstGeom>
        </p:spPr>
      </p:pic>
    </p:spTree>
    <p:extLst>
      <p:ext uri="{BB962C8B-B14F-4D97-AF65-F5344CB8AC3E}">
        <p14:creationId xmlns:p14="http://schemas.microsoft.com/office/powerpoint/2010/main" val="3753535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Expression Levels for 100 day samples</a:t>
            </a:r>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984" y="2087937"/>
            <a:ext cx="5992962" cy="41920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6946" y="1628695"/>
            <a:ext cx="5765130" cy="4486398"/>
          </a:xfrm>
          <a:prstGeom prst="rect">
            <a:avLst/>
          </a:prstGeom>
        </p:spPr>
      </p:pic>
      <p:sp>
        <p:nvSpPr>
          <p:cNvPr id="3" name="Oval 2"/>
          <p:cNvSpPr/>
          <p:nvPr/>
        </p:nvSpPr>
        <p:spPr>
          <a:xfrm>
            <a:off x="11271250" y="5353050"/>
            <a:ext cx="101600" cy="69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p:cNvSpPr/>
          <p:nvPr/>
        </p:nvSpPr>
        <p:spPr>
          <a:xfrm>
            <a:off x="11144250" y="5441950"/>
            <a:ext cx="101600" cy="69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11290300" y="5578475"/>
            <a:ext cx="101600" cy="69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11499850" y="4695825"/>
            <a:ext cx="101600" cy="69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11087100" y="4905375"/>
            <a:ext cx="101600" cy="69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11455400" y="3279775"/>
            <a:ext cx="101600" cy="69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5036508" y="4611437"/>
            <a:ext cx="72000" cy="3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266204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4855</TotalTime>
  <Words>3287</Words>
  <Application>Microsoft Office PowerPoint</Application>
  <PresentationFormat>Widescreen</PresentationFormat>
  <Paragraphs>465</Paragraphs>
  <Slides>26</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Lucida Console</vt:lpstr>
      <vt:lpstr>Times New Roman</vt:lpstr>
      <vt:lpstr>Wingdings</vt:lpstr>
      <vt:lpstr>Office Theme</vt:lpstr>
      <vt:lpstr>Differential Gene and Gene Pathway Analysis </vt:lpstr>
      <vt:lpstr>Background: Overview of Project</vt:lpstr>
      <vt:lpstr>Background:</vt:lpstr>
      <vt:lpstr>Background: Data</vt:lpstr>
      <vt:lpstr>3 prime sequencing </vt:lpstr>
      <vt:lpstr>Normalizing for Library Size and Gene Length</vt:lpstr>
      <vt:lpstr>PCA Plots</vt:lpstr>
      <vt:lpstr>Expression Levels for 56 day samples </vt:lpstr>
      <vt:lpstr>Expression Levels for 100 day samples</vt:lpstr>
      <vt:lpstr>Interpretation of the heat maps</vt:lpstr>
      <vt:lpstr>GOslim</vt:lpstr>
      <vt:lpstr>Cancer Hallmark </vt:lpstr>
      <vt:lpstr>Unicellular vs Multicellular Processes </vt:lpstr>
      <vt:lpstr>TAI results </vt:lpstr>
      <vt:lpstr>Contamination Normalization </vt:lpstr>
      <vt:lpstr>3 prime sequencing effects </vt:lpstr>
      <vt:lpstr>PowerPoint Presentation</vt:lpstr>
      <vt:lpstr>PowerPoint Presentation</vt:lpstr>
      <vt:lpstr>Artefact in 3 prime sequenced data  </vt:lpstr>
      <vt:lpstr>PowerPoint Presentation</vt:lpstr>
      <vt:lpstr>Locations of similar sequences</vt:lpstr>
      <vt:lpstr>PowerPoint Presentation</vt:lpstr>
      <vt:lpstr>PowerPoint Presentation</vt:lpstr>
      <vt:lpstr>Correlation networks </vt:lpstr>
      <vt:lpstr>Background</vt:lpstr>
      <vt:lpstr>Results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Differential Gene and Gene Set Analysis</dc:title>
  <dc:creator>ethan grooby</dc:creator>
  <cp:lastModifiedBy>ethan grooby</cp:lastModifiedBy>
  <cp:revision>77</cp:revision>
  <dcterms:created xsi:type="dcterms:W3CDTF">2018-01-02T00:36:25Z</dcterms:created>
  <dcterms:modified xsi:type="dcterms:W3CDTF">2018-01-09T02:42:08Z</dcterms:modified>
</cp:coreProperties>
</file>