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1" r:id="rId5"/>
    <p:sldId id="269" r:id="rId6"/>
    <p:sldId id="270" r:id="rId7"/>
    <p:sldId id="268" r:id="rId8"/>
    <p:sldId id="273" r:id="rId9"/>
    <p:sldId id="272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29EB-3851-D28C-1DAA-7F80BC31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3236-3627-A1CC-BEEA-26205B58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B354-1C5E-DE42-7EC2-BE342ACC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A2E6-DC4C-D54F-1622-CB96B025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2C33-D5A2-E95D-2809-8D4B9F7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ABCA-5FE5-885B-04FF-85376C9D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5551-3574-009F-9E08-98447A52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E998-1220-39AD-6FD5-2377E0F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6D87-8A46-9DD4-4A68-AE3560A7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B3E0-8A03-3B8A-51F6-D7C77DF0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72AFF-B9F6-77D1-0295-9022CA89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7C52-0108-499D-4811-84FD8915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CA8-4514-9521-2B25-8768492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FB62-B44F-5431-7C79-B5269F3A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59EA-02F6-F4CC-801B-4132E34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C67D-F232-10FB-E231-B71E4B7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1BD3-C525-CCE1-4503-5B00FAFD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C8E0-6EE2-3C0B-4C59-7585824C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FAE7-AD58-166A-2A20-08E8B10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E12E-EC99-C55D-6F38-804A721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CD1-07B0-7185-32B1-546C9ED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E6E8-F284-6058-F608-A0C264FC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74DE-A534-5525-CD95-01E967CD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7590-E2C0-3AD5-53BB-0F25B653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C0D8-32F4-AB07-BA70-C3CD16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4C97-41E1-D318-E26C-E37192E6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C383-D2BE-AEFD-465F-EC43C8EC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7EECE-8D8E-E82C-D800-431028B7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5C7A-DC6C-1D14-3195-C127290C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C906-D351-9E7A-5C3A-31591585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247B-605F-F832-D6AC-2496DF1C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2BB-5B11-B1BA-83EE-64EBADD9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BA3F-EED5-8708-13A4-205B84EB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AD5B7-53D4-B7EA-0AE1-F930FFB8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EA637-4C9F-F36C-84CD-B3BA4391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BCE1D-B35D-48D1-AC4C-574D2CE7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428C-2117-A6E6-E404-BA4FDA15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26232-8350-36BF-4F64-54084072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E965-25F2-EC07-1CCE-7D6D2BE6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8A37-E56C-2F18-0C4E-C50EC3EE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67ED1-1EB2-5E53-F432-7FD34032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AAC29-BCCD-D365-0D71-2CA5B82D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106CF-92DB-6285-180E-23029A76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CC689-7499-1277-E81A-7A32AFF3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7F8D-B731-F0CB-1F8A-D2280968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166D-EE1F-398C-A1F5-CF67F57B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1B03-220B-F966-15A5-95C46FDC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5AB-66C1-034D-73F8-D7CD9011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E912C-908A-E105-1762-FCDA3C22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CD7E-B75C-4EA9-5CCB-1CEB1F5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39D0-F390-60D1-595B-6BA18EB8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6D1E-2F5C-E2BA-E705-99F5A099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794-0916-8B9E-E4C3-B14B53BB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177B-85E8-85F2-4AC3-9D99924B6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A611-7931-0CD6-FBBA-96E1773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9C95-429C-E601-8352-673A3CA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BDF-015B-451F-BD87-E9614964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215B-0790-4729-1F15-4F2FDBF0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A60BF-AB8B-EB13-E728-B1035BEF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F34-1864-B8F3-6BF0-9953369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E391-03FD-DCC7-FD88-89C381C70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DFFE-38D3-48F0-B475-96FC1B7F4F2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044-D2BF-E69B-34EB-899F3E3A5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18FE-9CB3-0E04-1B17-C7ADAC53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8D1D-8851-4FDA-AE55-3731EE75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thangyllenhaal/RADSeqWorkshopSpring2023/tree/main/5_FST_gene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angyllenhaal/SolomonsSymposRad/tree/main/05_pairwise_Fst" TargetMode="External"/><Relationship Id="rId2" Type="http://schemas.openxmlformats.org/officeDocument/2006/relationships/hyperlink" Target="https://github.com/ethangyllenhaal/RADSeqWorkshopSpring2023/tree/main/5_FST_genefl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angyllenhaal/SolomonsSymposRad/tree/main/09_DSuite" TargetMode="External"/><Relationship Id="rId2" Type="http://schemas.openxmlformats.org/officeDocument/2006/relationships/hyperlink" Target="https://github.com/millanek/Dsu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9A1-E6C3-2A68-DFB2-59AC64921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RADseq</a:t>
            </a:r>
            <a:r>
              <a:rPr lang="en-US" dirty="0"/>
              <a:t> Working Group</a:t>
            </a:r>
            <a:br>
              <a:rPr lang="en-US" dirty="0"/>
            </a:br>
            <a:r>
              <a:rPr lang="en-US" sz="4800" dirty="0"/>
              <a:t>F</a:t>
            </a:r>
            <a:r>
              <a:rPr lang="en-US" sz="4800" baseline="-25000" dirty="0"/>
              <a:t>ST </a:t>
            </a:r>
            <a:r>
              <a:rPr lang="en-US" sz="4800" dirty="0"/>
              <a:t>and </a:t>
            </a:r>
            <a:r>
              <a:rPr lang="en-US" sz="4800" dirty="0" err="1"/>
              <a:t>Dsuite</a:t>
            </a:r>
            <a:r>
              <a:rPr lang="en-US" sz="4800" dirty="0"/>
              <a:t> (ABBA/BABA)</a:t>
            </a:r>
            <a:endParaRPr lang="en-US" baseline="-2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5E596-DE4C-B6E8-4DDD-CD374EA4C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Gyllenhaal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02661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DSuite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outdir</a:t>
            </a:r>
            <a:r>
              <a:rPr lang="en-US" dirty="0"/>
              <a:t> looks like this, I normally just use BBAA:</a:t>
            </a:r>
          </a:p>
          <a:p>
            <a:r>
              <a:rPr lang="en-US" dirty="0"/>
              <a:t>It includes all combos, so you should load into excel or R for processing/viewing data </a:t>
            </a:r>
          </a:p>
          <a:p>
            <a:r>
              <a:rPr lang="en-US" dirty="0"/>
              <a:t>Example of sorted 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224F-5BC0-EA39-01D3-AEA02011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806" y="1435045"/>
            <a:ext cx="1848108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36948-A732-94B6-1ED5-7AF1B754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56" y="2760608"/>
            <a:ext cx="5451905" cy="41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on </a:t>
            </a:r>
            <a:r>
              <a:rPr lang="en-US" dirty="0" err="1"/>
              <a:t>conda</a:t>
            </a:r>
            <a:r>
              <a:rPr lang="en-US" dirty="0"/>
              <a:t>, can be run locally or on CARC, but better on CARC (locally can have memory issues)</a:t>
            </a:r>
          </a:p>
          <a:p>
            <a:pPr lvl="1"/>
            <a:r>
              <a:rPr lang="en-US" dirty="0"/>
              <a:t>Weirdly hard to find manual, it’s in here: https://bitbucket.org/nygcresearch/treemix/downloads/</a:t>
            </a:r>
          </a:p>
          <a:p>
            <a:r>
              <a:rPr lang="en-US" dirty="0"/>
              <a:t>Input is from populations:</a:t>
            </a:r>
          </a:p>
          <a:p>
            <a:pPr lvl="1"/>
            <a:r>
              <a:rPr lang="en-US" dirty="0"/>
              <a:t>populations -P $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stacks_out</a:t>
            </a:r>
            <a:r>
              <a:rPr lang="en-US" dirty="0"/>
              <a:t>/full -M $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popmaps</a:t>
            </a:r>
            <a:r>
              <a:rPr lang="en-US" dirty="0"/>
              <a:t>/</a:t>
            </a:r>
            <a:r>
              <a:rPr lang="en-US" dirty="0" err="1"/>
              <a:t>popmap_full</a:t>
            </a:r>
            <a:r>
              <a:rPr lang="en-US" dirty="0"/>
              <a:t> -O $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populations_out</a:t>
            </a:r>
            <a:r>
              <a:rPr lang="en-US" dirty="0"/>
              <a:t>/full90 --</a:t>
            </a:r>
            <a:r>
              <a:rPr lang="en-US" dirty="0" err="1"/>
              <a:t>vcf</a:t>
            </a:r>
            <a:r>
              <a:rPr lang="en-US" dirty="0"/>
              <a:t> --</a:t>
            </a:r>
            <a:r>
              <a:rPr lang="en-US" dirty="0" err="1"/>
              <a:t>treemix</a:t>
            </a:r>
            <a:r>
              <a:rPr lang="en-US" dirty="0"/>
              <a:t> -R .9 --write-random-</a:t>
            </a:r>
            <a:r>
              <a:rPr lang="en-US" dirty="0" err="1"/>
              <a:t>snp</a:t>
            </a:r>
            <a:r>
              <a:rPr lang="en-US" dirty="0"/>
              <a:t> -t 8</a:t>
            </a:r>
          </a:p>
          <a:p>
            <a:r>
              <a:rPr lang="en-US" dirty="0"/>
              <a:t>Simple to run, here is code for running 4 edges</a:t>
            </a:r>
          </a:p>
          <a:p>
            <a:pPr lvl="1"/>
            <a:r>
              <a:rPr lang="en-US" dirty="0" err="1"/>
              <a:t>treemix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pachy_full100.treemix.gz -root </a:t>
            </a:r>
            <a:r>
              <a:rPr lang="en-US" dirty="0" err="1"/>
              <a:t>SantaCruz</a:t>
            </a:r>
            <a:r>
              <a:rPr lang="en-US" dirty="0"/>
              <a:t> -o ./out/pachy_jk0 -m 0 –se</a:t>
            </a:r>
          </a:p>
          <a:p>
            <a:pPr lvl="1"/>
            <a:r>
              <a:rPr lang="en-US" dirty="0" err="1"/>
              <a:t>treemix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pachy_full100.treemix.gz -root </a:t>
            </a:r>
            <a:r>
              <a:rPr lang="en-US" dirty="0" err="1"/>
              <a:t>SantaCruz</a:t>
            </a:r>
            <a:r>
              <a:rPr lang="en-US" dirty="0"/>
              <a:t> -o ./out/pachy_jk1 -m 1 –se</a:t>
            </a:r>
          </a:p>
          <a:p>
            <a:pPr lvl="1"/>
            <a:r>
              <a:rPr lang="en-US" dirty="0" err="1"/>
              <a:t>treemix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pachy_full100.treemix.gz -root </a:t>
            </a:r>
            <a:r>
              <a:rPr lang="en-US" dirty="0" err="1"/>
              <a:t>SantaCruz</a:t>
            </a:r>
            <a:r>
              <a:rPr lang="en-US" dirty="0"/>
              <a:t> -o ./out/pachy_jk2 -m 2 –se</a:t>
            </a:r>
          </a:p>
          <a:p>
            <a:pPr lvl="1"/>
            <a:r>
              <a:rPr lang="en-US" dirty="0" err="1"/>
              <a:t>treemix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pachy_full100.treemix.gz -root </a:t>
            </a:r>
            <a:r>
              <a:rPr lang="en-US" dirty="0" err="1"/>
              <a:t>SantaCruz</a:t>
            </a:r>
            <a:r>
              <a:rPr lang="en-US" dirty="0"/>
              <a:t> -o ./out/pachy_jk3 -m 3 -se </a:t>
            </a:r>
          </a:p>
          <a:p>
            <a:pPr lvl="1"/>
            <a:r>
              <a:rPr lang="en-US" dirty="0" err="1"/>
              <a:t>treemix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pachy_full100.treemix.gz -root </a:t>
            </a:r>
            <a:r>
              <a:rPr lang="en-US" dirty="0" err="1"/>
              <a:t>SantaCruz</a:t>
            </a:r>
            <a:r>
              <a:rPr lang="en-US" dirty="0"/>
              <a:t> -o ./out/pachy_jk4 -m 4 -se </a:t>
            </a:r>
          </a:p>
        </p:txBody>
      </p:sp>
    </p:spTree>
    <p:extLst>
      <p:ext uri="{BB962C8B-B14F-4D97-AF65-F5344CB8AC3E}">
        <p14:creationId xmlns:p14="http://schemas.microsoft.com/office/powerpoint/2010/main" val="22876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plotting, you need to copy output files to your computer</a:t>
            </a:r>
          </a:p>
          <a:p>
            <a:r>
              <a:rPr lang="en-US" dirty="0"/>
              <a:t>I tend to do this in R, I added an example script and plotting functions to this repo: </a:t>
            </a:r>
            <a:r>
              <a:rPr lang="en-US" dirty="0">
                <a:hlinkClick r:id="rId2"/>
              </a:rPr>
              <a:t>https://github.com/ethangyllenhaal/RADSeqWorkshopSpring2023/tree/main/5_FST_geneflow</a:t>
            </a:r>
            <a:endParaRPr lang="en-US" dirty="0"/>
          </a:p>
          <a:p>
            <a:r>
              <a:rPr lang="en-US" dirty="0"/>
              <a:t>Good to look 1) at which edge count notably increases likelihood and 2) if a given edge is significant (</a:t>
            </a:r>
            <a:r>
              <a:rPr lang="en-US" dirty="0" err="1"/>
              <a:t>zless</a:t>
            </a:r>
            <a:r>
              <a:rPr lang="en-US" dirty="0"/>
              <a:t> name.edges.gz)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6326-C6B1-32AE-8A5C-23290A1A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5735203"/>
            <a:ext cx="9068585" cy="883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55E823-0995-1CC0-766F-144D79C30D14}"/>
              </a:ext>
            </a:extLst>
          </p:cNvPr>
          <p:cNvSpPr/>
          <p:nvPr/>
        </p:nvSpPr>
        <p:spPr>
          <a:xfrm>
            <a:off x="7368209" y="6262318"/>
            <a:ext cx="616226" cy="2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03D13-F6C2-96A9-0D17-4C1D90483285}"/>
              </a:ext>
            </a:extLst>
          </p:cNvPr>
          <p:cNvSpPr/>
          <p:nvPr/>
        </p:nvSpPr>
        <p:spPr>
          <a:xfrm>
            <a:off x="7852459" y="6039206"/>
            <a:ext cx="616226" cy="2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57A03-A8E1-4F0F-6CBE-D64D22E9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9" y="5052245"/>
            <a:ext cx="3294064" cy="482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C7BC3-3F69-797A-28B1-D774B150A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699" y="5052245"/>
            <a:ext cx="3321627" cy="468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6D4BAF-486C-90EE-0FB7-0E44C8C5C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264" y="4986779"/>
            <a:ext cx="3252714" cy="5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DF7A-B294-8307-BED0-F6E19865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5F9F-F52D-05F9-FF7A-31C54733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VCFtools</a:t>
            </a:r>
            <a:r>
              <a:rPr lang="en-US" dirty="0"/>
              <a:t> to calculate genome-wide FST for population pairs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Optional (not in slideshow) visualize isolation-by-distance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tests for gene flow with phylogeny in </a:t>
            </a:r>
            <a:r>
              <a:rPr lang="en-US" dirty="0" err="1"/>
              <a:t>TreeMix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gene flow with ABBA/BABA tests (</a:t>
            </a:r>
            <a:r>
              <a:rPr lang="en-US" dirty="0" err="1"/>
              <a:t>Dsuite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35E5-20EB-C023-D400-84892736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VCFtools</a:t>
            </a:r>
            <a:r>
              <a:rPr lang="en-US" dirty="0"/>
              <a:t>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C20A-63CF-CE04-52D9-DD4F59D7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--recode: make a VCF of this filtering scheme</a:t>
            </a:r>
          </a:p>
          <a:p>
            <a:r>
              <a:rPr lang="en-US" dirty="0"/>
              <a:t>--012: outputs a file with SNPs codes as 0/1/2 for homozygous ref/heterozygous/homozygous alternate</a:t>
            </a:r>
          </a:p>
          <a:p>
            <a:r>
              <a:rPr lang="en-US" dirty="0"/>
              <a:t>--plink: outputs PLINK format files</a:t>
            </a:r>
          </a:p>
          <a:p>
            <a:r>
              <a:rPr lang="en-US" dirty="0"/>
              <a:t>--depth: outputs mean depth per individual</a:t>
            </a:r>
          </a:p>
          <a:p>
            <a:r>
              <a:rPr lang="en-US" dirty="0"/>
              <a:t>--window-pi: outputs mean diversity per window</a:t>
            </a:r>
          </a:p>
          <a:p>
            <a:r>
              <a:rPr lang="en-US" b="1" dirty="0"/>
              <a:t>--weir-</a:t>
            </a:r>
            <a:r>
              <a:rPr lang="en-US" b="1" dirty="0" err="1"/>
              <a:t>fst</a:t>
            </a:r>
            <a:r>
              <a:rPr lang="en-US" b="1" dirty="0"/>
              <a:t>-pop: most likely to be used here, outputs pairwise F</a:t>
            </a:r>
            <a:r>
              <a:rPr lang="en-US" b="1" baseline="-25000" dirty="0"/>
              <a:t>ST </a:t>
            </a:r>
            <a:r>
              <a:rPr lang="en-US" b="1" dirty="0"/>
              <a:t>for a given pair (or more) of populations, input is a list (like --keep), output to command line includes genome-wide mean, output file has site or window based F</a:t>
            </a:r>
            <a:r>
              <a:rPr lang="en-US" b="1" baseline="-25000" dirty="0"/>
              <a:t>ST</a:t>
            </a:r>
          </a:p>
          <a:p>
            <a:pPr lvl="1"/>
            <a:r>
              <a:rPr lang="en-US" b="1" dirty="0"/>
              <a:t>Example: </a:t>
            </a:r>
            <a:r>
              <a:rPr lang="en-US" b="1" dirty="0" err="1"/>
              <a:t>vcftools</a:t>
            </a:r>
            <a:r>
              <a:rPr lang="en-US" b="1" dirty="0"/>
              <a:t> --</a:t>
            </a:r>
            <a:r>
              <a:rPr lang="en-US" b="1" dirty="0" err="1"/>
              <a:t>vcf</a:t>
            </a:r>
            <a:r>
              <a:rPr lang="en-US" b="1" dirty="0"/>
              <a:t> samples.vcf --recode --max-missing 0.75 --mix-alleles 2 --max-alleles 2 --weir-</a:t>
            </a:r>
            <a:r>
              <a:rPr lang="en-US" b="1" dirty="0" err="1"/>
              <a:t>fst</a:t>
            </a:r>
            <a:r>
              <a:rPr lang="en-US" b="1" dirty="0"/>
              <a:t>-pop pop1_list --weir-fast-pop pop2_list --not-</a:t>
            </a:r>
            <a:r>
              <a:rPr lang="en-US" b="1" dirty="0" err="1"/>
              <a:t>chrom</a:t>
            </a:r>
            <a:r>
              <a:rPr lang="en-US" b="1" dirty="0"/>
              <a:t> </a:t>
            </a:r>
            <a:r>
              <a:rPr lang="en-US" b="1" dirty="0" err="1"/>
              <a:t>Z_chrom</a:t>
            </a:r>
            <a:r>
              <a:rPr lang="en-US" b="1" dirty="0"/>
              <a:t> --out path/to/</a:t>
            </a:r>
            <a:r>
              <a:rPr lang="en-US" b="1" dirty="0" err="1"/>
              <a:t>output_stem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91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FST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script and dummy pops folder here: </a:t>
            </a:r>
            <a:r>
              <a:rPr lang="en-US" dirty="0">
                <a:hlinkClick r:id="rId2"/>
              </a:rPr>
              <a:t>https://github.com/ethangyllenhaal/RADSeqWorkshopSpring2023/tree/main/5_FST_geneflow</a:t>
            </a:r>
            <a:endParaRPr lang="en-US" dirty="0"/>
          </a:p>
          <a:p>
            <a:pPr lvl="1"/>
            <a:r>
              <a:rPr lang="en-US" dirty="0"/>
              <a:t>Old script and real pops directory here: </a:t>
            </a:r>
            <a:r>
              <a:rPr lang="en-US" dirty="0">
                <a:hlinkClick r:id="rId3"/>
              </a:rPr>
              <a:t>https://github.com/ethangyllenhaal/SolomonsSymposRad/tree/main/05_pairwise_Fst</a:t>
            </a:r>
            <a:endParaRPr lang="en-US" dirty="0"/>
          </a:p>
          <a:p>
            <a:pPr lvl="1"/>
            <a:r>
              <a:rPr lang="en-US" dirty="0"/>
              <a:t>Probably a smart way to do this with a </a:t>
            </a:r>
            <a:r>
              <a:rPr lang="en-US" dirty="0" err="1"/>
              <a:t>popmap</a:t>
            </a:r>
            <a:r>
              <a:rPr lang="en-US" dirty="0"/>
              <a:t>, but I haven’t done it yet</a:t>
            </a:r>
          </a:p>
          <a:p>
            <a:r>
              <a:rPr lang="en-US" dirty="0"/>
              <a:t>Run like </a:t>
            </a:r>
            <a:r>
              <a:rPr lang="en-US" dirty="0" err="1"/>
              <a:t>sh</a:t>
            </a:r>
            <a:r>
              <a:rPr lang="en-US" dirty="0"/>
              <a:t> pairwise_Fst_vcftools.sh name.vcf output.txt</a:t>
            </a:r>
          </a:p>
          <a:p>
            <a:r>
              <a:rPr lang="en-US" dirty="0"/>
              <a:t>Assumes VCF has been filtered</a:t>
            </a:r>
          </a:p>
        </p:txBody>
      </p:sp>
    </p:spTree>
    <p:extLst>
      <p:ext uri="{BB962C8B-B14F-4D97-AF65-F5344CB8AC3E}">
        <p14:creationId xmlns:p14="http://schemas.microsoft.com/office/powerpoint/2010/main" val="26696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FST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Pseudocode:</a:t>
            </a:r>
          </a:p>
          <a:p>
            <a:pPr marL="0" indent="0">
              <a:buNone/>
            </a:pPr>
            <a:r>
              <a:rPr lang="en-US" dirty="0"/>
              <a:t>Print pop names across the first row</a:t>
            </a:r>
          </a:p>
          <a:p>
            <a:pPr marL="0" indent="0">
              <a:buNone/>
            </a:pPr>
            <a:r>
              <a:rPr lang="en-US" dirty="0"/>
              <a:t>For each population</a:t>
            </a:r>
          </a:p>
          <a:p>
            <a:pPr marL="457200" lvl="1" indent="0">
              <a:buNone/>
            </a:pPr>
            <a:r>
              <a:rPr lang="en-US" dirty="0"/>
              <a:t>Print the name for the first column</a:t>
            </a:r>
          </a:p>
          <a:p>
            <a:pPr marL="457200" lvl="1" indent="0">
              <a:buNone/>
            </a:pPr>
            <a:r>
              <a:rPr lang="en-US" dirty="0"/>
              <a:t>For each population (again)</a:t>
            </a:r>
          </a:p>
          <a:p>
            <a:pPr marL="914400" lvl="2" indent="0">
              <a:buNone/>
            </a:pPr>
            <a:r>
              <a:rPr lang="en-US" dirty="0"/>
              <a:t>If the populations are the same</a:t>
            </a:r>
          </a:p>
          <a:p>
            <a:pPr marL="1371600" lvl="3" indent="0">
              <a:buNone/>
            </a:pPr>
            <a:r>
              <a:rPr lang="en-US" dirty="0"/>
              <a:t>Output a “-”</a:t>
            </a:r>
          </a:p>
          <a:p>
            <a:pPr marL="914400" lvl="2" indent="0">
              <a:buNone/>
            </a:pPr>
            <a:r>
              <a:rPr lang="en-US" dirty="0"/>
              <a:t>If the populations aren’t the same</a:t>
            </a:r>
          </a:p>
          <a:p>
            <a:pPr marL="1371600" lvl="3" indent="0">
              <a:buNone/>
            </a:pPr>
            <a:r>
              <a:rPr lang="en-US" dirty="0"/>
              <a:t>Run </a:t>
            </a:r>
            <a:r>
              <a:rPr lang="en-US" dirty="0" err="1"/>
              <a:t>vcftools</a:t>
            </a:r>
            <a:r>
              <a:rPr lang="en-US" dirty="0"/>
              <a:t> FST on that pair, pull weighted FST from the log file</a:t>
            </a:r>
          </a:p>
          <a:p>
            <a:pPr marL="457200" lvl="1" indent="0">
              <a:buNone/>
            </a:pPr>
            <a:r>
              <a:rPr lang="en-US" dirty="0"/>
              <a:t>Print a new line</a:t>
            </a:r>
          </a:p>
          <a:p>
            <a:pPr marL="45720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1FD3-E79A-BD51-A291-4578AC95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FST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5640-0F33-0DB8-53A8-FDD615C9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re-arrange rows in excel or add a number/letter in front of pop file names to make it in a more sensible order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4C41F2-0E7A-D7C6-C7C0-D72268D0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46144"/>
              </p:ext>
            </p:extLst>
          </p:nvPr>
        </p:nvGraphicFramePr>
        <p:xfrm>
          <a:off x="1225484" y="2331719"/>
          <a:ext cx="6208644" cy="1862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774">
                  <a:extLst>
                    <a:ext uri="{9D8B030D-6E8A-4147-A177-3AD203B41FA5}">
                      <a16:colId xmlns:a16="http://schemas.microsoft.com/office/drawing/2014/main" val="493657529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4035532955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3260473705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1344057824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4116976049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2430964392"/>
                    </a:ext>
                  </a:extLst>
                </a:gridCol>
              </a:tblGrid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Pops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choiseul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guad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isabel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ngella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short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4285178923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choiseul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-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0.092019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0.028978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0.095858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0.084721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95108313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guad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0.092019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-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0.07704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0.071744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0.17104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144297779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isabel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0.028978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0.07704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-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0.071058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0.11854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4145619762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ngella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0.095858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0.071744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0.071058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-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0.17898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163104165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short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0.084721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0.17104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0.11854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0.17898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35" marR="12935" marT="12935" marB="0" anchor="b"/>
                </a:tc>
                <a:extLst>
                  <a:ext uri="{0D108BD9-81ED-4DB2-BD59-A6C34878D82A}">
                    <a16:rowId xmlns:a16="http://schemas.microsoft.com/office/drawing/2014/main" val="34297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DSuite</a:t>
            </a:r>
            <a:endParaRPr lang="en-US" dirty="0"/>
          </a:p>
        </p:txBody>
      </p:sp>
      <p:pic>
        <p:nvPicPr>
          <p:cNvPr id="6" name="Main graphic">
            <a:extLst>
              <a:ext uri="{FF2B5EF4-FFF2-40B4-BE49-F238E27FC236}">
                <a16:creationId xmlns:a16="http://schemas.microsoft.com/office/drawing/2014/main" id="{3DBE3313-CCD7-4E83-6C3A-B1AB7CB2AE9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4487" y="1416317"/>
            <a:ext cx="9786730" cy="53258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9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DSuite</a:t>
            </a:r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E64CF343-88D9-9AA8-253B-4D6F5CEB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1" y="0"/>
            <a:ext cx="7493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8BB-B0BF-0367-D919-2D6A4F2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DSuite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D2E-C5FC-F74A-5DDD-B390E9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 </a:t>
            </a:r>
            <a:r>
              <a:rPr lang="en-US" dirty="0" err="1"/>
              <a:t>conda</a:t>
            </a:r>
            <a:r>
              <a:rPr lang="en-US" dirty="0"/>
              <a:t> yet, I’d install it locally or in your CARC home directory:</a:t>
            </a:r>
          </a:p>
          <a:p>
            <a:pPr lvl="1"/>
            <a:r>
              <a:rPr lang="en-US" dirty="0"/>
              <a:t>Link and install info here: </a:t>
            </a:r>
            <a:r>
              <a:rPr lang="en-US" dirty="0">
                <a:hlinkClick r:id="rId2"/>
              </a:rPr>
              <a:t>https://github.com/millanek/Dsuite</a:t>
            </a:r>
            <a:endParaRPr lang="en-US" dirty="0"/>
          </a:p>
          <a:p>
            <a:r>
              <a:rPr lang="en-US" dirty="0"/>
              <a:t>Needs a </a:t>
            </a:r>
            <a:r>
              <a:rPr lang="en-US" dirty="0" err="1"/>
              <a:t>popmap</a:t>
            </a:r>
            <a:r>
              <a:rPr lang="en-US" dirty="0"/>
              <a:t> with the outgroup named “Outgroup”</a:t>
            </a:r>
          </a:p>
          <a:p>
            <a:r>
              <a:rPr lang="en-US" dirty="0"/>
              <a:t>Example here (includes </a:t>
            </a:r>
            <a:r>
              <a:rPr lang="en-US" dirty="0" err="1"/>
              <a:t>fbranch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https://github.com/ethangyllenhaal/SolomonsSymposRad/tree/main/09_DSuite</a:t>
            </a:r>
            <a:endParaRPr lang="en-US" dirty="0"/>
          </a:p>
          <a:p>
            <a:r>
              <a:rPr lang="en-US" dirty="0"/>
              <a:t>Example run for just </a:t>
            </a:r>
            <a:r>
              <a:rPr lang="en-US" dirty="0" err="1"/>
              <a:t>Dtrios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/path/to/</a:t>
            </a:r>
            <a:r>
              <a:rPr lang="en-US" dirty="0" err="1"/>
              <a:t>Dsuite</a:t>
            </a:r>
            <a:r>
              <a:rPr lang="en-US" dirty="0"/>
              <a:t>/Build/</a:t>
            </a:r>
            <a:r>
              <a:rPr lang="en-US" dirty="0" err="1"/>
              <a:t>Dsuite</a:t>
            </a:r>
            <a:r>
              <a:rPr lang="en-US" dirty="0"/>
              <a:t> </a:t>
            </a:r>
            <a:r>
              <a:rPr lang="en-US" dirty="0" err="1"/>
              <a:t>Dtrios</a:t>
            </a:r>
            <a:r>
              <a:rPr lang="en-US" dirty="0"/>
              <a:t> full_75.vcf </a:t>
            </a:r>
            <a:r>
              <a:rPr lang="en-US" dirty="0" err="1"/>
              <a:t>map_main</a:t>
            </a:r>
            <a:r>
              <a:rPr lang="en-US" dirty="0"/>
              <a:t> -o full/main -k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889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RADseq Working Group FST and Dsuite (ABBA/BABA)</vt:lpstr>
      <vt:lpstr>Goals of this week</vt:lpstr>
      <vt:lpstr>Return to VCFtools outputs</vt:lpstr>
      <vt:lpstr>FST in a loop</vt:lpstr>
      <vt:lpstr>FST in a loop</vt:lpstr>
      <vt:lpstr>FST in a loop</vt:lpstr>
      <vt:lpstr>DSuite</vt:lpstr>
      <vt:lpstr>DSuite</vt:lpstr>
      <vt:lpstr>DSuite</vt:lpstr>
      <vt:lpstr>DSuite</vt:lpstr>
      <vt:lpstr>TreeMix</vt:lpstr>
      <vt:lpstr>Plotting and 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RADseq Working Group Stacks Pipeline</dc:title>
  <dc:creator>Ethan Gyllenhaal</dc:creator>
  <cp:lastModifiedBy>Ethan Gyllenhaal</cp:lastModifiedBy>
  <cp:revision>135</cp:revision>
  <dcterms:created xsi:type="dcterms:W3CDTF">2023-03-02T00:48:04Z</dcterms:created>
  <dcterms:modified xsi:type="dcterms:W3CDTF">2023-04-12T23:28:18Z</dcterms:modified>
</cp:coreProperties>
</file>