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79" r:id="rId5"/>
    <p:sldId id="259" r:id="rId6"/>
    <p:sldId id="281" r:id="rId7"/>
    <p:sldId id="260" r:id="rId8"/>
    <p:sldId id="261" r:id="rId9"/>
    <p:sldId id="280" r:id="rId10"/>
    <p:sldId id="284" r:id="rId11"/>
    <p:sldId id="262" r:id="rId12"/>
    <p:sldId id="283" r:id="rId13"/>
    <p:sldId id="263" r:id="rId14"/>
    <p:sldId id="277" r:id="rId15"/>
    <p:sldId id="265" r:id="rId16"/>
    <p:sldId id="266" r:id="rId17"/>
    <p:sldId id="267" r:id="rId18"/>
    <p:sldId id="270" r:id="rId19"/>
    <p:sldId id="268" r:id="rId20"/>
    <p:sldId id="269" r:id="rId21"/>
    <p:sldId id="278" r:id="rId22"/>
    <p:sldId id="271" r:id="rId23"/>
    <p:sldId id="272" r:id="rId24"/>
    <p:sldId id="282" r:id="rId25"/>
    <p:sldId id="274" r:id="rId26"/>
    <p:sldId id="275" r:id="rId27"/>
    <p:sldId id="276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/releases/2.7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python/python_basic_operators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dictivetechnologie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bhusnur4/cit590_fall2013/schedule.html" TargetMode="External"/><Relationship Id="rId2" Type="http://schemas.openxmlformats.org/officeDocument/2006/relationships/hyperlink" Target="http://www.seas.upenn.edu/~bhusnur4/cit590_spring2014/sched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as.upenn.edu/~bhusnur4/cit590_spring2014/staff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usnurmath/rando/tree/master/cit590Examples" TargetMode="External"/><Relationship Id="rId2" Type="http://schemas.openxmlformats.org/officeDocument/2006/relationships/hyperlink" Target="http://swaroopch.com/notes/pyth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iazza.com/upenn/spring2014/cit5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 590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</a:p>
          <a:p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 and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lectures and 1 lab every week </a:t>
            </a:r>
          </a:p>
          <a:p>
            <a:r>
              <a:rPr lang="en-US" dirty="0" smtClean="0"/>
              <a:t>We will cover a mix of syntactic aspects as well as elements of programming style</a:t>
            </a:r>
          </a:p>
          <a:p>
            <a:r>
              <a:rPr lang="en-US" dirty="0" smtClean="0"/>
              <a:t>Encouraged to bring laptops to class to follow along</a:t>
            </a:r>
          </a:p>
          <a:p>
            <a:pPr lvl="1"/>
            <a:r>
              <a:rPr lang="en-US" dirty="0" smtClean="0"/>
              <a:t>If you spend time playing candy crush … oh well</a:t>
            </a:r>
          </a:p>
          <a:p>
            <a:r>
              <a:rPr lang="en-US" dirty="0" smtClean="0"/>
              <a:t>Tough to wait until every one has managed to run their program so slides being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0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turn in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  <a:p>
            <a:r>
              <a:rPr lang="en-US" dirty="0" smtClean="0"/>
              <a:t>Assignments will be due on Friday mornings</a:t>
            </a:r>
          </a:p>
          <a:p>
            <a:r>
              <a:rPr lang="en-US" dirty="0" smtClean="0"/>
              <a:t>Essentially think of Thursday midnight as your deadline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4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Requisite slide about plagiarism and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</a:t>
            </a:r>
            <a:endParaRPr lang="en-US" sz="6600" dirty="0" smtClean="0"/>
          </a:p>
          <a:p>
            <a:pPr marL="0" indent="0">
              <a:buNone/>
            </a:pPr>
            <a:r>
              <a:rPr lang="en-US" sz="6600" dirty="0"/>
              <a:t>	</a:t>
            </a:r>
            <a:r>
              <a:rPr lang="en-US" sz="6600" dirty="0" smtClean="0"/>
              <a:t>DON’T CHEAT!!</a:t>
            </a:r>
          </a:p>
        </p:txBody>
      </p:sp>
    </p:spTree>
    <p:extLst>
      <p:ext uri="{BB962C8B-B14F-4D97-AF65-F5344CB8AC3E}">
        <p14:creationId xmlns:p14="http://schemas.microsoft.com/office/powerpoint/2010/main" val="40883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Guido Van </a:t>
            </a:r>
            <a:r>
              <a:rPr lang="en-US" dirty="0" err="1" smtClean="0"/>
              <a:t>Rossum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Actually named after Monty Python and not after animals that squeeze their prey to death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7" descr="data:image/jpeg;base64,/9j/4AAQSkZJRgABAQAAAQABAAD/2wCEAAkGBxQSEhQUExQUFRUXGBcUFxgWFxcXFxccFxcWGBQVGBQYHCggGB0lHBQXITEhJSkrLi4uFx8zODMsNygtLisBCgoKDg0OGxAQGywkHyQsLCwsLCwsLCwsLCwsLCwsLCwsLCwsLCwsLCwsLCwsLCwsLCwsLCwsLCwsLCwsLCwsLP/AABEIAOAA4QMBIgACEQEDEQH/xAAcAAABBQEBAQAAAAAAAAAAAAAFAQIDBAYABwj/xAA8EAABAwMCAwYFAwIFAwUAAAABAAIRAwQhBTESQVEGImFxgZETobHB8DLR4RRCFSNSkvEHFrIkU2Jyov/EABoBAAMBAQEBAAAAAAAAAAAAAAECAwAEBQb/xAAmEQACAgICAgIBBQEAAAAAAAAAAQIREiEDMUFRBCITBRQyYXEV/9oADAMBAAIRAxEAPwD1hKuXSpjHLmhI4qCvXiEG6NRYqVoQ994Jy7Cp6lcE4E55THueQVCmxtNpq1HADcScJXJsKQZdXBk9FndY1UkhlPckz4Abkq5Xu5olwO+3/HssnTqEwf8A3JnrCWxooI1LzAE/qMDxAy4rQ6NcjhBwAeQhYl1RrnNggxiPWD7/AGWkodynxPMYwOsnotejNF/U9Ya3HyBQB2tvcYaB7n5lQXTi8kkhrRkk/uhNS/BPC3DfmfFLkOoo0dC8c45dPUjDf5T7iq0j9QPmgI1amBwiSegVF15vLYHiVnsKQRuMHuu+f2ROwquLe/8AIz6oF/W04BMSiWmaq3k0fRZLRmwzSuwMOcXdOqrVtRex0tGPdR3VNj84DuUTPyVelb1RguBZznl6rNMCaNFpWtB0cQ4Z2I/ZEa9fCyttQxg45yE+vcPpRElqGzUrNELgeqvtqkxzlZC0veI4R2wuZGSJC0ZBlGgi5knaFGWqb4xImSmPfhWTDFsjIhckXIlTly5dCBjkiWEixi+aiaaiouuVGbhEkuJhJr5UN3jA3/MBLbvABeZxtP2Q7Ur6Kb3jcNJHn9krJNbooVr1r67qcyGCX9PIn7Lzbtv2ifUrhrDDAYHTzj0K0VjX+FTdJl7/ANR55P8AIQHUNCbVc0scD3pdG8YQj2NRoqepD4VNoJyM+fP7qtfVxxYxDY8Aq9eo2k1tNmXbDmQhOqVgwDiMvM4Hy8kr2FIms9QLHgMyefj59Uc1TUOEB1Q7DYft1WRsXFrxw46zv/CvGmazyYkDYdT1PglY1Ir3N7UrEtbIZgx59U2rV4RA9An3ly2keAGTPfPj0VO4uojgEnruihiW3c8HeOqleeL+6Z5qmbgluwPPzVRxqchCarFDLKLZy8IjaVQP07LKCi87uKutrkDhmT05pqAbS21Ng/U4DwCtVdUEYBPny8gsVQq4G4Ra3rExH8eawuJrNJrlzZPWT+yr6jeZd5SoKV9wtiRPXkEy4IOIwd+sJGPFbBNpfFjy5skAgloOYM94fnNbXT3cQDm94H3zyIWd03T2h23KCFodLqQAwwCJH57paGmzQ2jxEH65UzmjllDmggTPiFM2r3o67FUTJLskIXQpOFKGpyuRFCXhUoal4VqBkQ8KVS8C5agZASVPagT4qj8ZXbGeLBELHVPSCGouLaeN4Wcqu46L8wDIk/NG9cuOBmSs3qry+1dGAdo6fyVKT2cMTEalU4JAxnf3+intanw6PE4ZyZ5wfz5qqy2dVqjEtaSegx+2VLqr+KGtiG7nkPVAoC3Xj3OgYJ59AlLWNcHEyZ55hQG5aTsQ3aRu716JoaHkREbgfumMHLKyLzxnY7D83Kl1S9FFnBT/AFHpyXWlU8J/PMnwQW+rcToGfFJ5CkVG2Ln94kx47ldUbwHGyv0xiScDYDYIZePyOg5dUyexqL0AiWgTv1TXXhG7P2TbWoCInPmqt6wjmfVMhWi3xl226pVTBk4PXn7KGnXjnjwUtxXYTifYJhSxSuyThwPyRChcHrKAW7RxSAUesWbDdJIrGIXsWEmTMLQUGfNUNMozv0Rq3pDCUZqh7aZBlMqVC0zGxRKsRiFUrMylejJWXrC6kdR9I5Kdj+9HI7eB6LPWtfheRtlEm1Mn0I+yKZNw2akNTuFLRyAeoBUnCugjZHwpQ1ScKXhWoFkfCkU3CuRoFmHbUHNFdIqAnPpnfwhZ9knYtPrHyMI9pFAgiQ0DfBn2hI1R1ck00UO1lUu7vU8+UIPd3nCxrBncdOZzHTCsa+Zrni2aZ84jn+brM1JeHvJOcAzjJ2b4ZiVBk0irUv8AgkcIjOc/bIVWvcgtIAb15if9yZf3nFgOBAxgZnpjJQh7Hc5HTqUyDRO634slzQOhzHkAVYp1GNAa13ETuQN0KuaZECcnfw8An0KcZ9B/CLQUGat6I4GzHM9f4THY/T6qjbMk4Re1t53U5aLQiitTacyEPubUzt67rSi2hc+1CRTZb8cWZEUnAyFZcXRknyKOvsRyCezT1RTFfCjNAM5zKcy2B2IhaB2kSVYttIAOcps7E/DQGttPPTC0On2kclaZZkkANgItSsSG9Atth0kMtqAx0+qK2ls3eMKKhQwr9u0xCKQkmPdEYCgqtz6KwKZUDqZlCSNED39PhcCrmnt44B5CD9lLqVCWz0yqmmV+BzcTmT7pUtgkze2rIa0dAFNwrqeQCE+F1pHC2NhdCdCWE1AsbCRPhctRrMPaWIJzHktBaNa1uNh+YVGzo+Eq9XHcdjEfgSTKt2ZDtFSFV7o3MwPYb9MFZrVbd/AKbYAbl3h0GEbtrtvx+ENII5kydsADb6qDtbctoUuBo7zu8T9PX+Fylf6McLRrXwY7gj1545qrc1QBxE+DR90tMQwmTJk5PXn80MrvLjvjbwTUEkoM4jJ5/hU5EmOQXW9Pp+dEuGx+eq1houWrQEWtm5Qi2klGbdsKU2dPHEt7peFIxPBUypwYFIxi5gU9NqokCxvwgr9rTEqtwSp6Ep0qFe0FmtGCrlWl3DCGU6iIMqy0+SqmQcR1Ol3ZS2TsJjKn+WfAJLGphEVrRfakdTBUbXqZhQewdEdSj3XDwKw4uiKkcuS9DayV5Lqdz8O4e1xiHH6pWjR2z2rSH8VJh6gK7CCdkK3Fbs5o4umHRxzVSYi5KuTCiQlXSuWMZy2dwqxdS5uPFUGu3VkOxzQnC0UsB2GnNpufUfBPInlvt7rC9qbz4znxgScnwPIdFudScKYIJPeJgZXm2t6e74rpwM+Qzn13XH0Xim2BLlxO5AH18T+yY0DAGT9+qt3GnPaREcOI5/XZK9wkFzGkjfhBb47gjOEbT6HcGuzqzoHCOpVU1uJ2ERcyi/L21WEwBwkO/wDyQPqpLfSKRcAys3yeC0n6j5oaClss6fTwijGqW10Z4GAD/wDUg/Qqd9hUH9px4Fc77OtNUQclNSp4TQyORUpdiAsgOQ8ABSNeFV8ypA1qrFk3ZO64AEplO/A5JGlg6BOfWYRiD7KlC2WaV6CrzLiGFZuq8CSN1NQvZEJcimNmmtndw+Sr2l1AUum5agd9WNN3CMknCYVK7Qaffqe2u3HxWSr6mynl5LndOXsprPtOCQOBwESEyTJyS6PQLSseZXn/AGu7P1HXL6lNhc057pB8xwjK1Olaqyptur/+FsruDoyHQSDEgb7Ldk/4PZB/0/r/AOWW5xyP9sbA9Dla/iQW806nSio3iGQCRJcATGDvvy2KtNucDJONyI+SrG4qiE1k8kXy9NNRD33YUL74dVswLjYV+IlQX/EB1SoZh/EzqdAKcU0xpUgVHITExXbhxAIzAAI4cZJ+ay/ao8DqdMcmies8wfVb7tBZ8b6Z5B0n0gj5wsJrrOO/I/tBcf8AbK4eR0ej8OKbv0iCBAB8ih1xZEEADnJPRE61pOSYCY5zak8JmMT91KMsS845IEVAJJGSBA6Dl91FZ0u9Jz4o8bNrWHEGM+vJDaEB0epVr0csewzaTCmdXcAQHOHWDCZbbJ1RigdVIrAn/U/3KnoVwGnJOeagq0j4qs23JwcJkhXQ+51QDbK4NfVYSHQY5clNSsGdVbo2oGxCpBpCSVozzbJ3eDiXYEGTIP3Ut1aPpEETtn2zK0zA1v8Ap9l1RwdyBXQ5Jo54xcX2Zp18Rh3mn2tTiqkGcYEH5YVbVqDuPwGSI5eCn0aiQeJ25MqUki/HbZu9GtxwwIBI6n90CrW7jcVWknugCNznoj2j1IhW9T04Oqiq3Bc3hPmP0k/NMugS0zJnR+LAAkE74mUQ0fQOAiQC0Axkc06tb1GuO8ojp965uHD5J86JPjvY/RdENJ8kyNx+yvsvzb8cDi3dHvJRC2eHhBu0lm+JZv774+sekpOtit5OmVX9qHVZBHC0Qc42I5lQ3Haho2M+Sx+rHgljcVDDy0/+I8cyPON1mn37ig5HTDjjR6JX7V9FQrdp3HmFhH3TjzURqnqgUxivBuP+5Hf6kixHxCuQDr0fRoqBPFULJO1lyazVyTk4VbZyft2aa8difH/leeai3/1QeNnNd8xMfIrYXd7NIRz3PIY5+6zWqNEtdH6SCfEEw5c/Lsb40sZte9Gb1avjhBTNHpk1GgbbH2UGq0nNqZBiVNYXfA9sggbbdRE/NJWtHa3oI6u6Gk9XILQGSTufktReWs0mnlk/KUE+B3vX9oTXo5Ir7BGxyiTaaq2TERKmi0iIU0x1rzGVJUfCT4hTpiYld1DoPbC5tMDcEeiuDIyASnNtidse6dJA2UqdKTgepVyWsblS09OPN7vQwlrW9OmJjPU5KohWtgOtTL3F7hA5Dn5lQU295T3FfiJhNoMKk3s6IKkHtJq7LTBoeyNunh0WMsK5DlsNPcCArQ2iPNrZWY4OEVBDhiR+6fTot8Ck1Joa4TzU9qRG6NEWtWi1ZOAx9FJqTHFhLe747nKRjI5q1u0oSpRdkX3Z5Tr2iPfOJMRJGT3p39lm6ugVB/aV7XUtQeSrVbBp5L55/qPJGR3RmqPEqmlPHIqu6xcORXs1fSGnkFUdoTOgVY/qj8oa0eQf0ruhSr1z/AWdAuT/APTXo2jJuv1Gb8qin02cRA5/m69kazd9nA6rTJfIaYjkPQQg2qvc2sA6OFpM+LTj1OVf7O0n02g8UgYgERyG6q63X4iXCHQIMjMTJypto4pXnYlpbEVOB4BgwD1VHULJtV/MZjC0VrUa+iysMujgnxG5Q11LgDqh8m+J/hRao6lPJ2ThoFEdAeEeMY+yDXFPM+KKWILqHqSq9fbI5pmJFVIWxEq7WwFBp4CddPykH7ZC1PCjOE3jRTGqy4xyuUHIbTerNJ6pFgaCLqoAQHWr7EBWLqvOAgOounCdyBCGztPRDhQO2uvh4InyUVe6NUxxFo6DCnsu0mw/TqwVoNNvNsrG2VoMcJP7o3/TvAHBucT0RhaYnJFdNmo1moDQcebYIQ/Sr+V1tYxSLS4unclBLUmm8tPJUb8koKLTijcU7iUSoO7pWdsKswjlB/cJ8kvM745f4znnGiUqJ4SGsEx1RfKSWx0hHNTCxcagTfiJcRheFKk41ybFmPHZU1GuWnuxJ8AfTwVLjXB6+wLG10y84mgEznfiEesmUuq6e50Frf8AbssjZPPGACeuPDK2ekXDXUnNFUOe3MdOufwKUokJxrYO0+5+DNN+GudIPIHmCu1a/wCKBI8BOEG7Raj/AG+o5+aAaM4urtnmlcLVhhOnTPSdOEUuE+ap3bTjy/n7olTZ3Ah9dve+nySeDJ/YltHYUT6ilp4kKpUMEpSiOc5IE0H2U1OCgOPptTqtYNTqjeFhceQQO4vPGZVUqFbLda5zChdSByVSt85KvmANwmyFSkUXUZIIU9vp7SZ67Kam0dVYt3NBmT6IXYcZFkUWsbJCI2lYFqbSuKTm8OU5lam3MHhHsqtE3CT7CdOrBk7GEN1KzBdxDf6qYX9N4MGDBOVQt7okEk+KR+hVFxdhfScgK5rNzw2zi2ZmB5wY+aq6S2GuPUT7qLtJU4aLG9TJ8hnHzRq40zS3IzLe0NQHcFTt7Tv5hZnjSh6438Tifg6NGoHaUqan2k6rJcaUPSP4XH6NSNn/ANyDquWM40qX9jA1IGyulckheoKLxI1oN/8ABkuOHSAMctzPyA5lA1yzA9o0eoaW2sw1WMnOW5BbP1VDSNM4a9M8icj0KfputuY8bBkEcI2EjJ8T5o9o2qU69Zg4YI2PM4SNMnVbDLmQw9QgtyP0+claW4pYcFmNSlrTHkfz291KgJjaV1k+ZSl8ocavDPn9c/dXGVQfFI0Wi0SEH0S0aijc/C6mIPgshi/qVT/IPmFnv6YkY3++UWva804UFIQFfwR6Zma9Gu0ktcT/APFXtEuA6o4VWkCME7TzCMV6XTdQiiDyyhaemWUb6DGg06dRpLYIkgehhGtK0tne2OSFmbW1YcEcJ8CR9Eb0/TnMwyo8N3iVSPCiHIpb2FdP09gqOwMGPkD91au6NJjKkx1jE9dkPo6PB4hUqScnvnKu0bFrSXHJO5OSfU5VFxkXt22YSn2YdL6rnvBc4uAkwATMR0CuW1KDHutfc05YVnjRAJEblTmtls70w/pzQGFAO11eAAHAAA75BDd28MZyfRHLV/A0np15rC9p7tvE6RJGR3tuIGTA23A35IP0JHcjOuqyV3xFVL13xEcS2Rb+KlFVU/iLviLYmyLvxVyo/FSoYmyJ4SFKVyYYakSrisAai/ZKm913RazcuE+QyfohMLe/9MdFd8U13tIawQCcAk9At2JySxi2aHURDyFm9Xo5gZPL3Wn1sQ93n7rP3NQTJwRgBQlpiQ2jG3tQtMHEQP381LQuuGfOf2VjW6AJI9ZHp94QWtUh7ufeMeQP57JqtBUqD/8AWT7eyd8YQhFO4MADmm1LoFsjljz8UmBXMKVrkGAOqmtyTj6/VAaFweIEeftko3a1Q7vGMftsqqNEnPZc5LgnU6kjz9VJSpypuJeMxjakRKv29+QMSq5tCrFKwLxjCpDI0pqi3S1czzV+yuDUOFRtNGIOSj9lbBgVfsQlNeBLx/CwrPuq5HOeftIRXWHzDQYO4Qu6pkjiG7eQ59UrJWWK9fuET/a4HBwR19F5/wBqbhwqvZyJmQSQRiInbrha27uoZmJOILuCSfHkZMT4rG9oNRbUc2KcEAA8bYOABPG1w45jeBsglux4gaUkp3xyJiBIjA5HfO6jlUGFLknGkKQrAF40qYuWowWSJyRTLjSkUtGi57g1oJJwAOaP2fY2s97Gk0xxHMuy3rIRoSU4x7ZN2N7Nm4cHzj6GYJPSB9V6lTptpNZTZhrYHn1JUdhYUrKiKdPzcebjzKp07qXSeqz+ujjlJ8jvwU+0Tu+YWNuquVq+0x5rF13ZXNyfyOvgX1GV28Qj0QG7pw0dc+k9fZG+IplzQaWmf1HaBt4/wjCVDckLM2yoRHj/AMQueZBE+KW5tHNwclRtbkjw/kQrqiDtDGVy2I5FEbW9LZDoIPI/ZCKjiATEHAAPkpm1wSCN526p6Jtmn0+4LvLbPyhGrOsPzdZChewGydy6fkituTwSMnORnpB+qVoopGppkETPordCrsBg/mVl6N9Az5fsiTryB81roN2aOjcwcknmnVNQiQOiB295nefBI10HJ32J8fyEcrFdF17nPIO8n8hOuanEw/6pgxvgSD4qjQJAEbjI9cfdR3N1uXYBmPOcSfb3W8C9sCdob3gBZLuKN42jfJ64WNc8nck+ZlFdUv8AjnvHy73hiIAAwhJWjoqJKSV0JITAFlJK4pqxh0rk1KsY2uldmqtYcR/y2dXT8giFPsg0HvVsb4bv5ElELnV3Rh0/myGXGsvOzccxuE640ckvkzb0EmfAtQfhAcXNxy7+FndR1jMyR4g/suvq5eJBE9JEjz/dZm+kSnSRFtt2zbaT20JAp1XSORO48/BaOzu5yMrxL+oIK0HZ/tU6iQHd5vTp4hQ5eK9ovx8laZ6frtUFoWQrboo7VGVm8TCCPp5oXWXHLs9Di6InFI18ef0SEqJ+UCo2sPD+ENr2cnHp4YREhQvHPmni6ElGwHcUI3E+Mqn8WCMY5jn/AMrRVaXEMboPe2fMYXRCZyz4/RWq3AgwZziRn15IhpmpYDTMGAQNxynxQqtSzCW3YeLCpolTNHRuWvIh3htn8/dHK1YmmBn035fssNTefzki9O/eRk4wRGCkcR0zSWVYQDOInx8forVW8D3BsAlrR9ASCPMoRbV5LR0dPQ5Bj1Vi1ugwAugT4wJBE/8AKyRmF7q7PDA3zxecSBttug2o69HCwNY5sy4EZ9856eXOVT1LUc423iSd4OCN+SB1HSZiFrHUdEt5X4zgvjo8gwfCAB8lVKckWCNISJyREw0hJCcU1Ewi5KuW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data:image/jpeg;base64,/9j/4AAQSkZJRgABAQAAAQABAAD/2wCEAAkGBxQSEhQUExQUFRUXGBcUFxgWFxcXFxccFxcWGBQVGBQYHCggGB0lHBQXITEhJSkrLi4uFx8zODMsNygtLisBCgoKDg0OGxAQGywkHyQsLCwsLCwsLCwsLCwsLCwsLCwsLCwsLCwsLCwsLCwsLCwsLCwsLCwsLCwsLCwsLCwsLP/AABEIAOAA4QMBIgACEQEDEQH/xAAcAAABBQEBAQAAAAAAAAAAAAAFAQIDBAYABwj/xAA8EAABAwMCAwYFAwIFAwUAAAABAAIRAwQhBTESQVEGImFxgZETobHB8DLR4RRCFSNSkvEHFrIkU2Jyov/EABoBAAMBAQEBAAAAAAAAAAAAAAECAwAEBQb/xAAmEQACAgICAgIBBQEAAAAAAAAAAQIREiEDMUFRBCITBRQyYXEV/9oADAMBAAIRAxEAPwD1hKuXSpjHLmhI4qCvXiEG6NRYqVoQ994Jy7Cp6lcE4E55THueQVCmxtNpq1HADcScJXJsKQZdXBk9FndY1UkhlPckz4Abkq5Xu5olwO+3/HssnTqEwf8A3JnrCWxooI1LzAE/qMDxAy4rQ6NcjhBwAeQhYl1RrnNggxiPWD7/AGWkodynxPMYwOsnotejNF/U9Ya3HyBQB2tvcYaB7n5lQXTi8kkhrRkk/uhNS/BPC3DfmfFLkOoo0dC8c45dPUjDf5T7iq0j9QPmgI1amBwiSegVF15vLYHiVnsKQRuMHuu+f2ROwquLe/8AIz6oF/W04BMSiWmaq3k0fRZLRmwzSuwMOcXdOqrVtRex0tGPdR3VNj84DuUTPyVelb1RguBZznl6rNMCaNFpWtB0cQ4Z2I/ZEa9fCyttQxg45yE+vcPpRElqGzUrNELgeqvtqkxzlZC0veI4R2wuZGSJC0ZBlGgi5knaFGWqb4xImSmPfhWTDFsjIhckXIlTly5dCBjkiWEixi+aiaaiouuVGbhEkuJhJr5UN3jA3/MBLbvABeZxtP2Q7Ur6Kb3jcNJHn9krJNbooVr1r67qcyGCX9PIn7Lzbtv2ifUrhrDDAYHTzj0K0VjX+FTdJl7/ANR55P8AIQHUNCbVc0scD3pdG8YQj2NRoqepD4VNoJyM+fP7qtfVxxYxDY8Aq9eo2k1tNmXbDmQhOqVgwDiMvM4Hy8kr2FIms9QLHgMyefj59Uc1TUOEB1Q7DYft1WRsXFrxw46zv/CvGmazyYkDYdT1PglY1Ir3N7UrEtbIZgx59U2rV4RA9An3ly2keAGTPfPj0VO4uojgEnruihiW3c8HeOqleeL+6Z5qmbgluwPPzVRxqchCarFDLKLZy8IjaVQP07LKCi87uKutrkDhmT05pqAbS21Ng/U4DwCtVdUEYBPny8gsVQq4G4Ra3rExH8eawuJrNJrlzZPWT+yr6jeZd5SoKV9wtiRPXkEy4IOIwd+sJGPFbBNpfFjy5skAgloOYM94fnNbXT3cQDm94H3zyIWd03T2h23KCFodLqQAwwCJH57paGmzQ2jxEH65UzmjllDmggTPiFM2r3o67FUTJLskIXQpOFKGpyuRFCXhUoal4VqBkQ8KVS8C5agZASVPagT4qj8ZXbGeLBELHVPSCGouLaeN4Wcqu46L8wDIk/NG9cuOBmSs3qry+1dGAdo6fyVKT2cMTEalU4JAxnf3+intanw6PE4ZyZ5wfz5qqy2dVqjEtaSegx+2VLqr+KGtiG7nkPVAoC3Xj3OgYJ59AlLWNcHEyZ55hQG5aTsQ3aRu716JoaHkREbgfumMHLKyLzxnY7D83Kl1S9FFnBT/AFHpyXWlU8J/PMnwQW+rcToGfFJ5CkVG2Ln94kx47ldUbwHGyv0xiScDYDYIZePyOg5dUyexqL0AiWgTv1TXXhG7P2TbWoCInPmqt6wjmfVMhWi3xl226pVTBk4PXn7KGnXjnjwUtxXYTifYJhSxSuyThwPyRChcHrKAW7RxSAUesWbDdJIrGIXsWEmTMLQUGfNUNMozv0Rq3pDCUZqh7aZBlMqVC0zGxRKsRiFUrMylejJWXrC6kdR9I5Kdj+9HI7eB6LPWtfheRtlEm1Mn0I+yKZNw2akNTuFLRyAeoBUnCugjZHwpQ1ScKXhWoFkfCkU3CuRoFmHbUHNFdIqAnPpnfwhZ9knYtPrHyMI9pFAgiQ0DfBn2hI1R1ck00UO1lUu7vU8+UIPd3nCxrBncdOZzHTCsa+Zrni2aZ84jn+brM1JeHvJOcAzjJ2b4ZiVBk0irUv8AgkcIjOc/bIVWvcgtIAb15if9yZf3nFgOBAxgZnpjJQh7Hc5HTqUyDRO634slzQOhzHkAVYp1GNAa13ETuQN0KuaZECcnfw8An0KcZ9B/CLQUGat6I4GzHM9f4THY/T6qjbMk4Re1t53U5aLQiitTacyEPubUzt67rSi2hc+1CRTZb8cWZEUnAyFZcXRknyKOvsRyCezT1RTFfCjNAM5zKcy2B2IhaB2kSVYttIAOcps7E/DQGttPPTC0On2kclaZZkkANgItSsSG9Atth0kMtqAx0+qK2ls3eMKKhQwr9u0xCKQkmPdEYCgqtz6KwKZUDqZlCSNED39PhcCrmnt44B5CD9lLqVCWz0yqmmV+BzcTmT7pUtgkze2rIa0dAFNwrqeQCE+F1pHC2NhdCdCWE1AsbCRPhctRrMPaWIJzHktBaNa1uNh+YVGzo+Eq9XHcdjEfgSTKt2ZDtFSFV7o3MwPYb9MFZrVbd/AKbYAbl3h0GEbtrtvx+ENII5kydsADb6qDtbctoUuBo7zu8T9PX+Fylf6McLRrXwY7gj1545qrc1QBxE+DR90tMQwmTJk5PXn80MrvLjvjbwTUEkoM4jJ5/hU5EmOQXW9Pp+dEuGx+eq1houWrQEWtm5Qi2klGbdsKU2dPHEt7peFIxPBUypwYFIxi5gU9NqokCxvwgr9rTEqtwSp6Ep0qFe0FmtGCrlWl3DCGU6iIMqy0+SqmQcR1Ol3ZS2TsJjKn+WfAJLGphEVrRfakdTBUbXqZhQewdEdSj3XDwKw4uiKkcuS9DayV5Lqdz8O4e1xiHH6pWjR2z2rSH8VJh6gK7CCdkK3Fbs5o4umHRxzVSYi5KuTCiQlXSuWMZy2dwqxdS5uPFUGu3VkOxzQnC0UsB2GnNpufUfBPInlvt7rC9qbz4znxgScnwPIdFudScKYIJPeJgZXm2t6e74rpwM+Qzn13XH0Xim2BLlxO5AH18T+yY0DAGT9+qt3GnPaREcOI5/XZK9wkFzGkjfhBb47gjOEbT6HcGuzqzoHCOpVU1uJ2ERcyi/L21WEwBwkO/wDyQPqpLfSKRcAys3yeC0n6j5oaClss6fTwijGqW10Z4GAD/wDUg/Qqd9hUH9px4Fc77OtNUQclNSp4TQyORUpdiAsgOQ8ABSNeFV8ypA1qrFk3ZO64AEplO/A5JGlg6BOfWYRiD7KlC2WaV6CrzLiGFZuq8CSN1NQvZEJcimNmmtndw+Sr2l1AUum5agd9WNN3CMknCYVK7Qaffqe2u3HxWSr6mynl5LndOXsprPtOCQOBwESEyTJyS6PQLSseZXn/AGu7P1HXL6lNhc057pB8xwjK1Olaqyptur/+FsruDoyHQSDEgb7Ldk/4PZB/0/r/AOWW5xyP9sbA9Dla/iQW806nSio3iGQCRJcATGDvvy2KtNucDJONyI+SrG4qiE1k8kXy9NNRD33YUL74dVswLjYV+IlQX/EB1SoZh/EzqdAKcU0xpUgVHITExXbhxAIzAAI4cZJ+ay/ao8DqdMcmies8wfVb7tBZ8b6Z5B0n0gj5wsJrrOO/I/tBcf8AbK4eR0ej8OKbv0iCBAB8ih1xZEEADnJPRE61pOSYCY5zak8JmMT91KMsS845IEVAJJGSBA6Dl91FZ0u9Jz4o8bNrWHEGM+vJDaEB0epVr0csewzaTCmdXcAQHOHWDCZbbJ1RigdVIrAn/U/3KnoVwGnJOeagq0j4qs23JwcJkhXQ+51QDbK4NfVYSHQY5clNSsGdVbo2oGxCpBpCSVozzbJ3eDiXYEGTIP3Ut1aPpEETtn2zK0zA1v8Ap9l1RwdyBXQ5Jo54xcX2Zp18Rh3mn2tTiqkGcYEH5YVbVqDuPwGSI5eCn0aiQeJ25MqUki/HbZu9GtxwwIBI6n90CrW7jcVWknugCNznoj2j1IhW9T04Oqiq3Bc3hPmP0k/NMugS0zJnR+LAAkE74mUQ0fQOAiQC0Axkc06tb1GuO8ojp965uHD5J86JPjvY/RdENJ8kyNx+yvsvzb8cDi3dHvJRC2eHhBu0lm+JZv774+sekpOtit5OmVX9qHVZBHC0Qc42I5lQ3Haho2M+Sx+rHgljcVDDy0/+I8cyPON1mn37ig5HTDjjR6JX7V9FQrdp3HmFhH3TjzURqnqgUxivBuP+5Hf6kixHxCuQDr0fRoqBPFULJO1lyazVyTk4VbZyft2aa8difH/leeai3/1QeNnNd8xMfIrYXd7NIRz3PIY5+6zWqNEtdH6SCfEEw5c/Lsb40sZte9Gb1avjhBTNHpk1GgbbH2UGq0nNqZBiVNYXfA9sggbbdRE/NJWtHa3oI6u6Gk9XILQGSTufktReWs0mnlk/KUE+B3vX9oTXo5Ir7BGxyiTaaq2TERKmi0iIU0x1rzGVJUfCT4hTpiYld1DoPbC5tMDcEeiuDIyASnNtidse6dJA2UqdKTgepVyWsblS09OPN7vQwlrW9OmJjPU5KohWtgOtTL3F7hA5Dn5lQU295T3FfiJhNoMKk3s6IKkHtJq7LTBoeyNunh0WMsK5DlsNPcCArQ2iPNrZWY4OEVBDhiR+6fTot8Ck1Joa4TzU9qRG6NEWtWi1ZOAx9FJqTHFhLe747nKRjI5q1u0oSpRdkX3Z5Tr2iPfOJMRJGT3p39lm6ugVB/aV7XUtQeSrVbBp5L55/qPJGR3RmqPEqmlPHIqu6xcORXs1fSGnkFUdoTOgVY/qj8oa0eQf0ruhSr1z/AWdAuT/APTXo2jJuv1Gb8qin02cRA5/m69kazd9nA6rTJfIaYjkPQQg2qvc2sA6OFpM+LTj1OVf7O0n02g8UgYgERyG6q63X4iXCHQIMjMTJypto4pXnYlpbEVOB4BgwD1VHULJtV/MZjC0VrUa+iysMujgnxG5Q11LgDqh8m+J/hRao6lPJ2ThoFEdAeEeMY+yDXFPM+KKWILqHqSq9fbI5pmJFVIWxEq7WwFBp4CddPykH7ZC1PCjOE3jRTGqy4xyuUHIbTerNJ6pFgaCLqoAQHWr7EBWLqvOAgOounCdyBCGztPRDhQO2uvh4InyUVe6NUxxFo6DCnsu0mw/TqwVoNNvNsrG2VoMcJP7o3/TvAHBucT0RhaYnJFdNmo1moDQcebYIQ/Sr+V1tYxSLS4unclBLUmm8tPJUb8koKLTijcU7iUSoO7pWdsKswjlB/cJ8kvM745f4znnGiUqJ4SGsEx1RfKSWx0hHNTCxcagTfiJcRheFKk41ybFmPHZU1GuWnuxJ8AfTwVLjXB6+wLG10y84mgEznfiEesmUuq6e50Frf8AbssjZPPGACeuPDK2ekXDXUnNFUOe3MdOufwKUokJxrYO0+5+DNN+GudIPIHmCu1a/wCKBI8BOEG7Raj/AG+o5+aAaM4urtnmlcLVhhOnTPSdOEUuE+ap3bTjy/n7olTZ3Ah9dve+nySeDJ/YltHYUT6ilp4kKpUMEpSiOc5IE0H2U1OCgOPptTqtYNTqjeFhceQQO4vPGZVUqFbLda5zChdSByVSt85KvmANwmyFSkUXUZIIU9vp7SZ67Kam0dVYt3NBmT6IXYcZFkUWsbJCI2lYFqbSuKTm8OU5lam3MHhHsqtE3CT7CdOrBk7GEN1KzBdxDf6qYX9N4MGDBOVQt7okEk+KR+hVFxdhfScgK5rNzw2zi2ZmB5wY+aq6S2GuPUT7qLtJU4aLG9TJ8hnHzRq40zS3IzLe0NQHcFTt7Tv5hZnjSh6438Tifg6NGoHaUqan2k6rJcaUPSP4XH6NSNn/ANyDquWM40qX9jA1IGyulckheoKLxI1oN/8ABkuOHSAMctzPyA5lA1yzA9o0eoaW2sw1WMnOW5BbP1VDSNM4a9M8icj0KfputuY8bBkEcI2EjJ8T5o9o2qU69Zg4YI2PM4SNMnVbDLmQw9QgtyP0+claW4pYcFmNSlrTHkfz291KgJjaV1k+ZSl8ocavDPn9c/dXGVQfFI0Wi0SEH0S0aijc/C6mIPgshi/qVT/IPmFnv6YkY3++UWva804UFIQFfwR6Zma9Gu0ktcT/APFXtEuA6o4VWkCME7TzCMV6XTdQiiDyyhaemWUb6DGg06dRpLYIkgehhGtK0tne2OSFmbW1YcEcJ8CR9Eb0/TnMwyo8N3iVSPCiHIpb2FdP09gqOwMGPkD91au6NJjKkx1jE9dkPo6PB4hUqScnvnKu0bFrSXHJO5OSfU5VFxkXt22YSn2YdL6rnvBc4uAkwATMR0CuW1KDHutfc05YVnjRAJEblTmtls70w/pzQGFAO11eAAHAAA75BDd28MZyfRHLV/A0np15rC9p7tvE6RJGR3tuIGTA23A35IP0JHcjOuqyV3xFVL13xEcS2Rb+KlFVU/iLviLYmyLvxVyo/FSoYmyJ4SFKVyYYakSrisAai/ZKm913RazcuE+QyfohMLe/9MdFd8U13tIawQCcAk9At2JySxi2aHURDyFm9Xo5gZPL3Wn1sQ93n7rP3NQTJwRgBQlpiQ2jG3tQtMHEQP381LQuuGfOf2VjW6AJI9ZHp94QWtUh7ufeMeQP57JqtBUqD/8AWT7eyd8YQhFO4MADmm1LoFsjljz8UmBXMKVrkGAOqmtyTj6/VAaFweIEeftko3a1Q7vGMftsqqNEnPZc5LgnU6kjz9VJSpypuJeMxjakRKv29+QMSq5tCrFKwLxjCpDI0pqi3S1czzV+yuDUOFRtNGIOSj9lbBgVfsQlNeBLx/CwrPuq5HOeftIRXWHzDQYO4Qu6pkjiG7eQ59UrJWWK9fuET/a4HBwR19F5/wBqbhwqvZyJmQSQRiInbrha27uoZmJOILuCSfHkZMT4rG9oNRbUc2KcEAA8bYOABPG1w45jeBsglux4gaUkp3xyJiBIjA5HfO6jlUGFLknGkKQrAF40qYuWowWSJyRTLjSkUtGi57g1oJJwAOaP2fY2s97Gk0xxHMuy3rIRoSU4x7ZN2N7Nm4cHzj6GYJPSB9V6lTptpNZTZhrYHn1JUdhYUrKiKdPzcebjzKp07qXSeqz+ujjlJ8jvwU+0Tu+YWNuquVq+0x5rF13ZXNyfyOvgX1GV28Qj0QG7pw0dc+k9fZG+IplzQaWmf1HaBt4/wjCVDckLM2yoRHj/AMQueZBE+KW5tHNwclRtbkjw/kQrqiDtDGVy2I5FEbW9LZDoIPI/ZCKjiATEHAAPkpm1wSCN526p6Jtmn0+4LvLbPyhGrOsPzdZChewGydy6fkituTwSMnORnpB+qVoopGppkETPordCrsBg/mVl6N9Az5fsiTryB81roN2aOjcwcknmnVNQiQOiB295nefBI10HJ32J8fyEcrFdF17nPIO8n8hOuanEw/6pgxvgSD4qjQJAEbjI9cfdR3N1uXYBmPOcSfb3W8C9sCdob3gBZLuKN42jfJ64WNc8nck+ZlFdUv8AjnvHy73hiIAAwhJWjoqJKSV0JITAFlJK4pqxh0rk1KsY2uldmqtYcR/y2dXT8giFPsg0HvVsb4bv5ElELnV3Rh0/myGXGsvOzccxuE640ckvkzb0EmfAtQfhAcXNxy7+FndR1jMyR4g/suvq5eJBE9JEjz/dZm+kSnSRFtt2zbaT20JAp1XSORO48/BaOzu5yMrxL+oIK0HZ/tU6iQHd5vTp4hQ5eK9ovx8laZ6frtUFoWQrboo7VGVm8TCCPp5oXWXHLs9Di6InFI18ef0SEqJ+UCo2sPD+ENr2cnHp4YREhQvHPmni6ElGwHcUI3E+Mqn8WCMY5jn/AMrRVaXEMboPe2fMYXRCZyz4/RWq3AgwZziRn15IhpmpYDTMGAQNxynxQqtSzCW3YeLCpolTNHRuWvIh3htn8/dHK1YmmBn035fssNTefzki9O/eRk4wRGCkcR0zSWVYQDOInx8forVW8D3BsAlrR9ASCPMoRbV5LR0dPQ5Bj1Vi1ugwAugT4wJBE/8AKyRmF7q7PDA3zxecSBttug2o69HCwNY5sy4EZ9856eXOVT1LUc423iSd4OCN+SB1HSZiFrHUdEt5X4zgvjo8gwfCAB8lVKckWCNISJyREw0hJCcU1Ewi5KuW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0"/>
            <a:ext cx="22479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3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 language</a:t>
            </a:r>
          </a:p>
          <a:p>
            <a:pPr lvl="1"/>
            <a:r>
              <a:rPr lang="en-US" dirty="0" smtClean="0"/>
              <a:t>No compilation</a:t>
            </a:r>
          </a:p>
          <a:p>
            <a:pPr lvl="1"/>
            <a:r>
              <a:rPr lang="en-US" dirty="0" smtClean="0"/>
              <a:t>If you’ve seen </a:t>
            </a:r>
            <a:r>
              <a:rPr lang="en-US" dirty="0" err="1" smtClean="0"/>
              <a:t>matlab</a:t>
            </a:r>
            <a:r>
              <a:rPr lang="en-US" dirty="0" smtClean="0"/>
              <a:t> or R this paradigm will look familiar</a:t>
            </a:r>
          </a:p>
          <a:p>
            <a:r>
              <a:rPr lang="en-US" dirty="0" smtClean="0"/>
              <a:t>There is no intermediate stage when you run the program</a:t>
            </a:r>
          </a:p>
          <a:p>
            <a:r>
              <a:rPr lang="en-US" dirty="0" smtClean="0"/>
              <a:t>This does mean that sometimes it is hard to figure out mistakes in a program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04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python 2 and not python 3</a:t>
            </a:r>
          </a:p>
          <a:p>
            <a:pPr lvl="1"/>
            <a:r>
              <a:rPr lang="en-US" dirty="0">
                <a:hlinkClick r:id="rId2"/>
              </a:rPr>
              <a:t>http://www.python.org/download/releases/2.7/</a:t>
            </a:r>
            <a:endParaRPr lang="en-US" dirty="0" smtClean="0"/>
          </a:p>
          <a:p>
            <a:r>
              <a:rPr lang="en-US" dirty="0" smtClean="0"/>
              <a:t>We will try to stick to the IDLE for editing</a:t>
            </a:r>
          </a:p>
          <a:p>
            <a:r>
              <a:rPr lang="en-US" dirty="0" smtClean="0"/>
              <a:t>Remember to save your file as xyz.py before beginning to edit</a:t>
            </a:r>
          </a:p>
          <a:p>
            <a:r>
              <a:rPr lang="en-US" dirty="0" smtClean="0"/>
              <a:t>Other options for editing a python file (I will stick to using IDLE)</a:t>
            </a:r>
          </a:p>
          <a:p>
            <a:pPr lvl="1"/>
            <a:r>
              <a:rPr lang="en-US" dirty="0" smtClean="0"/>
              <a:t>Vim/vi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Eclipse with </a:t>
            </a:r>
            <a:r>
              <a:rPr lang="en-US" dirty="0" err="1" smtClean="0"/>
              <a:t>PyDev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2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IDLE </a:t>
            </a:r>
            <a:endParaRPr lang="en-US" dirty="0"/>
          </a:p>
          <a:p>
            <a:r>
              <a:rPr lang="en-US" dirty="0" smtClean="0"/>
              <a:t>Throwing commands into the shell</a:t>
            </a:r>
          </a:p>
          <a:p>
            <a:r>
              <a:rPr lang="en-US" dirty="0" smtClean="0"/>
              <a:t>Configuring IDLE</a:t>
            </a:r>
          </a:p>
          <a:p>
            <a:pPr lvl="1"/>
            <a:r>
              <a:rPr lang="en-US" dirty="0" smtClean="0"/>
              <a:t>More on this in the lab session</a:t>
            </a:r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5/2 is not 2.5. However both 5.0/2.0, 5/2.0 are </a:t>
            </a:r>
          </a:p>
          <a:p>
            <a:pPr lvl="1"/>
            <a:r>
              <a:rPr lang="en-US" dirty="0" smtClean="0"/>
              <a:t>Strings – single, double and triple </a:t>
            </a:r>
            <a:r>
              <a:rPr lang="en-US" dirty="0" smtClean="0"/>
              <a:t>quotes</a:t>
            </a:r>
          </a:p>
          <a:p>
            <a:r>
              <a:rPr lang="en-US" dirty="0" smtClean="0"/>
              <a:t>There are tons of operators. Please spend some time experimenting with them</a:t>
            </a:r>
          </a:p>
          <a:p>
            <a:pPr lvl="1"/>
            <a:r>
              <a:rPr lang="en-US" dirty="0" smtClean="0"/>
              <a:t>Do not worry about the bit shift operators for now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://www.tutorialspoint.com/python/python_basic_operators.htm</a:t>
            </a:r>
            <a:endParaRPr lang="en-US" dirty="0" smtClean="0"/>
          </a:p>
          <a:p>
            <a:r>
              <a:rPr lang="en-US" dirty="0" smtClean="0"/>
              <a:t>Do not worry about making mistakes.</a:t>
            </a:r>
          </a:p>
          <a:p>
            <a:pPr marL="274320" lvl="1" indent="0">
              <a:buNone/>
            </a:pPr>
            <a:r>
              <a:rPr lang="en-US" dirty="0" smtClean="0"/>
              <a:t>‘With every mistake we must surely be learning’ – George Harrison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2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Variables are used to keep track of information within a program</a:t>
            </a:r>
          </a:p>
          <a:p>
            <a:r>
              <a:rPr lang="en-US" dirty="0" smtClean="0"/>
              <a:t>An assignment statement is of the form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Variable name = value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Proper naming of variables is important. </a:t>
            </a:r>
          </a:p>
          <a:p>
            <a:r>
              <a:rPr lang="en-US" dirty="0" smtClean="0"/>
              <a:t>Variables that store the first, second and third highest scores in a test</a:t>
            </a:r>
            <a:endParaRPr lang="en-US" dirty="0"/>
          </a:p>
          <a:p>
            <a:pPr lvl="1"/>
            <a:r>
              <a:rPr lang="en-US" dirty="0" smtClean="0"/>
              <a:t>a, b, c = bad</a:t>
            </a:r>
          </a:p>
          <a:p>
            <a:pPr lvl="1"/>
            <a:r>
              <a:rPr lang="en-US" dirty="0" smtClean="0"/>
              <a:t>first, second, third = better</a:t>
            </a:r>
          </a:p>
          <a:p>
            <a:r>
              <a:rPr lang="en-US" b="1" dirty="0" smtClean="0"/>
              <a:t>Randomly named variables will result in loss of points in assignments</a:t>
            </a:r>
          </a:p>
          <a:p>
            <a:r>
              <a:rPr lang="en-US" dirty="0" smtClean="0"/>
              <a:t>You cannot use space, but can choose between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second_best</a:t>
            </a:r>
            <a:r>
              <a:rPr lang="en-US" dirty="0" smtClean="0"/>
              <a:t> or </a:t>
            </a:r>
            <a:r>
              <a:rPr lang="en-US" dirty="0" err="1" smtClean="0"/>
              <a:t>secondBest</a:t>
            </a:r>
            <a:r>
              <a:rPr lang="en-US" dirty="0" smtClean="0"/>
              <a:t>(camel casing)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/>
              <a:t>“ </a:t>
            </a:r>
            <a:r>
              <a:rPr lang="en-US" i="1" dirty="0"/>
              <a:t>Programs must be written for people to read, and only incidentally for machines to execute.</a:t>
            </a:r>
            <a:r>
              <a:rPr lang="en-US" dirty="0"/>
              <a:t> ” </a:t>
            </a:r>
            <a:r>
              <a:rPr lang="en-US" dirty="0" smtClean="0"/>
              <a:t> -  Abelson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76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basically just collections of characters</a:t>
            </a:r>
          </a:p>
          <a:p>
            <a:r>
              <a:rPr lang="en-US" dirty="0" smtClean="0"/>
              <a:t>Can be indexed</a:t>
            </a:r>
          </a:p>
          <a:p>
            <a:pPr lvl="1"/>
            <a:r>
              <a:rPr lang="en-US" dirty="0" smtClean="0"/>
              <a:t>Always remember 0 indexing</a:t>
            </a:r>
          </a:p>
          <a:p>
            <a:r>
              <a:rPr lang="en-US" dirty="0" smtClean="0"/>
              <a:t>Strings are immutable</a:t>
            </a:r>
          </a:p>
          <a:p>
            <a:r>
              <a:rPr lang="en-US" dirty="0" smtClean="0"/>
              <a:t>Once a string is assigned to a variable, you cannot mess around with the characters within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with operators in class to see</a:t>
            </a:r>
          </a:p>
          <a:p>
            <a:r>
              <a:rPr lang="en-US" dirty="0" smtClean="0"/>
              <a:t>** used for power operation</a:t>
            </a:r>
          </a:p>
          <a:p>
            <a:r>
              <a:rPr lang="en-US" dirty="0" smtClean="0"/>
              <a:t>// used for divide and floor</a:t>
            </a:r>
          </a:p>
          <a:p>
            <a:r>
              <a:rPr lang="en-US" dirty="0" smtClean="0"/>
              <a:t>simpleMath.py</a:t>
            </a:r>
          </a:p>
        </p:txBody>
      </p:sp>
    </p:spTree>
    <p:extLst>
      <p:ext uri="{BB962C8B-B14F-4D97-AF65-F5344CB8AC3E}">
        <p14:creationId xmlns:p14="http://schemas.microsoft.com/office/powerpoint/2010/main" val="5036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way of introduction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Arvind</a:t>
            </a:r>
            <a:r>
              <a:rPr lang="en-US" dirty="0" smtClean="0"/>
              <a:t> </a:t>
            </a:r>
            <a:r>
              <a:rPr lang="en-US" dirty="0" err="1" smtClean="0"/>
              <a:t>Bhusnurmath</a:t>
            </a:r>
            <a:endParaRPr lang="en-US" dirty="0" smtClean="0"/>
          </a:p>
          <a:p>
            <a:r>
              <a:rPr lang="en-US" dirty="0" smtClean="0"/>
              <a:t>There are no bonus points for pronouncing my last name correctly </a:t>
            </a:r>
          </a:p>
          <a:p>
            <a:r>
              <a:rPr lang="en-US" dirty="0" smtClean="0"/>
              <a:t>Please call me </a:t>
            </a:r>
            <a:r>
              <a:rPr lang="en-US" dirty="0" err="1" smtClean="0"/>
              <a:t>Arvind</a:t>
            </a:r>
            <a:r>
              <a:rPr lang="en-US" dirty="0" smtClean="0"/>
              <a:t>. I am pretty informal.</a:t>
            </a:r>
            <a:endParaRPr lang="en-US" dirty="0"/>
          </a:p>
          <a:p>
            <a:r>
              <a:rPr lang="en-US" dirty="0" smtClean="0"/>
              <a:t>Graduated 2008 from Penn</a:t>
            </a:r>
          </a:p>
          <a:p>
            <a:pPr lvl="1"/>
            <a:r>
              <a:rPr lang="en-US" dirty="0" smtClean="0"/>
              <a:t>Ex </a:t>
            </a:r>
            <a:r>
              <a:rPr lang="en-US" dirty="0" err="1" smtClean="0"/>
              <a:t>GRASPee</a:t>
            </a:r>
            <a:r>
              <a:rPr lang="en-US" dirty="0"/>
              <a:t> </a:t>
            </a:r>
            <a:r>
              <a:rPr lang="en-US" dirty="0" smtClean="0"/>
              <a:t>– thesis on convex optimization in computer vision</a:t>
            </a:r>
          </a:p>
          <a:p>
            <a:r>
              <a:rPr lang="en-US" dirty="0" smtClean="0"/>
              <a:t>Worked in Software for 5 years – APT</a:t>
            </a:r>
          </a:p>
          <a:p>
            <a:pPr lvl="1"/>
            <a:r>
              <a:rPr lang="en-US" dirty="0" smtClean="0">
                <a:hlinkClick r:id="rId2"/>
              </a:rPr>
              <a:t>www.predictivetechnologies.com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8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the math concept of functions</a:t>
            </a:r>
          </a:p>
          <a:p>
            <a:r>
              <a:rPr lang="en-US" dirty="0" smtClean="0"/>
              <a:t>Functions on strings</a:t>
            </a:r>
          </a:p>
          <a:p>
            <a:r>
              <a:rPr lang="en-US" dirty="0" smtClean="0"/>
              <a:t>Functions that convert from one data type to another</a:t>
            </a:r>
          </a:p>
          <a:p>
            <a:r>
              <a:rPr lang="en-US" dirty="0" smtClean="0"/>
              <a:t>The fun ‘</a:t>
            </a:r>
            <a:r>
              <a:rPr lang="en-US" dirty="0" err="1" smtClean="0"/>
              <a:t>eval</a:t>
            </a:r>
            <a:r>
              <a:rPr lang="en-US" dirty="0" smtClean="0"/>
              <a:t>’ function</a:t>
            </a:r>
          </a:p>
          <a:p>
            <a:r>
              <a:rPr lang="en-US" dirty="0" smtClean="0"/>
              <a:t>Input and output functions</a:t>
            </a:r>
          </a:p>
          <a:p>
            <a:pPr lvl="1"/>
            <a:r>
              <a:rPr lang="en-US" dirty="0" err="1" smtClean="0"/>
              <a:t>Raw_input</a:t>
            </a:r>
            <a:r>
              <a:rPr lang="en-US" dirty="0" smtClean="0"/>
              <a:t> – to read in string input</a:t>
            </a:r>
          </a:p>
          <a:p>
            <a:pPr lvl="1"/>
            <a:r>
              <a:rPr lang="en-US" dirty="0" smtClean="0"/>
              <a:t>Print – to print out something</a:t>
            </a:r>
          </a:p>
          <a:p>
            <a:pPr lvl="1"/>
            <a:r>
              <a:rPr lang="en-US" dirty="0" smtClean="0"/>
              <a:t>Input – to read in an integer or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statements that will be executed one by one</a:t>
            </a:r>
          </a:p>
          <a:p>
            <a:r>
              <a:rPr lang="en-US" dirty="0" smtClean="0"/>
              <a:t>Remember to save your file with the extension “.</a:t>
            </a:r>
            <a:r>
              <a:rPr lang="en-US" dirty="0" err="1" smtClean="0"/>
              <a:t>py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tempConv.py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converter example from the book</a:t>
            </a:r>
          </a:p>
          <a:p>
            <a:r>
              <a:rPr lang="en-US" dirty="0" smtClean="0"/>
              <a:t>Testing!</a:t>
            </a:r>
            <a:endParaRPr lang="en-US" dirty="0"/>
          </a:p>
          <a:p>
            <a:r>
              <a:rPr lang="en-US" dirty="0" smtClean="0"/>
              <a:t>No code is complete until tested</a:t>
            </a:r>
          </a:p>
          <a:p>
            <a:pPr lvl="1"/>
            <a:r>
              <a:rPr lang="en-US" dirty="0" smtClean="0"/>
              <a:t>In the industry, there are entire jobs associated with testing</a:t>
            </a:r>
          </a:p>
        </p:txBody>
      </p:sp>
    </p:spTree>
    <p:extLst>
      <p:ext uri="{BB962C8B-B14F-4D97-AF65-F5344CB8AC3E}">
        <p14:creationId xmlns:p14="http://schemas.microsoft.com/office/powerpoint/2010/main" val="19274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Python has a very flexible assignment syntax</a:t>
            </a:r>
          </a:p>
          <a:p>
            <a:r>
              <a:rPr lang="en-US" dirty="0" smtClean="0"/>
              <a:t> area = length * breadth</a:t>
            </a:r>
          </a:p>
          <a:p>
            <a:r>
              <a:rPr lang="en-US" dirty="0"/>
              <a:t> </a:t>
            </a:r>
            <a:r>
              <a:rPr lang="en-US" dirty="0" smtClean="0"/>
              <a:t>counter1 = counter2 = 0</a:t>
            </a:r>
          </a:p>
          <a:p>
            <a:r>
              <a:rPr lang="en-US" dirty="0" smtClean="0"/>
              <a:t> area, perimeter = length * breadth, 2 * (length + breadth)</a:t>
            </a:r>
          </a:p>
          <a:p>
            <a:r>
              <a:rPr lang="en-US" dirty="0"/>
              <a:t> </a:t>
            </a:r>
            <a:r>
              <a:rPr lang="en-US" dirty="0" smtClean="0"/>
              <a:t>x, y = y, x</a:t>
            </a:r>
          </a:p>
          <a:p>
            <a:pPr lvl="1"/>
            <a:r>
              <a:rPr lang="en-US" dirty="0" smtClean="0"/>
              <a:t>Extremely elegant way to swap the values of two variables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 from a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read an integer the syntax is</a:t>
            </a:r>
          </a:p>
          <a:p>
            <a:pPr lvl="1"/>
            <a:r>
              <a:rPr lang="en-US" dirty="0" smtClean="0"/>
              <a:t>I = input(“enter an integer”)</a:t>
            </a:r>
            <a:endParaRPr lang="en-US" dirty="0"/>
          </a:p>
          <a:p>
            <a:pPr lvl="1"/>
            <a:r>
              <a:rPr lang="en-US" dirty="0" smtClean="0"/>
              <a:t>The “enter an integer” portion is called the prompt and it can be any string</a:t>
            </a:r>
          </a:p>
          <a:p>
            <a:r>
              <a:rPr lang="en-US" dirty="0" smtClean="0"/>
              <a:t>Quick tip – Use “\n” if you want to move to the next line in a prompt</a:t>
            </a:r>
            <a:endParaRPr lang="en-US" dirty="0"/>
          </a:p>
          <a:p>
            <a:pPr lvl="1"/>
            <a:r>
              <a:rPr lang="en-US" dirty="0" smtClean="0"/>
              <a:t>I = input(“enter an integer\n”)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</a:p>
          <a:p>
            <a:r>
              <a:rPr lang="en-US" dirty="0" smtClean="0"/>
              <a:t>Syntax is </a:t>
            </a:r>
            <a:r>
              <a:rPr lang="en-US" dirty="0" smtClean="0">
                <a:solidFill>
                  <a:srgbClr val="FF0000"/>
                </a:solidFill>
              </a:rPr>
              <a:t>if &lt;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-condition&gt;:</a:t>
            </a:r>
          </a:p>
          <a:p>
            <a:r>
              <a:rPr lang="en-US" dirty="0" smtClean="0"/>
              <a:t>If, else and the importance of proper indentation</a:t>
            </a:r>
          </a:p>
          <a:p>
            <a:r>
              <a:rPr lang="en-US" dirty="0" smtClean="0"/>
              <a:t>Python does not have open braces or anything like that to indicate code blocks!</a:t>
            </a:r>
          </a:p>
          <a:p>
            <a:r>
              <a:rPr lang="en-US" dirty="0" smtClean="0"/>
              <a:t>Everything is about indentation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elif</a:t>
            </a:r>
            <a:endParaRPr lang="en-US" dirty="0" smtClean="0"/>
          </a:p>
          <a:p>
            <a:r>
              <a:rPr lang="en-US" dirty="0" smtClean="0"/>
              <a:t>Example program guessingGame_v1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7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execution of a task is done via a loop</a:t>
            </a:r>
          </a:p>
          <a:p>
            <a:r>
              <a:rPr lang="en-US" dirty="0" smtClean="0"/>
              <a:t>Example program multiplicationTable.py</a:t>
            </a:r>
          </a:p>
          <a:p>
            <a:r>
              <a:rPr lang="en-US" dirty="0" smtClean="0"/>
              <a:t>Infinite loops</a:t>
            </a:r>
          </a:p>
          <a:p>
            <a:pPr lvl="1"/>
            <a:r>
              <a:rPr lang="en-US" dirty="0" smtClean="0"/>
              <a:t>CTRL + C is your best friend it will pause execution</a:t>
            </a:r>
          </a:p>
          <a:p>
            <a:r>
              <a:rPr lang="en-US" dirty="0" smtClean="0"/>
              <a:t>Good rule for while loops</a:t>
            </a:r>
          </a:p>
          <a:p>
            <a:pPr lvl="1"/>
            <a:r>
              <a:rPr lang="en-US" dirty="0" smtClean="0"/>
              <a:t>Write some kind of </a:t>
            </a:r>
            <a:r>
              <a:rPr lang="en-US" dirty="0" err="1" smtClean="0"/>
              <a:t>incrementer</a:t>
            </a:r>
            <a:r>
              <a:rPr lang="en-US" dirty="0" smtClean="0"/>
              <a:t>/</a:t>
            </a:r>
            <a:r>
              <a:rPr lang="en-US" dirty="0" err="1" smtClean="0"/>
              <a:t>decrementer</a:t>
            </a:r>
            <a:r>
              <a:rPr lang="en-US" dirty="0" smtClean="0"/>
              <a:t> down ASAP</a:t>
            </a:r>
          </a:p>
          <a:p>
            <a:pPr lvl="1"/>
            <a:r>
              <a:rPr lang="en-US" dirty="0" smtClean="0"/>
              <a:t>Make sure the program can exit the loop regardless of whether the task is accomplished or not</a:t>
            </a:r>
          </a:p>
          <a:p>
            <a:r>
              <a:rPr lang="en-US" dirty="0" smtClean="0"/>
              <a:t>An infinite loop is an example of what is called a “bug”</a:t>
            </a:r>
          </a:p>
          <a:p>
            <a:r>
              <a:rPr lang="en-US" dirty="0" smtClean="0"/>
              <a:t>A bug can be a syntax error (easily detectable and hence very rare these days)</a:t>
            </a:r>
          </a:p>
          <a:p>
            <a:r>
              <a:rPr lang="en-US" dirty="0" smtClean="0"/>
              <a:t>A line of code that has an undesirable effect is also a bug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9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have an arithmetic progression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x in range(0,10):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Includes the 0, does not include the 10!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for x in range(0,10,2):</a:t>
            </a:r>
          </a:p>
          <a:p>
            <a:r>
              <a:rPr lang="en-US" dirty="0" smtClean="0"/>
              <a:t>When we are looping through characters in a string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letter in ‘</a:t>
            </a:r>
            <a:r>
              <a:rPr lang="en-US" dirty="0" err="1" smtClean="0">
                <a:solidFill>
                  <a:srgbClr val="FF0000"/>
                </a:solidFill>
              </a:rPr>
              <a:t>bhusnurmath</a:t>
            </a:r>
            <a:r>
              <a:rPr lang="en-US" dirty="0" smtClean="0">
                <a:solidFill>
                  <a:srgbClr val="FF0000"/>
                </a:solidFill>
              </a:rPr>
              <a:t>’: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4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</a:p>
          <a:p>
            <a:r>
              <a:rPr lang="en-US" dirty="0" smtClean="0"/>
              <a:t>Conditionals</a:t>
            </a:r>
          </a:p>
          <a:p>
            <a:r>
              <a:rPr lang="en-US" dirty="0"/>
              <a:t>b</a:t>
            </a:r>
            <a:r>
              <a:rPr lang="en-US" dirty="0" smtClean="0"/>
              <a:t>eer.py</a:t>
            </a:r>
          </a:p>
        </p:txBody>
      </p:sp>
    </p:spTree>
    <p:extLst>
      <p:ext uri="{BB962C8B-B14F-4D97-AF65-F5344CB8AC3E}">
        <p14:creationId xmlns:p14="http://schemas.microsoft.com/office/powerpoint/2010/main" val="41321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course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CS majors</a:t>
            </a:r>
          </a:p>
          <a:p>
            <a:r>
              <a:rPr lang="en-US" dirty="0" smtClean="0"/>
              <a:t>People who want to learn the basics of programming and have never programmed before</a:t>
            </a:r>
          </a:p>
          <a:p>
            <a:r>
              <a:rPr lang="en-US" dirty="0" smtClean="0"/>
              <a:t>People who have programmed before but have not used that skill in a long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should not take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written a project in any programming language</a:t>
            </a:r>
          </a:p>
          <a:p>
            <a:r>
              <a:rPr lang="en-US" dirty="0" smtClean="0"/>
              <a:t>Programming languages come and go, you do not need to take a course just to learn a new language</a:t>
            </a:r>
          </a:p>
          <a:p>
            <a:r>
              <a:rPr lang="en-US" dirty="0" smtClean="0"/>
              <a:t>People who have a lot of other coursework</a:t>
            </a:r>
          </a:p>
          <a:p>
            <a:pPr lvl="1"/>
            <a:r>
              <a:rPr lang="en-US" dirty="0" smtClean="0"/>
              <a:t>This course will require a time commitment</a:t>
            </a:r>
          </a:p>
          <a:p>
            <a:pPr lvl="1"/>
            <a:r>
              <a:rPr lang="en-US" dirty="0" smtClean="0"/>
              <a:t>Programming assignments every week – most of them are not super easy</a:t>
            </a:r>
          </a:p>
          <a:p>
            <a:r>
              <a:rPr lang="en-US" dirty="0" smtClean="0"/>
              <a:t>People who want to work alone</a:t>
            </a:r>
          </a:p>
          <a:p>
            <a:pPr lvl="1"/>
            <a:r>
              <a:rPr lang="en-US" dirty="0" smtClean="0"/>
              <a:t>Pair programming is an essential part of the course</a:t>
            </a:r>
          </a:p>
          <a:p>
            <a:r>
              <a:rPr lang="en-US" dirty="0" smtClean="0"/>
              <a:t>If you drop/waive the course, people on the waiting list will be very happy.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50% Python and 50% Java</a:t>
            </a:r>
          </a:p>
          <a:p>
            <a:r>
              <a:rPr lang="en-US" dirty="0" smtClean="0"/>
              <a:t>Why begin with Python?</a:t>
            </a:r>
          </a:p>
          <a:p>
            <a:pPr lvl="1"/>
            <a:r>
              <a:rPr lang="en-US" dirty="0" smtClean="0"/>
              <a:t>Easier language to pick up</a:t>
            </a:r>
          </a:p>
          <a:p>
            <a:pPr lvl="1"/>
            <a:r>
              <a:rPr lang="en-US" dirty="0"/>
              <a:t> you can spend more time thinking about programming logic and algorithms, and less time thinking about correct syntax</a:t>
            </a:r>
            <a:endParaRPr lang="en-US" dirty="0" smtClean="0"/>
          </a:p>
          <a:p>
            <a:pPr lvl="1"/>
            <a:r>
              <a:rPr lang="en-US" dirty="0" smtClean="0"/>
              <a:t>Interpreted language (more on that in a bit)</a:t>
            </a:r>
          </a:p>
          <a:p>
            <a:pPr lvl="1"/>
            <a:r>
              <a:rPr lang="en-US" dirty="0" smtClean="0"/>
              <a:t>An actual commercially used language in places like Google, </a:t>
            </a:r>
            <a:r>
              <a:rPr lang="en-US" dirty="0" err="1" smtClean="0"/>
              <a:t>Youtube</a:t>
            </a:r>
            <a:endParaRPr lang="en-US" dirty="0" smtClean="0"/>
          </a:p>
          <a:p>
            <a:pPr lvl="1"/>
            <a:r>
              <a:rPr lang="en-US" dirty="0"/>
              <a:t>most of the lines of code for YouTube are still in Python. </a:t>
            </a:r>
            <a:r>
              <a:rPr lang="en-US" dirty="0" err="1"/>
              <a:t>Everytime</a:t>
            </a:r>
            <a:r>
              <a:rPr lang="en-US" dirty="0"/>
              <a:t> you watch a YouTube video you are executing a bunch of Python code.</a:t>
            </a:r>
            <a:endParaRPr lang="en-US" dirty="0" smtClean="0"/>
          </a:p>
          <a:p>
            <a:r>
              <a:rPr lang="en-US" dirty="0" smtClean="0"/>
              <a:t>Why transition to Java?</a:t>
            </a:r>
          </a:p>
          <a:p>
            <a:pPr lvl="1"/>
            <a:r>
              <a:rPr lang="en-US" dirty="0" smtClean="0"/>
              <a:t>Object oriented programming (the cool prevalent paradigm)</a:t>
            </a:r>
          </a:p>
          <a:p>
            <a:pPr lvl="1"/>
            <a:r>
              <a:rPr lang="en-US" dirty="0" smtClean="0"/>
              <a:t>Used in many </a:t>
            </a:r>
            <a:r>
              <a:rPr lang="en-US" dirty="0" err="1" smtClean="0"/>
              <a:t>many</a:t>
            </a:r>
            <a:r>
              <a:rPr lang="en-US" dirty="0" smtClean="0"/>
              <a:t> applications</a:t>
            </a:r>
          </a:p>
          <a:p>
            <a:pPr lvl="1"/>
            <a:r>
              <a:rPr lang="en-US" dirty="0" smtClean="0"/>
              <a:t>Android applications are in Java</a:t>
            </a:r>
          </a:p>
          <a:p>
            <a:pPr lvl="1"/>
            <a:r>
              <a:rPr lang="en-US" dirty="0" smtClean="0"/>
              <a:t>Higher chances of getting a job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CIT590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http://www.seas.upenn.edu/~</a:t>
            </a:r>
            <a:r>
              <a:rPr lang="en-US" dirty="0" smtClean="0">
                <a:hlinkClick r:id="rId2"/>
              </a:rPr>
              <a:t>bhusnur4/cit590_spring2014/schedule.html</a:t>
            </a:r>
            <a:endParaRPr lang="en-US" dirty="0" smtClean="0"/>
          </a:p>
          <a:p>
            <a:r>
              <a:rPr lang="en-US" dirty="0" smtClean="0"/>
              <a:t>If you are curious and want to read ahead</a:t>
            </a:r>
          </a:p>
          <a:p>
            <a:pPr lvl="1"/>
            <a:r>
              <a:rPr lang="en-US" dirty="0">
                <a:hlinkClick r:id="rId3"/>
              </a:rPr>
              <a:t>http://www.seas.upenn.edu/~</a:t>
            </a:r>
            <a:r>
              <a:rPr lang="en-US" dirty="0" smtClean="0">
                <a:hlinkClick r:id="rId3"/>
              </a:rPr>
              <a:t>bhusnur4/cit590_fall2013/schedule.html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://www.seas.upenn.edu/~</a:t>
            </a:r>
            <a:r>
              <a:rPr lang="en-US" dirty="0" smtClean="0">
                <a:hlinkClick r:id="rId4"/>
              </a:rPr>
              <a:t>bhusnur4/cit590_spring2014/staff.html</a:t>
            </a:r>
            <a:r>
              <a:rPr lang="en-US" dirty="0" smtClean="0"/>
              <a:t> for office hours</a:t>
            </a:r>
          </a:p>
          <a:p>
            <a:r>
              <a:rPr lang="en-US" dirty="0" smtClean="0"/>
              <a:t>Piazza will be used for class discussion and clarifications – please use it heavily!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Exploring Python by Timothy Budd</a:t>
            </a:r>
          </a:p>
          <a:p>
            <a:pPr lvl="1"/>
            <a:r>
              <a:rPr lang="en-US" dirty="0" smtClean="0"/>
              <a:t>Use this book as an active participant. Read it with a computer in front of you and typing things out as you go along.</a:t>
            </a:r>
          </a:p>
          <a:p>
            <a:pPr lvl="1"/>
            <a:r>
              <a:rPr lang="en-US" dirty="0" smtClean="0"/>
              <a:t>Highly </a:t>
            </a:r>
            <a:r>
              <a:rPr lang="en-US" dirty="0" err="1" smtClean="0"/>
              <a:t>highly</a:t>
            </a:r>
            <a:r>
              <a:rPr lang="en-US" dirty="0" smtClean="0"/>
              <a:t> recommend buying this book.</a:t>
            </a:r>
          </a:p>
          <a:p>
            <a:r>
              <a:rPr lang="en-US" dirty="0" smtClean="0">
                <a:hlinkClick r:id="rId2"/>
              </a:rPr>
              <a:t>Byte of Python </a:t>
            </a:r>
            <a:r>
              <a:rPr lang="en-US" dirty="0" smtClean="0"/>
              <a:t>– free e-book that you can download and carry around as a handy reference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github.com/abhusnurmath/rando/tree/master/cit590Examples</a:t>
            </a:r>
            <a:endParaRPr lang="en-US" dirty="0"/>
          </a:p>
          <a:p>
            <a:pPr lvl="1"/>
            <a:r>
              <a:rPr lang="en-US" dirty="0" smtClean="0"/>
              <a:t>Contains a bunch of examples from the previous course</a:t>
            </a:r>
          </a:p>
          <a:p>
            <a:pPr lvl="1"/>
            <a:r>
              <a:rPr lang="en-US" dirty="0" smtClean="0"/>
              <a:t>Caution: some might not be relevant so please follow along in class</a:t>
            </a:r>
          </a:p>
        </p:txBody>
      </p:sp>
    </p:spTree>
    <p:extLst>
      <p:ext uri="{BB962C8B-B14F-4D97-AF65-F5344CB8AC3E}">
        <p14:creationId xmlns:p14="http://schemas.microsoft.com/office/powerpoint/2010/main" val="5015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Exams, </a:t>
            </a:r>
            <a:r>
              <a:rPr lang="en-US" dirty="0" err="1" smtClean="0"/>
              <a:t>homeworks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 every week. Deadlines will be strictly enforced.</a:t>
            </a:r>
          </a:p>
          <a:p>
            <a:pPr lvl="1"/>
            <a:r>
              <a:rPr lang="en-US" dirty="0" smtClean="0"/>
              <a:t>If you do have an emergency, send me email or have one of your classmates send me email</a:t>
            </a:r>
          </a:p>
          <a:p>
            <a:r>
              <a:rPr lang="en-US" dirty="0" smtClean="0"/>
              <a:t>Homework will be worth 45% of the grade</a:t>
            </a:r>
          </a:p>
          <a:p>
            <a:r>
              <a:rPr lang="en-US" dirty="0" smtClean="0"/>
              <a:t>Mid term 20%</a:t>
            </a:r>
          </a:p>
          <a:p>
            <a:r>
              <a:rPr lang="en-US" dirty="0" smtClean="0"/>
              <a:t>Final exam 25%</a:t>
            </a:r>
            <a:endParaRPr lang="en-US" dirty="0"/>
          </a:p>
          <a:p>
            <a:r>
              <a:rPr lang="en-US" dirty="0" smtClean="0"/>
              <a:t>Class participation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participation?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Lab (recitation) attendance is mandatory!</a:t>
            </a:r>
          </a:p>
          <a:p>
            <a:pPr lvl="1"/>
            <a:r>
              <a:rPr lang="en-US" dirty="0" smtClean="0"/>
              <a:t>If you have a reason to miss it, please inform me at least a day in advance</a:t>
            </a:r>
            <a:endParaRPr lang="en-US" dirty="0"/>
          </a:p>
          <a:p>
            <a:pPr lvl="1"/>
            <a:r>
              <a:rPr lang="en-US" dirty="0" smtClean="0"/>
              <a:t>‘I have an on-site interview’ is a valid excuse only if you tell me which company and provide some evidence of the invite</a:t>
            </a:r>
          </a:p>
          <a:p>
            <a:r>
              <a:rPr lang="en-US" dirty="0" smtClean="0"/>
              <a:t>Be a nice partner!</a:t>
            </a:r>
          </a:p>
          <a:p>
            <a:pPr lvl="1"/>
            <a:r>
              <a:rPr lang="en-US" dirty="0" smtClean="0"/>
              <a:t>We had some horror stories last semester</a:t>
            </a:r>
          </a:p>
          <a:p>
            <a:pPr lvl="1"/>
            <a:r>
              <a:rPr lang="en-US" dirty="0" smtClean="0"/>
              <a:t>One question on your final exam will be who was your best and worst partner</a:t>
            </a:r>
          </a:p>
          <a:p>
            <a:r>
              <a:rPr lang="en-US" dirty="0" smtClean="0"/>
              <a:t>Ask questions on Piazza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piazza.com/upenn/spring2014/cit590</a:t>
            </a:r>
            <a:endParaRPr lang="en-US" dirty="0" smtClean="0"/>
          </a:p>
          <a:p>
            <a:pPr lvl="1"/>
            <a:r>
              <a:rPr lang="en-US" dirty="0" smtClean="0"/>
              <a:t>Sign up and ask questions</a:t>
            </a:r>
          </a:p>
          <a:p>
            <a:pPr lvl="1"/>
            <a:r>
              <a:rPr lang="en-US" dirty="0" smtClean="0"/>
              <a:t>I really want to promote discussion</a:t>
            </a:r>
            <a:endParaRPr lang="en-US" dirty="0"/>
          </a:p>
          <a:p>
            <a:r>
              <a:rPr lang="en-US" dirty="0" smtClean="0"/>
              <a:t>Ask questions in class</a:t>
            </a:r>
          </a:p>
          <a:p>
            <a:pPr lvl="1"/>
            <a:r>
              <a:rPr lang="en-US" dirty="0" smtClean="0"/>
              <a:t>Tougher to keep track of who asked what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16789</TotalTime>
  <Words>1368</Words>
  <Application>Microsoft Office PowerPoint</Application>
  <PresentationFormat>On-screen Show (4:3)</PresentationFormat>
  <Paragraphs>215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CIT 590</vt:lpstr>
      <vt:lpstr>By way of introduction …</vt:lpstr>
      <vt:lpstr>Who is this course for?</vt:lpstr>
      <vt:lpstr>Who should not take the course</vt:lpstr>
      <vt:lpstr>Contents of the course</vt:lpstr>
      <vt:lpstr>Keeping track of CIT590</vt:lpstr>
      <vt:lpstr>Resources for Python</vt:lpstr>
      <vt:lpstr>Exams, homeworks etc</vt:lpstr>
      <vt:lpstr>Class participation?</vt:lpstr>
      <vt:lpstr>Lectures and labs</vt:lpstr>
      <vt:lpstr>How to turn in assignments</vt:lpstr>
      <vt:lpstr>Requisite slide about plagiarism and cheating</vt:lpstr>
      <vt:lpstr>Python</vt:lpstr>
      <vt:lpstr>Python</vt:lpstr>
      <vt:lpstr>Python config</vt:lpstr>
      <vt:lpstr>Python demo</vt:lpstr>
      <vt:lpstr>Variables in python</vt:lpstr>
      <vt:lpstr>Strings</vt:lpstr>
      <vt:lpstr>Operators</vt:lpstr>
      <vt:lpstr>Functions in python</vt:lpstr>
      <vt:lpstr>Writing a program</vt:lpstr>
      <vt:lpstr>Example program</vt:lpstr>
      <vt:lpstr>Assignment statement</vt:lpstr>
      <vt:lpstr>Reading input from a user</vt:lpstr>
      <vt:lpstr>Conditionals</vt:lpstr>
      <vt:lpstr>While loops</vt:lpstr>
      <vt:lpstr>For loop</vt:lpstr>
      <vt:lpstr>Example program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590</dc:title>
  <dc:creator>arvind</dc:creator>
  <cp:lastModifiedBy>Arvind</cp:lastModifiedBy>
  <cp:revision>138</cp:revision>
  <dcterms:created xsi:type="dcterms:W3CDTF">2006-08-16T00:00:00Z</dcterms:created>
  <dcterms:modified xsi:type="dcterms:W3CDTF">2014-01-15T13:48:53Z</dcterms:modified>
</cp:coreProperties>
</file>