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96" r:id="rId3"/>
    <p:sldId id="297" r:id="rId4"/>
    <p:sldId id="285" r:id="rId5"/>
    <p:sldId id="298" r:id="rId6"/>
    <p:sldId id="292" r:id="rId7"/>
    <p:sldId id="293" r:id="rId8"/>
    <p:sldId id="295" r:id="rId9"/>
    <p:sldId id="286" r:id="rId10"/>
    <p:sldId id="289" r:id="rId11"/>
    <p:sldId id="288" r:id="rId12"/>
    <p:sldId id="294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86323" autoAdjust="0"/>
  </p:normalViewPr>
  <p:slideViewPr>
    <p:cSldViewPr>
      <p:cViewPr varScale="1">
        <p:scale>
          <a:sx n="63" d="100"/>
          <a:sy n="63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5B5B-2E09-43CD-AC18-DA46F74A986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76D67-34CB-4B72-828E-A3181C81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76D67-34CB-4B72-828E-A3181C812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4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 590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</a:p>
          <a:p>
            <a:r>
              <a:rPr lang="en-US" dirty="0" smtClean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having a base case</a:t>
            </a:r>
          </a:p>
          <a:p>
            <a:pPr lvl="1"/>
            <a:r>
              <a:rPr lang="en-US" dirty="0" smtClean="0"/>
              <a:t>Errors out very much like an infinite loop</a:t>
            </a:r>
          </a:p>
          <a:p>
            <a:r>
              <a:rPr lang="en-US" dirty="0" smtClean="0"/>
              <a:t>Not thinking about the rate of growth of the solution</a:t>
            </a:r>
          </a:p>
          <a:p>
            <a:endParaRPr lang="en-US" dirty="0"/>
          </a:p>
          <a:p>
            <a:r>
              <a:rPr lang="en-US" dirty="0" smtClean="0"/>
              <a:t>Fibonacci can actually be written nicely using loops and some clever swapping of variables</a:t>
            </a:r>
          </a:p>
          <a:p>
            <a:pPr lvl="1"/>
            <a:r>
              <a:rPr lang="en-US" dirty="0" smtClean="0"/>
              <a:t>iterativeFibonacci.py</a:t>
            </a:r>
          </a:p>
        </p:txBody>
      </p:sp>
    </p:spTree>
    <p:extLst>
      <p:ext uri="{BB962C8B-B14F-4D97-AF65-F5344CB8AC3E}">
        <p14:creationId xmlns:p14="http://schemas.microsoft.com/office/powerpoint/2010/main" val="4566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unexpected situations</a:t>
            </a:r>
          </a:p>
          <a:p>
            <a:r>
              <a:rPr lang="en-US" dirty="0" smtClean="0"/>
              <a:t>Halt the execution so that the potential error does not propagate and cause an even bigger one</a:t>
            </a:r>
          </a:p>
          <a:p>
            <a:r>
              <a:rPr lang="en-US" dirty="0" smtClean="0"/>
              <a:t>‘defensive programming’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throw an exception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we will have only 1 type of exception</a:t>
            </a:r>
          </a:p>
          <a:p>
            <a:r>
              <a:rPr lang="en-US" dirty="0" smtClean="0"/>
              <a:t>raise </a:t>
            </a:r>
            <a:r>
              <a:rPr lang="en-US" dirty="0" err="1" smtClean="0"/>
              <a:t>RuntimeError</a:t>
            </a:r>
            <a:r>
              <a:rPr lang="en-US" dirty="0" smtClean="0"/>
              <a:t>, ‘negative interest rate’</a:t>
            </a:r>
          </a:p>
          <a:p>
            <a:endParaRPr lang="en-US" dirty="0"/>
          </a:p>
          <a:p>
            <a:r>
              <a:rPr lang="en-US" dirty="0" smtClean="0"/>
              <a:t>An exception will quit the program, so use it only when needed </a:t>
            </a:r>
          </a:p>
          <a:p>
            <a:pPr lvl="1"/>
            <a:r>
              <a:rPr lang="en-US" dirty="0" smtClean="0"/>
              <a:t>Negative inputs</a:t>
            </a:r>
          </a:p>
          <a:p>
            <a:pPr lvl="1"/>
            <a:r>
              <a:rPr lang="en-US" dirty="0" smtClean="0"/>
              <a:t>You think the user is trying to be destructive</a:t>
            </a:r>
          </a:p>
          <a:p>
            <a:endParaRPr lang="en-US" dirty="0"/>
          </a:p>
          <a:p>
            <a:r>
              <a:rPr lang="en-US" dirty="0" smtClean="0"/>
              <a:t>Avoid using it in places where it might be genuine user error. </a:t>
            </a:r>
          </a:p>
          <a:p>
            <a:pPr lvl="1"/>
            <a:r>
              <a:rPr lang="en-US" dirty="0" smtClean="0"/>
              <a:t>User picks something out of range – asks for the 8</a:t>
            </a:r>
            <a:r>
              <a:rPr lang="en-US" baseline="30000" dirty="0" smtClean="0"/>
              <a:t>th</a:t>
            </a:r>
            <a:r>
              <a:rPr lang="en-US" dirty="0" smtClean="0"/>
              <a:t> character in ‘</a:t>
            </a:r>
            <a:r>
              <a:rPr lang="en-US" dirty="0" err="1" smtClean="0"/>
              <a:t>arvind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that return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NoneType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used fairly often to initialize the value of a variable when you do not know what it might eventually 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Few waitlist related logistics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I’d like to resolve the waitlist before assignment 3 is handed out</a:t>
            </a:r>
          </a:p>
          <a:p>
            <a:r>
              <a:rPr lang="en-US" dirty="0" smtClean="0"/>
              <a:t>You can still ‘sit through’ the course but your assignments might not be graded in a timely manner (sometimes not graded at all)</a:t>
            </a:r>
          </a:p>
          <a:p>
            <a:r>
              <a:rPr lang="en-US" dirty="0" smtClean="0"/>
              <a:t>We have 6 slots and some 20 people on the list. I might just have to use a lottery</a:t>
            </a:r>
            <a:r>
              <a:rPr lang="en-US" dirty="0"/>
              <a:t> </a:t>
            </a:r>
            <a:r>
              <a:rPr lang="en-US" dirty="0" smtClean="0"/>
              <a:t>unless a few more drop</a:t>
            </a:r>
          </a:p>
          <a:p>
            <a:r>
              <a:rPr lang="en-US" dirty="0" smtClean="0"/>
              <a:t>If you are no longer interested in being on the waitlist, please send me an email</a:t>
            </a:r>
          </a:p>
          <a:p>
            <a:r>
              <a:rPr lang="en-US" dirty="0" smtClean="0"/>
              <a:t>If you are dropping please send me an email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Both people in the pair get the same grade!</a:t>
            </a:r>
          </a:p>
          <a:p>
            <a:r>
              <a:rPr lang="en-US" dirty="0" smtClean="0"/>
              <a:t>Perhaps the silliest reason why students lost marks last time </a:t>
            </a:r>
          </a:p>
          <a:p>
            <a:pPr lvl="1"/>
            <a:r>
              <a:rPr lang="en-US" dirty="0" smtClean="0"/>
              <a:t>Someone submitted the wrong version</a:t>
            </a:r>
          </a:p>
          <a:p>
            <a:pPr lvl="1"/>
            <a:r>
              <a:rPr lang="en-US" dirty="0" smtClean="0"/>
              <a:t>TRUST YOUR PARTNER</a:t>
            </a:r>
          </a:p>
          <a:p>
            <a:r>
              <a:rPr lang="en-US" dirty="0" smtClean="0"/>
              <a:t>Set a reminder/alert  for Thursday night to check which version has been uploaded </a:t>
            </a:r>
          </a:p>
          <a:p>
            <a:r>
              <a:rPr lang="en-US" dirty="0" smtClean="0"/>
              <a:t>We will only grade the most recent version – ifs and buts in very few cases</a:t>
            </a:r>
          </a:p>
          <a:p>
            <a:r>
              <a:rPr lang="en-US" dirty="0" smtClean="0"/>
              <a:t>Tools that might help </a:t>
            </a:r>
          </a:p>
          <a:p>
            <a:pPr lvl="1"/>
            <a:r>
              <a:rPr lang="en-US" dirty="0" smtClean="0"/>
              <a:t>Dropbox – does minimalistic versioning</a:t>
            </a:r>
          </a:p>
          <a:p>
            <a:pPr lvl="1"/>
            <a:r>
              <a:rPr lang="en-US" dirty="0" smtClean="0"/>
              <a:t>Beyond Compare – comparison tool</a:t>
            </a:r>
          </a:p>
          <a:p>
            <a:pPr lvl="1"/>
            <a:r>
              <a:rPr lang="en-US" dirty="0" smtClean="0"/>
              <a:t>Version control tools like </a:t>
            </a:r>
            <a:r>
              <a:rPr lang="en-US" dirty="0" err="1" smtClean="0"/>
              <a:t>Git</a:t>
            </a:r>
            <a:r>
              <a:rPr lang="en-US" dirty="0" smtClean="0"/>
              <a:t> (we might cover this later in the course)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7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notes about style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about strings </a:t>
            </a:r>
          </a:p>
          <a:p>
            <a:pPr lvl="1"/>
            <a:r>
              <a:rPr lang="en-US" dirty="0" smtClean="0"/>
              <a:t>slicing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Throwing exceptions</a:t>
            </a:r>
          </a:p>
          <a:p>
            <a:r>
              <a:rPr lang="en-US" dirty="0" smtClean="0"/>
              <a:t>Functions returning nothing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functions reasonable names – sometimes might be hard to come up with an elegant name (see 3 for a possible solution)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functions in their own separate block</a:t>
            </a:r>
            <a:r>
              <a:rPr lang="en-US" dirty="0"/>
              <a:t> </a:t>
            </a:r>
            <a:r>
              <a:rPr lang="en-US" dirty="0" smtClean="0"/>
              <a:t>– Python is super flexible and allows you to do this anywhere, but that affects readability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Put down a </a:t>
            </a:r>
            <a:r>
              <a:rPr lang="en-US" dirty="0" err="1" smtClean="0"/>
              <a:t>docString</a:t>
            </a:r>
            <a:r>
              <a:rPr lang="en-US" dirty="0"/>
              <a:t> </a:t>
            </a:r>
            <a:r>
              <a:rPr lang="en-US" dirty="0" smtClean="0"/>
              <a:t>– a comment that explains what the function does. Triple quoted string to begin the function</a:t>
            </a:r>
          </a:p>
        </p:txBody>
      </p:sp>
    </p:spTree>
    <p:extLst>
      <p:ext uri="{BB962C8B-B14F-4D97-AF65-F5344CB8AC3E}">
        <p14:creationId xmlns:p14="http://schemas.microsoft.com/office/powerpoint/2010/main" val="32221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name = ‘superman’</a:t>
            </a:r>
          </a:p>
          <a:p>
            <a:r>
              <a:rPr lang="en-US" dirty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(name) </a:t>
            </a:r>
            <a:r>
              <a:rPr lang="en-US" dirty="0"/>
              <a:t> </a:t>
            </a:r>
            <a:r>
              <a:rPr lang="en-US" dirty="0" smtClean="0"/>
              <a:t>for length</a:t>
            </a:r>
          </a:p>
          <a:p>
            <a:r>
              <a:rPr lang="en-US" dirty="0"/>
              <a:t>n</a:t>
            </a:r>
            <a:r>
              <a:rPr lang="en-US" dirty="0" smtClean="0"/>
              <a:t>ame[0]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‘s’</a:t>
            </a:r>
          </a:p>
          <a:p>
            <a:r>
              <a:rPr lang="en-US" dirty="0" smtClean="0"/>
              <a:t>Slicing</a:t>
            </a:r>
            <a:r>
              <a:rPr lang="en-US" dirty="0"/>
              <a:t> </a:t>
            </a:r>
            <a:r>
              <a:rPr lang="en-US" dirty="0" smtClean="0"/>
              <a:t>– to get portions of a string (or list)</a:t>
            </a:r>
          </a:p>
          <a:p>
            <a:pPr lvl="1"/>
            <a:r>
              <a:rPr lang="en-US" dirty="0" smtClean="0"/>
              <a:t>Positive indices name[1:3]</a:t>
            </a:r>
          </a:p>
          <a:p>
            <a:pPr lvl="1"/>
            <a:r>
              <a:rPr lang="en-US" dirty="0" smtClean="0"/>
              <a:t>Includes the first index and excludes the ending index</a:t>
            </a:r>
          </a:p>
          <a:p>
            <a:pPr lvl="1"/>
            <a:r>
              <a:rPr lang="en-US" dirty="0" smtClean="0"/>
              <a:t>Negative index means grab characters from the end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ame[-1] is the last character</a:t>
            </a:r>
          </a:p>
        </p:txBody>
      </p:sp>
    </p:spTree>
    <p:extLst>
      <p:ext uri="{BB962C8B-B14F-4D97-AF65-F5344CB8AC3E}">
        <p14:creationId xmlns:p14="http://schemas.microsoft.com/office/powerpoint/2010/main" val="34482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slicing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ame[1:]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ame[:5]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ame[:-5]</a:t>
            </a:r>
          </a:p>
          <a:p>
            <a:r>
              <a:rPr lang="en-US" dirty="0" smtClean="0"/>
              <a:t>Copying </a:t>
            </a:r>
            <a:r>
              <a:rPr lang="en-US" dirty="0"/>
              <a:t>a string</a:t>
            </a:r>
          </a:p>
          <a:p>
            <a:pPr lvl="1"/>
            <a:r>
              <a:rPr lang="en-US" dirty="0"/>
              <a:t>name[:] gives you all the character of the string </a:t>
            </a:r>
          </a:p>
          <a:p>
            <a:r>
              <a:rPr lang="en-US" dirty="0" smtClean="0"/>
              <a:t>Looping through characters in a string</a:t>
            </a:r>
          </a:p>
          <a:p>
            <a:pPr marL="274320" lvl="1" indent="0">
              <a:buNone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ch</a:t>
            </a:r>
            <a:r>
              <a:rPr lang="en-US" dirty="0" smtClean="0"/>
              <a:t> in string: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The ‘+’ operator does concatenation for strings</a:t>
            </a:r>
          </a:p>
        </p:txBody>
      </p:sp>
    </p:spTree>
    <p:extLst>
      <p:ext uri="{BB962C8B-B14F-4D97-AF65-F5344CB8AC3E}">
        <p14:creationId xmlns:p14="http://schemas.microsoft.com/office/powerpoint/2010/main" val="23766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f calls itself with a smaller sized input</a:t>
            </a:r>
          </a:p>
          <a:p>
            <a:r>
              <a:rPr lang="en-US" dirty="0"/>
              <a:t>f</a:t>
            </a:r>
            <a:r>
              <a:rPr lang="en-US" dirty="0" smtClean="0"/>
              <a:t>unction f1 calling function f2 is common enough</a:t>
            </a:r>
          </a:p>
          <a:p>
            <a:pPr lvl="1"/>
            <a:r>
              <a:rPr lang="en-US" dirty="0" smtClean="0"/>
              <a:t>You did this in both assignments extensively</a:t>
            </a:r>
          </a:p>
          <a:p>
            <a:r>
              <a:rPr lang="en-US" dirty="0" smtClean="0"/>
              <a:t>Sometimes the solution to a big problem can become easy if you can solve a smaller sized problem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factorial function for a positive integer</a:t>
            </a:r>
          </a:p>
          <a:p>
            <a:pPr lvl="1"/>
            <a:r>
              <a:rPr lang="en-US" dirty="0" smtClean="0"/>
              <a:t>Product of all positive integers </a:t>
            </a:r>
            <a:r>
              <a:rPr lang="en-US" dirty="0" err="1" smtClean="0"/>
              <a:t>upto</a:t>
            </a:r>
            <a:r>
              <a:rPr lang="en-US" dirty="0" smtClean="0"/>
              <a:t> and including that integer</a:t>
            </a:r>
          </a:p>
          <a:p>
            <a:pPr lvl="1"/>
            <a:r>
              <a:rPr lang="en-US" dirty="0" smtClean="0"/>
              <a:t>5! = 1 * 2 * 3 * 4 * 5</a:t>
            </a:r>
          </a:p>
          <a:p>
            <a:pPr lvl="1"/>
            <a:r>
              <a:rPr lang="en-US" dirty="0" smtClean="0"/>
              <a:t>10! = 1 * 2 * 3 * 4 * 5 * ..* 10</a:t>
            </a:r>
            <a:endParaRPr lang="en-US" dirty="0"/>
          </a:p>
          <a:p>
            <a:pPr lvl="1"/>
            <a:r>
              <a:rPr lang="en-US" dirty="0" smtClean="0"/>
              <a:t>Does factorial(n) contain other factorials in it?</a:t>
            </a:r>
          </a:p>
        </p:txBody>
      </p:sp>
    </p:spTree>
    <p:extLst>
      <p:ext uri="{BB962C8B-B14F-4D97-AF65-F5344CB8AC3E}">
        <p14:creationId xmlns:p14="http://schemas.microsoft.com/office/powerpoint/2010/main" val="36424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numToString</a:t>
            </a:r>
            <a:r>
              <a:rPr lang="en-US" dirty="0" smtClean="0"/>
              <a:t> example from the book</a:t>
            </a:r>
          </a:p>
          <a:p>
            <a:r>
              <a:rPr lang="en-US" dirty="0" smtClean="0"/>
              <a:t>Factorial</a:t>
            </a:r>
          </a:p>
          <a:p>
            <a:r>
              <a:rPr lang="en-US" dirty="0" smtClean="0"/>
              <a:t>Doing </a:t>
            </a:r>
            <a:r>
              <a:rPr lang="en-US" dirty="0" err="1" smtClean="0"/>
              <a:t>fibonacci</a:t>
            </a:r>
            <a:r>
              <a:rPr lang="en-US" dirty="0" smtClean="0"/>
              <a:t> with and without recursion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7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22583</TotalTime>
  <Words>664</Words>
  <Application>Microsoft Office PowerPoint</Application>
  <PresentationFormat>On-screen Show (4:3)</PresentationFormat>
  <Paragraphs>94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CIT 590</vt:lpstr>
      <vt:lpstr>Few waitlist related logistics </vt:lpstr>
      <vt:lpstr>Pair programming</vt:lpstr>
      <vt:lpstr>Agenda</vt:lpstr>
      <vt:lpstr>Function style</vt:lpstr>
      <vt:lpstr>Strings and string functions</vt:lpstr>
      <vt:lpstr>String and string functions</vt:lpstr>
      <vt:lpstr>Recursion</vt:lpstr>
      <vt:lpstr>Recursion examples</vt:lpstr>
      <vt:lpstr>Recursion pitfalls</vt:lpstr>
      <vt:lpstr>Exceptions</vt:lpstr>
      <vt:lpstr>How to throw an exception in Python</vt:lpstr>
      <vt:lpstr>Functions that return nothing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590</dc:title>
  <dc:creator>arvind</dc:creator>
  <cp:lastModifiedBy>Arvind</cp:lastModifiedBy>
  <cp:revision>136</cp:revision>
  <dcterms:created xsi:type="dcterms:W3CDTF">2006-08-16T00:00:00Z</dcterms:created>
  <dcterms:modified xsi:type="dcterms:W3CDTF">2014-01-27T17:20:39Z</dcterms:modified>
</cp:coreProperties>
</file>