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5" r:id="rId3"/>
    <p:sldId id="300" r:id="rId4"/>
    <p:sldId id="301" r:id="rId5"/>
    <p:sldId id="299" r:id="rId6"/>
    <p:sldId id="308" r:id="rId7"/>
    <p:sldId id="306" r:id="rId8"/>
    <p:sldId id="302" r:id="rId9"/>
    <p:sldId id="303" r:id="rId10"/>
    <p:sldId id="304" r:id="rId11"/>
    <p:sldId id="309" r:id="rId12"/>
    <p:sldId id="30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23" autoAdjust="0"/>
  </p:normalViewPr>
  <p:slideViewPr>
    <p:cSldViewPr>
      <p:cViewPr varScale="1">
        <p:scale>
          <a:sx n="74" d="100"/>
          <a:sy n="74" d="100"/>
        </p:scale>
        <p:origin x="-18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3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2/1/2014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CIT 590</a:t>
            </a:r>
            <a:endParaRPr lang="en-US" dirty="0"/>
          </a:p>
        </p:txBody>
      </p:sp>
      <p:sp>
        <p:nvSpPr>
          <p:cNvPr id="3" name="Subtitle 2"/>
          <p:cNvSpPr>
            <a:spLocks noGrp="1"/>
          </p:cNvSpPr>
          <p:nvPr>
            <p:ph type="subTitle" idx="1"/>
          </p:nvPr>
        </p:nvSpPr>
        <p:spPr/>
        <p:txBody>
          <a:bodyPr/>
          <a:lstStyle/>
          <a:p>
            <a:r>
              <a:rPr lang="en-US" dirty="0" smtClean="0"/>
              <a:t>Unit testing</a:t>
            </a:r>
          </a:p>
        </p:txBody>
      </p:sp>
    </p:spTree>
    <p:extLst>
      <p:ext uri="{BB962C8B-B14F-4D97-AF65-F5344CB8AC3E}">
        <p14:creationId xmlns:p14="http://schemas.microsoft.com/office/powerpoint/2010/main" val="3176943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a:t>
            </a:r>
            <a:endParaRPr lang="en-US" dirty="0"/>
          </a:p>
        </p:txBody>
      </p:sp>
      <p:sp>
        <p:nvSpPr>
          <p:cNvPr id="3" name="Content Placeholder 2"/>
          <p:cNvSpPr>
            <a:spLocks noGrp="1"/>
          </p:cNvSpPr>
          <p:nvPr>
            <p:ph idx="1"/>
          </p:nvPr>
        </p:nvSpPr>
        <p:spPr/>
        <p:txBody>
          <a:bodyPr/>
          <a:lstStyle/>
          <a:p>
            <a:pPr marL="0" indent="0">
              <a:buNone/>
            </a:pPr>
            <a:r>
              <a:rPr lang="en-US" dirty="0"/>
              <a:t> pick a method that doesn't depend on other, untested methods</a:t>
            </a:r>
          </a:p>
          <a:p>
            <a:pPr marL="0" indent="0">
              <a:buNone/>
            </a:pPr>
            <a:r>
              <a:rPr lang="en-US" dirty="0"/>
              <a:t>  while the method isn't complete:</a:t>
            </a:r>
          </a:p>
          <a:p>
            <a:pPr marL="0" indent="0">
              <a:buNone/>
            </a:pPr>
            <a:r>
              <a:rPr lang="en-US" dirty="0"/>
              <a:t>      write a test for the desired feature</a:t>
            </a:r>
          </a:p>
          <a:p>
            <a:pPr marL="0" indent="0">
              <a:buNone/>
            </a:pPr>
            <a:r>
              <a:rPr lang="en-US" dirty="0"/>
              <a:t>      run all tests and make sure the new one fails</a:t>
            </a:r>
          </a:p>
          <a:p>
            <a:pPr marL="0" indent="0">
              <a:buNone/>
            </a:pPr>
            <a:r>
              <a:rPr lang="en-US" dirty="0"/>
              <a:t>      while any test fails:</a:t>
            </a:r>
          </a:p>
          <a:p>
            <a:pPr marL="0" indent="0">
              <a:buNone/>
            </a:pPr>
            <a:r>
              <a:rPr lang="en-US" dirty="0"/>
              <a:t>          add/fix just enough code to try to pass the tests</a:t>
            </a:r>
          </a:p>
          <a:p>
            <a:pPr marL="0" indent="0">
              <a:buNone/>
            </a:pPr>
            <a:r>
              <a:rPr lang="en-US" dirty="0"/>
              <a:t>      refactor the code to make it cleaner</a:t>
            </a:r>
          </a:p>
        </p:txBody>
      </p:sp>
    </p:spTree>
    <p:extLst>
      <p:ext uri="{BB962C8B-B14F-4D97-AF65-F5344CB8AC3E}">
        <p14:creationId xmlns:p14="http://schemas.microsoft.com/office/powerpoint/2010/main" val="428958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Refactoring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9887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Caution</a:t>
            </a:r>
            <a:endParaRPr lang="en-US" dirty="0">
              <a:solidFill>
                <a:srgbClr val="FF0000"/>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Who tests the test?</a:t>
            </a:r>
          </a:p>
          <a:p>
            <a:r>
              <a:rPr lang="en-US" dirty="0" smtClean="0"/>
              <a:t>Be very careful about the assertions you make in a test</a:t>
            </a:r>
          </a:p>
          <a:p>
            <a:r>
              <a:rPr lang="en-US" dirty="0" smtClean="0"/>
              <a:t>Anytime you do a refactoring, run the unit tests again</a:t>
            </a: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347808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96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Finish up the ‘most common first letter of first name’ example</a:t>
            </a:r>
          </a:p>
          <a:p>
            <a:r>
              <a:rPr lang="en-US" dirty="0" smtClean="0"/>
              <a:t>What </a:t>
            </a:r>
            <a:r>
              <a:rPr lang="en-US" dirty="0" smtClean="0"/>
              <a:t>is unit testing</a:t>
            </a:r>
          </a:p>
          <a:p>
            <a:r>
              <a:rPr lang="en-US" dirty="0" smtClean="0"/>
              <a:t>Why do it?</a:t>
            </a:r>
            <a:endParaRPr lang="en-US" dirty="0"/>
          </a:p>
          <a:p>
            <a:r>
              <a:rPr lang="en-US" dirty="0" smtClean="0"/>
              <a:t>Unit testing framework in Python</a:t>
            </a:r>
          </a:p>
        </p:txBody>
      </p:sp>
    </p:spTree>
    <p:extLst>
      <p:ext uri="{BB962C8B-B14F-4D97-AF65-F5344CB8AC3E}">
        <p14:creationId xmlns:p14="http://schemas.microsoft.com/office/powerpoint/2010/main" val="3440083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unit testing</a:t>
            </a:r>
            <a:endParaRPr lang="en-US" dirty="0"/>
          </a:p>
        </p:txBody>
      </p:sp>
      <p:sp>
        <p:nvSpPr>
          <p:cNvPr id="3" name="Content Placeholder 2"/>
          <p:cNvSpPr>
            <a:spLocks noGrp="1"/>
          </p:cNvSpPr>
          <p:nvPr>
            <p:ph idx="1"/>
          </p:nvPr>
        </p:nvSpPr>
        <p:spPr/>
        <p:txBody>
          <a:bodyPr/>
          <a:lstStyle/>
          <a:p>
            <a:r>
              <a:rPr lang="en-US" dirty="0" smtClean="0"/>
              <a:t>Test individual units of a program. </a:t>
            </a:r>
            <a:endParaRPr lang="en-US" dirty="0"/>
          </a:p>
          <a:p>
            <a:r>
              <a:rPr lang="en-US" dirty="0" smtClean="0"/>
              <a:t>Simplest way to think of it – test every function</a:t>
            </a:r>
          </a:p>
          <a:p>
            <a:r>
              <a:rPr lang="en-US" dirty="0" smtClean="0"/>
              <a:t>This does not guarantee that the different functions work together harmoniously. That is the job of integration testing</a:t>
            </a:r>
          </a:p>
          <a:p>
            <a:pPr marL="0" indent="0">
              <a:buNone/>
            </a:pPr>
            <a:endParaRPr lang="en-US" dirty="0"/>
          </a:p>
        </p:txBody>
      </p:sp>
    </p:spTree>
    <p:extLst>
      <p:ext uri="{BB962C8B-B14F-4D97-AF65-F5344CB8AC3E}">
        <p14:creationId xmlns:p14="http://schemas.microsoft.com/office/powerpoint/2010/main" val="2107769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test driven development (TDD) can save you lots of time</a:t>
            </a:r>
          </a:p>
          <a:p>
            <a:r>
              <a:rPr lang="en-US" dirty="0" smtClean="0"/>
              <a:t>Tracking a bug down is often the most time consuming part of development</a:t>
            </a:r>
          </a:p>
          <a:p>
            <a:r>
              <a:rPr lang="en-US" dirty="0" smtClean="0"/>
              <a:t>When something breaks you want to know exactly which sub </a:t>
            </a:r>
            <a:r>
              <a:rPr lang="en-US" dirty="0" err="1" smtClean="0"/>
              <a:t>sub</a:t>
            </a:r>
            <a:r>
              <a:rPr lang="en-US" dirty="0" smtClean="0"/>
              <a:t> component has broken down. </a:t>
            </a:r>
          </a:p>
          <a:p>
            <a:r>
              <a:rPr lang="en-US" dirty="0" smtClean="0"/>
              <a:t>The Test, Code</a:t>
            </a:r>
            <a:r>
              <a:rPr lang="en-US" dirty="0"/>
              <a:t>, Refactor </a:t>
            </a:r>
            <a:r>
              <a:rPr lang="en-US" dirty="0" smtClean="0"/>
              <a:t>loop</a:t>
            </a:r>
            <a:endParaRPr lang="en-US" dirty="0" smtClean="0"/>
          </a:p>
          <a:p>
            <a:r>
              <a:rPr lang="en-US" dirty="0" smtClean="0"/>
              <a:t>In an ideal world, if you implement incorrect code, one of your tests breaks </a:t>
            </a:r>
            <a:endParaRPr lang="en-US" dirty="0"/>
          </a:p>
        </p:txBody>
      </p:sp>
    </p:spTree>
    <p:extLst>
      <p:ext uri="{BB962C8B-B14F-4D97-AF65-F5344CB8AC3E}">
        <p14:creationId xmlns:p14="http://schemas.microsoft.com/office/powerpoint/2010/main" val="196174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many tests?</a:t>
            </a:r>
            <a:endParaRPr lang="en-US" dirty="0"/>
          </a:p>
        </p:txBody>
      </p:sp>
      <p:sp>
        <p:nvSpPr>
          <p:cNvPr id="3" name="Content Placeholder 2"/>
          <p:cNvSpPr>
            <a:spLocks noGrp="1"/>
          </p:cNvSpPr>
          <p:nvPr>
            <p:ph idx="1"/>
          </p:nvPr>
        </p:nvSpPr>
        <p:spPr/>
        <p:txBody>
          <a:bodyPr/>
          <a:lstStyle/>
          <a:p>
            <a:r>
              <a:rPr lang="en-US" dirty="0" smtClean="0"/>
              <a:t>Test out a typical example – some call this the smoke test. You really expect this one to pass.</a:t>
            </a:r>
          </a:p>
          <a:p>
            <a:r>
              <a:rPr lang="en-US" dirty="0" smtClean="0"/>
              <a:t>Test out examples at the extreme ends of the input spectrum – empty list, large numbers </a:t>
            </a:r>
            <a:r>
              <a:rPr lang="en-US" dirty="0" err="1" smtClean="0"/>
              <a:t>etc</a:t>
            </a:r>
            <a:endParaRPr lang="en-US" dirty="0" smtClean="0"/>
          </a:p>
          <a:p>
            <a:endParaRPr lang="en-US" dirty="0" smtClean="0"/>
          </a:p>
        </p:txBody>
      </p:sp>
    </p:spTree>
    <p:extLst>
      <p:ext uri="{BB962C8B-B14F-4D97-AF65-F5344CB8AC3E}">
        <p14:creationId xmlns:p14="http://schemas.microsoft.com/office/powerpoint/2010/main" val="297664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not test?</a:t>
            </a:r>
            <a:endParaRPr lang="en-US" dirty="0"/>
          </a:p>
        </p:txBody>
      </p:sp>
      <p:sp>
        <p:nvSpPr>
          <p:cNvPr id="3" name="Content Placeholder 2"/>
          <p:cNvSpPr>
            <a:spLocks noGrp="1"/>
          </p:cNvSpPr>
          <p:nvPr>
            <p:ph idx="1"/>
          </p:nvPr>
        </p:nvSpPr>
        <p:spPr/>
        <p:txBody>
          <a:bodyPr/>
          <a:lstStyle/>
          <a:p>
            <a:r>
              <a:rPr lang="en-US" dirty="0" smtClean="0"/>
              <a:t>Input/output functions are hard to test</a:t>
            </a:r>
          </a:p>
          <a:p>
            <a:r>
              <a:rPr lang="en-US" dirty="0" smtClean="0"/>
              <a:t>Design your program better for testability</a:t>
            </a:r>
          </a:p>
          <a:p>
            <a:pPr marL="0" indent="0">
              <a:buNone/>
            </a:pPr>
            <a:endParaRPr lang="en-US" dirty="0"/>
          </a:p>
          <a:p>
            <a:pPr marL="0" indent="0">
              <a:buNone/>
            </a:pPr>
            <a:r>
              <a:rPr lang="en-US" dirty="0" smtClean="0"/>
              <a:t>Gather all input from user</a:t>
            </a:r>
          </a:p>
          <a:p>
            <a:pPr marL="0" indent="0">
              <a:buNone/>
            </a:pPr>
            <a:r>
              <a:rPr lang="en-US" dirty="0" smtClean="0"/>
              <a:t>Do all the processing (business logic) with several small functions</a:t>
            </a:r>
          </a:p>
          <a:p>
            <a:pPr marL="0" indent="0">
              <a:buNone/>
            </a:pPr>
            <a:r>
              <a:rPr lang="en-US" dirty="0" smtClean="0"/>
              <a:t>Print/render the outputs</a:t>
            </a:r>
          </a:p>
          <a:p>
            <a:pPr marL="0" indent="0">
              <a:buNone/>
            </a:pPr>
            <a:endParaRPr lang="en-US" dirty="0" smtClean="0"/>
          </a:p>
          <a:p>
            <a:pPr marL="0" indent="0">
              <a:buNone/>
            </a:pPr>
            <a:r>
              <a:rPr lang="en-US" dirty="0" smtClean="0"/>
              <a:t>Always separate the logic from the input/output portion. </a:t>
            </a:r>
          </a:p>
        </p:txBody>
      </p:sp>
    </p:spTree>
    <p:extLst>
      <p:ext uri="{BB962C8B-B14F-4D97-AF65-F5344CB8AC3E}">
        <p14:creationId xmlns:p14="http://schemas.microsoft.com/office/powerpoint/2010/main" val="6428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example</a:t>
            </a:r>
            <a:endParaRPr lang="en-US" dirty="0"/>
          </a:p>
        </p:txBody>
      </p:sp>
      <p:sp>
        <p:nvSpPr>
          <p:cNvPr id="3" name="Content Placeholder 2"/>
          <p:cNvSpPr>
            <a:spLocks noGrp="1"/>
          </p:cNvSpPr>
          <p:nvPr>
            <p:ph idx="1"/>
          </p:nvPr>
        </p:nvSpPr>
        <p:spPr/>
        <p:txBody>
          <a:bodyPr/>
          <a:lstStyle/>
          <a:p>
            <a:r>
              <a:rPr lang="en-US" dirty="0" smtClean="0"/>
              <a:t>Quadratic equation testing</a:t>
            </a:r>
          </a:p>
          <a:p>
            <a:pPr lvl="1"/>
            <a:r>
              <a:rPr lang="en-US" dirty="0" smtClean="0"/>
              <a:t>We want to do TDD for a program that finds the solutions to the equation  ax</a:t>
            </a:r>
            <a:r>
              <a:rPr lang="en-US" baseline="30000" dirty="0" smtClean="0"/>
              <a:t>2</a:t>
            </a:r>
            <a:r>
              <a:rPr lang="en-US" dirty="0" smtClean="0"/>
              <a:t> + </a:t>
            </a:r>
            <a:r>
              <a:rPr lang="en-US" dirty="0" err="1" smtClean="0"/>
              <a:t>bx</a:t>
            </a:r>
            <a:r>
              <a:rPr lang="en-US" dirty="0" smtClean="0"/>
              <a:t> +c = 0</a:t>
            </a:r>
          </a:p>
          <a:p>
            <a:endParaRPr lang="en-US" dirty="0" smtClean="0"/>
          </a:p>
          <a:p>
            <a:r>
              <a:rPr lang="en-US" dirty="0" smtClean="0"/>
              <a:t>Palindrome</a:t>
            </a:r>
            <a:endParaRPr lang="en-US" dirty="0"/>
          </a:p>
        </p:txBody>
      </p:sp>
    </p:spTree>
    <p:extLst>
      <p:ext uri="{BB962C8B-B14F-4D97-AF65-F5344CB8AC3E}">
        <p14:creationId xmlns:p14="http://schemas.microsoft.com/office/powerpoint/2010/main" val="3279858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writing tests</a:t>
            </a:r>
            <a:endParaRPr lang="en-US" dirty="0"/>
          </a:p>
        </p:txBody>
      </p:sp>
      <p:sp>
        <p:nvSpPr>
          <p:cNvPr id="3" name="Content Placeholder 2"/>
          <p:cNvSpPr>
            <a:spLocks noGrp="1"/>
          </p:cNvSpPr>
          <p:nvPr>
            <p:ph idx="1"/>
          </p:nvPr>
        </p:nvSpPr>
        <p:spPr/>
        <p:txBody>
          <a:bodyPr/>
          <a:lstStyle/>
          <a:p>
            <a:r>
              <a:rPr lang="en-US" dirty="0"/>
              <a:t>The name of a test method must start with the letters 'test', otherwise it will be ignored. This is so that you can write "helper" methods you can call from your tests, but are not directly called by the test framework. </a:t>
            </a:r>
            <a:endParaRPr lang="en-US" dirty="0" smtClean="0"/>
          </a:p>
          <a:p>
            <a:r>
              <a:rPr lang="en-US" dirty="0" smtClean="0"/>
              <a:t>Every </a:t>
            </a:r>
            <a:r>
              <a:rPr lang="en-US" dirty="0"/>
              <a:t>test method must have exactly one parameter, </a:t>
            </a:r>
            <a:r>
              <a:rPr lang="en-US" dirty="0" smtClean="0"/>
              <a:t>self.</a:t>
            </a:r>
          </a:p>
          <a:p>
            <a:r>
              <a:rPr lang="en-US" dirty="0" smtClean="0"/>
              <a:t>You </a:t>
            </a:r>
            <a:r>
              <a:rPr lang="en-US" dirty="0"/>
              <a:t>must put 'self.' in front of every built-in assertion method you </a:t>
            </a:r>
            <a:r>
              <a:rPr lang="en-US" dirty="0" smtClean="0"/>
              <a:t>call.</a:t>
            </a:r>
          </a:p>
          <a:p>
            <a:r>
              <a:rPr lang="en-US" dirty="0" smtClean="0"/>
              <a:t>The </a:t>
            </a:r>
            <a:r>
              <a:rPr lang="en-US" dirty="0"/>
              <a:t>tests must be independent of one another, because they may be run in any order. </a:t>
            </a:r>
            <a:r>
              <a:rPr lang="en-US" b="1" dirty="0"/>
              <a:t>Do not</a:t>
            </a:r>
            <a:r>
              <a:rPr lang="en-US" dirty="0"/>
              <a:t> assume they will be executed in the order they occur in the program</a:t>
            </a:r>
          </a:p>
        </p:txBody>
      </p:sp>
    </p:spTree>
    <p:extLst>
      <p:ext uri="{BB962C8B-B14F-4D97-AF65-F5344CB8AC3E}">
        <p14:creationId xmlns:p14="http://schemas.microsoft.com/office/powerpoint/2010/main" val="1302581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self.assertEqual</a:t>
            </a:r>
            <a:r>
              <a:rPr lang="en-US" b="1" dirty="0"/>
              <a:t>(</a:t>
            </a:r>
            <a:r>
              <a:rPr lang="en-US" b="1" i="1" dirty="0" err="1"/>
              <a:t>expectedResult</a:t>
            </a:r>
            <a:r>
              <a:rPr lang="en-US" b="1" dirty="0"/>
              <a:t>, </a:t>
            </a:r>
            <a:r>
              <a:rPr lang="en-US" b="1" i="1" dirty="0" err="1"/>
              <a:t>actualResult</a:t>
            </a:r>
            <a:r>
              <a:rPr lang="en-US" b="1" dirty="0"/>
              <a:t>, </a:t>
            </a:r>
            <a:r>
              <a:rPr lang="en-US" b="1" i="1" dirty="0"/>
              <a:t>[message]</a:t>
            </a:r>
            <a:r>
              <a:rPr lang="en-US" b="1" dirty="0"/>
              <a:t>)</a:t>
            </a:r>
            <a:r>
              <a:rPr lang="en-US" dirty="0"/>
              <a:t/>
            </a:r>
            <a:br>
              <a:rPr lang="en-US" dirty="0"/>
            </a:br>
            <a:r>
              <a:rPr lang="en-US" dirty="0"/>
              <a:t>Test that the two values are exactly equal. </a:t>
            </a:r>
            <a:endParaRPr lang="en-US" dirty="0" smtClean="0"/>
          </a:p>
          <a:p>
            <a:r>
              <a:rPr lang="en-US" b="1" dirty="0" err="1" smtClean="0"/>
              <a:t>self.assertNotEqual</a:t>
            </a:r>
            <a:r>
              <a:rPr lang="en-US" b="1" dirty="0" smtClean="0"/>
              <a:t>(</a:t>
            </a:r>
            <a:r>
              <a:rPr lang="en-US" b="1" i="1" dirty="0" err="1" smtClean="0"/>
              <a:t>firstValue</a:t>
            </a:r>
            <a:r>
              <a:rPr lang="en-US" b="1" dirty="0" smtClean="0"/>
              <a:t> </a:t>
            </a:r>
            <a:r>
              <a:rPr lang="en-US" b="1" i="1" dirty="0" err="1"/>
              <a:t>secondValue</a:t>
            </a:r>
            <a:r>
              <a:rPr lang="en-US" b="1" dirty="0"/>
              <a:t>,</a:t>
            </a:r>
            <a:r>
              <a:rPr lang="en-US" b="1" i="1" dirty="0"/>
              <a:t>[message]</a:t>
            </a:r>
            <a:r>
              <a:rPr lang="en-US" b="1" dirty="0"/>
              <a:t>)</a:t>
            </a:r>
            <a:r>
              <a:rPr lang="en-US" dirty="0"/>
              <a:t/>
            </a:r>
            <a:br>
              <a:rPr lang="en-US" dirty="0"/>
            </a:br>
            <a:r>
              <a:rPr lang="en-US" dirty="0"/>
              <a:t>Test that the two values are different, and fail if they are </a:t>
            </a:r>
            <a:r>
              <a:rPr lang="en-US" dirty="0" smtClean="0"/>
              <a:t>equal.</a:t>
            </a:r>
          </a:p>
          <a:p>
            <a:r>
              <a:rPr lang="en-US" b="1" dirty="0" err="1" smtClean="0"/>
              <a:t>self.assertAlmostEqual</a:t>
            </a:r>
            <a:r>
              <a:rPr lang="en-US" b="1" dirty="0" smtClean="0"/>
              <a:t>(</a:t>
            </a:r>
            <a:r>
              <a:rPr lang="en-US" b="1" i="1" dirty="0" smtClean="0"/>
              <a:t>expected</a:t>
            </a:r>
            <a:r>
              <a:rPr lang="en-US" b="1" dirty="0" smtClean="0"/>
              <a:t>, </a:t>
            </a:r>
            <a:r>
              <a:rPr lang="en-US" b="1" i="1" dirty="0" smtClean="0"/>
              <a:t>actual</a:t>
            </a:r>
            <a:r>
              <a:rPr lang="en-US" b="1" dirty="0" smtClean="0"/>
              <a:t>, </a:t>
            </a:r>
            <a:r>
              <a:rPr lang="en-US" b="1" i="1" dirty="0"/>
              <a:t>[places</a:t>
            </a:r>
            <a:r>
              <a:rPr lang="en-US" b="1" dirty="0"/>
              <a:t>,</a:t>
            </a:r>
            <a:r>
              <a:rPr lang="en-US" b="1" i="1" dirty="0"/>
              <a:t>[message]]</a:t>
            </a:r>
            <a:r>
              <a:rPr lang="en-US" b="1" dirty="0"/>
              <a:t>) </a:t>
            </a:r>
            <a:r>
              <a:rPr lang="en-US" dirty="0"/>
              <a:t>Test that the two numeric values are equal, after rounding to </a:t>
            </a:r>
            <a:r>
              <a:rPr lang="en-US" i="1" dirty="0"/>
              <a:t>places</a:t>
            </a:r>
            <a:r>
              <a:rPr lang="en-US" dirty="0"/>
              <a:t> decimal places (default is 7</a:t>
            </a:r>
            <a:r>
              <a:rPr lang="en-US" dirty="0" smtClean="0"/>
              <a:t>).</a:t>
            </a:r>
          </a:p>
          <a:p>
            <a:r>
              <a:rPr lang="en-US" b="1" dirty="0" err="1" smtClean="0"/>
              <a:t>self.assertTrue</a:t>
            </a:r>
            <a:r>
              <a:rPr lang="en-US" b="1" dirty="0" smtClean="0"/>
              <a:t>(</a:t>
            </a:r>
            <a:r>
              <a:rPr lang="en-US" b="1" i="1" dirty="0" err="1" smtClean="0"/>
              <a:t>booleanCondition</a:t>
            </a:r>
            <a:r>
              <a:rPr lang="en-US" b="1" dirty="0"/>
              <a:t>,</a:t>
            </a:r>
            <a:r>
              <a:rPr lang="en-US" b="1" i="1" dirty="0"/>
              <a:t>[message]</a:t>
            </a:r>
            <a:r>
              <a:rPr lang="en-US" b="1" dirty="0"/>
              <a:t>) </a:t>
            </a:r>
            <a:r>
              <a:rPr lang="en-US" dirty="0"/>
              <a:t>Test that the </a:t>
            </a:r>
            <a:r>
              <a:rPr lang="en-US" i="1" dirty="0" err="1"/>
              <a:t>booleanCondition</a:t>
            </a:r>
            <a:r>
              <a:rPr lang="en-US" dirty="0"/>
              <a:t> is true. </a:t>
            </a:r>
            <a:endParaRPr lang="en-US" dirty="0" smtClean="0"/>
          </a:p>
          <a:p>
            <a:r>
              <a:rPr lang="en-US" b="1" dirty="0" err="1" smtClean="0"/>
              <a:t>self.assertFalse</a:t>
            </a:r>
            <a:r>
              <a:rPr lang="en-US" b="1" dirty="0" smtClean="0"/>
              <a:t>(</a:t>
            </a:r>
            <a:r>
              <a:rPr lang="en-US" b="1" i="1" dirty="0" err="1" smtClean="0"/>
              <a:t>booleanCondition</a:t>
            </a:r>
            <a:r>
              <a:rPr lang="en-US" b="1" dirty="0"/>
              <a:t>,</a:t>
            </a:r>
            <a:r>
              <a:rPr lang="en-US" b="1" i="1" dirty="0"/>
              <a:t>[message</a:t>
            </a:r>
            <a:r>
              <a:rPr lang="en-US" b="1" i="1" dirty="0" smtClean="0"/>
              <a:t>]</a:t>
            </a:r>
            <a:r>
              <a:rPr lang="en-US" b="1" dirty="0" smtClean="0"/>
              <a:t>)</a:t>
            </a:r>
          </a:p>
          <a:p>
            <a:pPr marL="0" indent="0">
              <a:buNone/>
            </a:pPr>
            <a:r>
              <a:rPr lang="en-US" b="1" dirty="0" smtClean="0"/>
              <a:t> </a:t>
            </a:r>
            <a:r>
              <a:rPr lang="en-US" dirty="0"/>
              <a:t>Test that the </a:t>
            </a:r>
            <a:r>
              <a:rPr lang="en-US" i="1" dirty="0" err="1"/>
              <a:t>booleanCondition</a:t>
            </a:r>
            <a:r>
              <a:rPr lang="en-US" dirty="0"/>
              <a:t> is false. </a:t>
            </a:r>
            <a:endParaRPr lang="en-US" dirty="0" smtClean="0"/>
          </a:p>
          <a:p>
            <a:r>
              <a:rPr lang="en-US" b="1" dirty="0" err="1" smtClean="0"/>
              <a:t>self.assertRaises</a:t>
            </a:r>
            <a:r>
              <a:rPr lang="en-US" b="1" dirty="0" smtClean="0"/>
              <a:t>(</a:t>
            </a:r>
            <a:r>
              <a:rPr lang="en-US" b="1" i="1" dirty="0" smtClean="0"/>
              <a:t>exception</a:t>
            </a:r>
            <a:r>
              <a:rPr lang="en-US" b="1" dirty="0"/>
              <a:t>, </a:t>
            </a:r>
            <a:r>
              <a:rPr lang="en-US" b="1" i="1" dirty="0" err="1"/>
              <a:t>functionName</a:t>
            </a:r>
            <a:r>
              <a:rPr lang="en-US" b="1" dirty="0"/>
              <a:t>, </a:t>
            </a:r>
            <a:r>
              <a:rPr lang="en-US" b="1" i="1" dirty="0"/>
              <a:t>parameter</a:t>
            </a:r>
            <a:r>
              <a:rPr lang="en-US" b="1" dirty="0"/>
              <a:t>, </a:t>
            </a:r>
            <a:r>
              <a:rPr lang="en-US" b="1" dirty="0" smtClean="0"/>
              <a:t>...,) </a:t>
            </a:r>
          </a:p>
          <a:p>
            <a:pPr marL="0" indent="0">
              <a:buNone/>
            </a:pPr>
            <a:r>
              <a:rPr lang="en-US" b="1" dirty="0"/>
              <a:t> </a:t>
            </a:r>
            <a:r>
              <a:rPr lang="en-US" dirty="0" smtClean="0"/>
              <a:t>Test </a:t>
            </a:r>
            <a:r>
              <a:rPr lang="en-US" dirty="0"/>
              <a:t>that the function </a:t>
            </a:r>
            <a:r>
              <a:rPr lang="en-US" i="1" dirty="0" err="1"/>
              <a:t>functionName</a:t>
            </a:r>
            <a:r>
              <a:rPr lang="en-US" dirty="0"/>
              <a:t>, when called with the given (zero or more) </a:t>
            </a:r>
            <a:r>
              <a:rPr lang="en-US" i="1" dirty="0"/>
              <a:t>parameters</a:t>
            </a:r>
            <a:r>
              <a:rPr lang="en-US" dirty="0"/>
              <a:t>, raises the given </a:t>
            </a:r>
            <a:r>
              <a:rPr lang="en-US" i="1" dirty="0"/>
              <a:t>exception</a:t>
            </a:r>
            <a:r>
              <a:rPr lang="en-US" dirty="0"/>
              <a:t>. Note that, for this assertion method, there is no option for a </a:t>
            </a:r>
            <a:r>
              <a:rPr lang="en-US" i="1" dirty="0"/>
              <a:t>message</a:t>
            </a:r>
            <a:r>
              <a:rPr lang="en-US" dirty="0"/>
              <a:t> parameter. </a:t>
            </a:r>
            <a:endParaRPr lang="en-US" dirty="0" smtClean="0"/>
          </a:p>
          <a:p>
            <a:endParaRPr lang="en-US" b="1" dirty="0" err="1" smtClean="0"/>
          </a:p>
        </p:txBody>
      </p:sp>
      <p:sp>
        <p:nvSpPr>
          <p:cNvPr id="2" name="Title 1"/>
          <p:cNvSpPr>
            <a:spLocks noGrp="1"/>
          </p:cNvSpPr>
          <p:nvPr>
            <p:ph type="title"/>
          </p:nvPr>
        </p:nvSpPr>
        <p:spPr/>
        <p:txBody>
          <a:bodyPr/>
          <a:lstStyle/>
          <a:p>
            <a:r>
              <a:rPr lang="en-US" dirty="0" smtClean="0"/>
              <a:t>Assertions</a:t>
            </a:r>
            <a:endParaRPr lang="en-US" dirty="0"/>
          </a:p>
        </p:txBody>
      </p:sp>
    </p:spTree>
    <p:extLst>
      <p:ext uri="{BB962C8B-B14F-4D97-AF65-F5344CB8AC3E}">
        <p14:creationId xmlns:p14="http://schemas.microsoft.com/office/powerpoint/2010/main" val="356458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62305</TotalTime>
  <Words>468</Words>
  <Application>Microsoft Office PowerPoint</Application>
  <PresentationFormat>On-screen Show (4:3)</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CIT 590</vt:lpstr>
      <vt:lpstr>Agenda</vt:lpstr>
      <vt:lpstr>What is unit testing</vt:lpstr>
      <vt:lpstr>Why unit test</vt:lpstr>
      <vt:lpstr>How many tests?</vt:lpstr>
      <vt:lpstr>What can we not test?</vt:lpstr>
      <vt:lpstr>Hands on example</vt:lpstr>
      <vt:lpstr>Rules for writing tests</vt:lpstr>
      <vt:lpstr>Assertions</vt:lpstr>
      <vt:lpstr>TDD</vt:lpstr>
      <vt:lpstr>Refactoring</vt:lpstr>
      <vt:lpstr>Caution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590</dc:title>
  <dc:creator>arvind</dc:creator>
  <cp:lastModifiedBy>Arvind</cp:lastModifiedBy>
  <cp:revision>214</cp:revision>
  <dcterms:created xsi:type="dcterms:W3CDTF">2006-08-16T00:00:00Z</dcterms:created>
  <dcterms:modified xsi:type="dcterms:W3CDTF">2014-02-03T18:08:28Z</dcterms:modified>
</cp:coreProperties>
</file>