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4F85-042D-D566-6F98-22A29435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2F00-7F7A-D0A2-3E31-0C809DBED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547B-7D49-B403-7175-05785454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DA65-DF8A-B0B1-AC82-B7F7EA54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D233-F4D4-7EA0-17F1-1549A08F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9BD-AFC9-830A-D246-2F69BAA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8DB17-A1AC-0F44-9E29-EACEC3413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E3BD-53FA-D544-459C-6DCB6B6B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CFE3-7728-4784-305C-F9F36E84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DAC-CCAD-CB8C-EB8C-9C4F606A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AFE7-019B-38CD-9BD8-C7CA71442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4C482-304A-54E2-642D-6EDB21FD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38D39-2A88-F659-8697-CE0803F8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57D7-40AB-71C8-264A-0D4DEAF9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D14-52F8-9127-DC2D-66011F55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6919-58B9-C788-8DED-C9AC349B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9DEC-8979-C49B-01FC-0B9E4320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4B6F-98D7-41C7-21E1-F3A97824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0F09C-CDFC-E4C0-E268-E5961BA1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EC65-79A9-F2E0-38EC-94E3497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507C-AE88-80F1-C52A-6D4055B9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F2B4-1014-FA4A-09B7-2A10F65A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B8FA-E4E4-A76D-F762-E5E7324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BBAF-2C68-DAD9-F70A-C5136107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0797-DCC8-C322-F87C-11AA92B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14E-325B-7FFB-9838-5021EA2E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55C3-0400-4B2D-E463-AE0CA4B7B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8A61F-52D3-DB01-BB9D-96432DB9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6E03-EF0E-5A91-21FF-234FBC7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D2152-ABF3-2284-0DFB-C6BF55CB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BA1F0-14A5-E963-AC08-4D82C51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8DB8-6FED-01F8-7CDD-615DDD0B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2713-C62E-9FDE-9FED-F8FFD756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EACA-DB23-4928-4538-7424FA59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96CE8-1377-F6AF-708E-3DAEB7D77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504A9-1A9F-B6FF-6B05-F3B57F23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E36F5-9083-9E5E-04FF-F3A2BEE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5B3DE-37D0-6338-264C-9FE0D020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76ECF-7E1B-1914-C0F0-D1CDC92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1474-3FF3-616D-69C3-982D862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9575-53E8-B889-B548-DB131CCE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2031-BBAF-D42C-8C37-E19DEB59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491BB-7B55-8BB2-A03E-FF5EDFE8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FC982-FECF-15AD-4B44-60AD595E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3F573-8512-E22E-7279-57B3A2E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FBF44-FF11-BE99-3B18-9DC3E314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0884-5263-F0B9-C7CD-C0A152F2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CBF0-ECF7-92A0-A312-CFBFE8A8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66B28-E282-8683-B497-7B52CB7E5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EF266-505B-3D70-F99D-DA53320C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D3A7-B673-5447-9DBF-E0B88270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C888-9803-31D8-089D-9F53B0F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05B9-5669-58CB-E68D-F27DAB25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C498C-F275-32C1-52A9-55D03F223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6615C-2565-96E2-8EAE-D5049A1F2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9FB40-A6FE-24B9-1991-9657016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7727-8EA4-DA69-A731-792BEEE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99BC-D624-041E-D046-62E870B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47190-CC9D-7F3B-72D3-ECAB85D5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6108-C818-0E0E-E705-81878EE6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CD2F-8388-451D-BED8-200A3642C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F85A-DFA1-47F6-9D04-364BD7752AE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2C37-653D-7EC3-09E5-70D1F4C7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6D0C-4134-AD99-F1E7-60461AB6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300-1302-4E3E-963D-946E9BA8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EF0A-8FF2-62A7-0E47-EE8AA3230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54553"/>
            <a:ext cx="9144000" cy="2387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Using Stochastic Local Search to Generate Optimal Pokémon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B43C5-9DFE-46A7-3DA2-41DF6065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5409" y="4482571"/>
            <a:ext cx="3401181" cy="47647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By: Ethan Hart</a:t>
            </a:r>
          </a:p>
        </p:txBody>
      </p:sp>
    </p:spTree>
    <p:extLst>
      <p:ext uri="{BB962C8B-B14F-4D97-AF65-F5344CB8AC3E}">
        <p14:creationId xmlns:p14="http://schemas.microsoft.com/office/powerpoint/2010/main" val="354642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578-1D04-EFA0-8967-847A91A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Local Search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8262-6E4E-4FAD-C340-42AAD1F2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code implemented from pseudocode on page 122 of </a:t>
            </a:r>
            <a:r>
              <a:rPr lang="en-US" i="1" dirty="0"/>
              <a:t>A.I.: A Modern Approach </a:t>
            </a:r>
            <a:r>
              <a:rPr lang="en-US" dirty="0"/>
              <a:t>textbook</a:t>
            </a:r>
          </a:p>
          <a:p>
            <a:r>
              <a:rPr lang="en-US" dirty="0"/>
              <a:t>Heuristic function </a:t>
            </a:r>
            <a:r>
              <a:rPr lang="en-US" i="1" dirty="0"/>
              <a:t>h(x)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						</a:t>
            </a:r>
            <a:r>
              <a:rPr lang="en-US" sz="1800" b="1" dirty="0"/>
              <a:t>If attacking Pokémon </a:t>
            </a:r>
            <a:r>
              <a:rPr lang="en-US" sz="1800" b="1" i="1" dirty="0"/>
              <a:t>x</a:t>
            </a:r>
            <a:r>
              <a:rPr lang="en-US" sz="1800" b="1" dirty="0"/>
              <a:t> is super effective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								</a:t>
            </a:r>
          </a:p>
          <a:p>
            <a:pPr marL="0" indent="0">
              <a:buNone/>
            </a:pPr>
            <a:r>
              <a:rPr lang="en-US" sz="1800" i="1" dirty="0"/>
              <a:t>							</a:t>
            </a:r>
            <a:r>
              <a:rPr lang="en-US" sz="1800" b="1" dirty="0"/>
              <a:t>Otherwise</a:t>
            </a:r>
            <a:endParaRPr lang="en-US" sz="18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AAFAF-0C23-CDC4-213A-B9CB7D4C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80" y="3621916"/>
            <a:ext cx="5379651" cy="17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E976-5A89-7DBA-638B-52B6534E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F386-FC29-E21F-4206-3E887293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wanted to prioritize Pokémon that were super effective against an opponent</a:t>
            </a:r>
          </a:p>
          <a:p>
            <a:r>
              <a:rPr lang="en-US" dirty="0"/>
              <a:t>I wanted Pokémon with higher base stat totals to be chosen and rewarded over Pokémon with lower base stat totals</a:t>
            </a:r>
          </a:p>
          <a:p>
            <a:r>
              <a:rPr lang="en-US" dirty="0"/>
              <a:t>I chose to implement the bonus function </a:t>
            </a:r>
            <a:r>
              <a:rPr lang="en-US" dirty="0" err="1"/>
              <a:t>StatQualityFunction</a:t>
            </a:r>
            <a:r>
              <a:rPr lang="en-US" dirty="0"/>
              <a:t>(x) to reward Pokémon that have several exceptional stat categories</a:t>
            </a:r>
          </a:p>
        </p:txBody>
      </p:sp>
    </p:spTree>
    <p:extLst>
      <p:ext uri="{BB962C8B-B14F-4D97-AF65-F5344CB8AC3E}">
        <p14:creationId xmlns:p14="http://schemas.microsoft.com/office/powerpoint/2010/main" val="156136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3FFB-9D18-7FCF-1E00-9C8B582C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7580443-7DB3-D824-58BE-AB6E9A911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304" y="1588536"/>
            <a:ext cx="3529144" cy="380495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183F09-B313-1A51-9BFB-8BD730C6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45" y="1583198"/>
            <a:ext cx="3661729" cy="380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5EA16-EF70-5B53-10BB-6CBD5AB3F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71" y="1583198"/>
            <a:ext cx="3930143" cy="38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0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42ED-3E61-24E2-2545-2E9D8A80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CD9A-2C01-E083-C2F3-EC9FDD93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Overwhelmingly positive</a:t>
            </a:r>
          </a:p>
          <a:p>
            <a:r>
              <a:rPr lang="en-US" sz="3200" dirty="0"/>
              <a:t>Many super effective counter Pokémon chosen</a:t>
            </a:r>
          </a:p>
          <a:p>
            <a:r>
              <a:rPr lang="en-US" sz="3200" dirty="0"/>
              <a:t>Few cases where instead of a super effective Pokémon being selected, a </a:t>
            </a:r>
            <a:r>
              <a:rPr lang="en-US" sz="3200" dirty="0" err="1"/>
              <a:t>Pokemon</a:t>
            </a:r>
            <a:r>
              <a:rPr lang="en-US" sz="3200" dirty="0"/>
              <a:t> with high base stats that are of high quality are chosen</a:t>
            </a:r>
          </a:p>
          <a:p>
            <a:r>
              <a:rPr lang="en-US" sz="3200" dirty="0"/>
              <a:t>Only a few times did the search method select a Pokémon that would not be considered wholly optimal (</a:t>
            </a:r>
            <a:r>
              <a:rPr lang="en-US" sz="3200" dirty="0" err="1"/>
              <a:t>Gyarados</a:t>
            </a:r>
            <a:r>
              <a:rPr lang="en-US" sz="3200" dirty="0"/>
              <a:t> -&gt; </a:t>
            </a:r>
            <a:r>
              <a:rPr lang="en-US" sz="3200" dirty="0" err="1"/>
              <a:t>Clefable</a:t>
            </a:r>
            <a:r>
              <a:rPr lang="en-US" sz="3200" dirty="0"/>
              <a:t> Figure 3)</a:t>
            </a:r>
          </a:p>
        </p:txBody>
      </p:sp>
    </p:spTree>
    <p:extLst>
      <p:ext uri="{BB962C8B-B14F-4D97-AF65-F5344CB8AC3E}">
        <p14:creationId xmlns:p14="http://schemas.microsoft.com/office/powerpoint/2010/main" val="352773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E13C-44E9-4E52-6846-0F5116C6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0635-24CC-09F5-343E-B10A032D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Pokémon in </a:t>
            </a:r>
            <a:r>
              <a:rPr lang="en-US" dirty="0" err="1"/>
              <a:t>Pokedex</a:t>
            </a:r>
            <a:endParaRPr lang="en-US" dirty="0"/>
          </a:p>
          <a:p>
            <a:r>
              <a:rPr lang="en-US" dirty="0"/>
              <a:t>Considering a Pokémon's move pool into score calculation</a:t>
            </a:r>
          </a:p>
          <a:p>
            <a:r>
              <a:rPr lang="en-US" dirty="0"/>
              <a:t>Implement Simulated Annealing</a:t>
            </a:r>
          </a:p>
          <a:p>
            <a:r>
              <a:rPr lang="en-US" dirty="0"/>
              <a:t>Consider abilities in score calculation</a:t>
            </a:r>
          </a:p>
          <a:p>
            <a:r>
              <a:rPr lang="en-US" dirty="0"/>
              <a:t>Consider defensive typing – is your opponent’s Pokémon super effective into your own?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4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5784-C6B0-79F0-BB5B-72796248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DD9D-4206-2D20-0FB2-7A99A238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"Beyond Classical Search." In Artificial Intelligence: A Modern Approach, 3rd ed., edited by Stuart Russel and Peter Norvig, 122-25. Pearson Education, 2010. PDF.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Pokémon Database, ed. "Generation 1 Pokémon Stats." https://pokemondb.net/pokedex/stats/gen1</a:t>
            </a:r>
          </a:p>
        </p:txBody>
      </p:sp>
    </p:spTree>
    <p:extLst>
      <p:ext uri="{BB962C8B-B14F-4D97-AF65-F5344CB8AC3E}">
        <p14:creationId xmlns:p14="http://schemas.microsoft.com/office/powerpoint/2010/main" val="399990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15AD-2FF9-4BAE-BA21-BA5BB73B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Contextualizing Pokémon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680-CC28-6697-6FA4-BA529ED7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81" y="1520825"/>
            <a:ext cx="10515600" cy="4351338"/>
          </a:xfrm>
        </p:spPr>
        <p:txBody>
          <a:bodyPr/>
          <a:lstStyle/>
          <a:p>
            <a:r>
              <a:rPr lang="en-US" dirty="0"/>
              <a:t>An integral part of playing Pokémon is catching and building teams to battle against other trainers</a:t>
            </a:r>
          </a:p>
          <a:p>
            <a:r>
              <a:rPr lang="en-US" dirty="0"/>
              <a:t>The objective of team-building and battling is to integrate six “optimal” Pokémon into the user’s team and attempt to defeat all of an opposing trainer’s Pokémon</a:t>
            </a:r>
          </a:p>
          <a:p>
            <a:r>
              <a:rPr lang="en-US" dirty="0"/>
              <a:t>But how should you choose your team? What makes one Pokémon inherently better than another? </a:t>
            </a:r>
          </a:p>
          <a:p>
            <a:r>
              <a:rPr lang="en-US" dirty="0"/>
              <a:t>Possible team permutations = practically infinite combinations</a:t>
            </a:r>
          </a:p>
        </p:txBody>
      </p:sp>
    </p:spTree>
    <p:extLst>
      <p:ext uri="{BB962C8B-B14F-4D97-AF65-F5344CB8AC3E}">
        <p14:creationId xmlns:p14="http://schemas.microsoft.com/office/powerpoint/2010/main" val="389798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4F9C-1933-5C9C-B034-A9BB31C9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0A34-2093-3B27-14AC-782D1551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75"/>
            <a:ext cx="10515600" cy="2660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goal of my project was to utilize A.I. techniques to select the most optimal Pokémon team to defeat an opponent’s Pokémon team.</a:t>
            </a:r>
          </a:p>
        </p:txBody>
      </p:sp>
    </p:spTree>
    <p:extLst>
      <p:ext uri="{BB962C8B-B14F-4D97-AF65-F5344CB8AC3E}">
        <p14:creationId xmlns:p14="http://schemas.microsoft.com/office/powerpoint/2010/main" val="24625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6650-7CF2-F7FF-774C-AA7696F6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943-70D5-D3FD-EA24-740D98B3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53" y="1849890"/>
            <a:ext cx="10515600" cy="2189994"/>
          </a:xfrm>
        </p:spPr>
        <p:txBody>
          <a:bodyPr>
            <a:normAutofit/>
          </a:bodyPr>
          <a:lstStyle/>
          <a:p>
            <a:r>
              <a:rPr lang="en-US" dirty="0"/>
              <a:t>With the release of the newest games, upwards of 1000 </a:t>
            </a:r>
            <a:r>
              <a:rPr lang="en-US" dirty="0" err="1"/>
              <a:t>Pokemon</a:t>
            </a:r>
            <a:r>
              <a:rPr lang="en-US" dirty="0"/>
              <a:t> are now in the franchise.</a:t>
            </a:r>
          </a:p>
          <a:p>
            <a:r>
              <a:rPr lang="en-US" dirty="0"/>
              <a:t>Shortened the sample size down to all fully evolved Pokémon from the original games </a:t>
            </a:r>
            <a:r>
              <a:rPr lang="en-US" i="1" dirty="0"/>
              <a:t>Pokémon Red Version </a:t>
            </a:r>
            <a:r>
              <a:rPr lang="en-US" dirty="0"/>
              <a:t>and </a:t>
            </a:r>
            <a:r>
              <a:rPr lang="en-US" i="1" dirty="0"/>
              <a:t>Pokémon Blue Version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Why?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4913-9DFC-352D-19D0-569B9A623D64}"/>
              </a:ext>
            </a:extLst>
          </p:cNvPr>
          <p:cNvSpPr txBox="1"/>
          <p:nvPr/>
        </p:nvSpPr>
        <p:spPr>
          <a:xfrm>
            <a:off x="951653" y="4542971"/>
            <a:ext cx="6566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Banned Legendary/Mythical </a:t>
            </a:r>
            <a:r>
              <a:rPr lang="en-US" sz="2800" dirty="0" err="1"/>
              <a:t>Pokemon</a:t>
            </a:r>
            <a:r>
              <a:rPr lang="en-US" sz="2800" dirty="0"/>
              <a:t> from consideration (Mew + </a:t>
            </a:r>
            <a:r>
              <a:rPr lang="en-US" sz="2800" dirty="0" err="1"/>
              <a:t>Mewtwo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75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C432-9922-2E8D-700E-935AFE24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“Optimal” Pokémon?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1EFC-829C-CD08-33D4-7ABF8F1F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Simplified into two categories:</a:t>
            </a:r>
          </a:p>
          <a:p>
            <a:pPr lvl="1"/>
            <a:r>
              <a:rPr lang="en-US" sz="3200" dirty="0"/>
              <a:t>A Pokémon's offensive typing against a defending Pokémon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A Pokémon's statistics (HP, Attack, Defense, Special Attack, Special Defense, Speed)</a:t>
            </a:r>
          </a:p>
        </p:txBody>
      </p:sp>
    </p:spTree>
    <p:extLst>
      <p:ext uri="{BB962C8B-B14F-4D97-AF65-F5344CB8AC3E}">
        <p14:creationId xmlns:p14="http://schemas.microsoft.com/office/powerpoint/2010/main" val="380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BC13-F47F-C554-C726-31EAE374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08B2-2A88-B540-700D-5D009BD8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796"/>
            <a:ext cx="10515600" cy="1827137"/>
          </a:xfrm>
        </p:spPr>
        <p:txBody>
          <a:bodyPr/>
          <a:lstStyle/>
          <a:p>
            <a:r>
              <a:rPr lang="en-US" dirty="0"/>
              <a:t>Landed on Stochastic Local Search as A.I. method to implement</a:t>
            </a:r>
          </a:p>
          <a:p>
            <a:pPr lvl="1"/>
            <a:r>
              <a:rPr lang="en-US" dirty="0"/>
              <a:t>Small search space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Avoid same search patterns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15660-143C-5F7E-9E2A-C76CE7E893C8}"/>
              </a:ext>
            </a:extLst>
          </p:cNvPr>
          <p:cNvSpPr txBox="1"/>
          <p:nvPr/>
        </p:nvSpPr>
        <p:spPr>
          <a:xfrm>
            <a:off x="838200" y="4489752"/>
            <a:ext cx="798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Coded in Java</a:t>
            </a:r>
          </a:p>
        </p:txBody>
      </p:sp>
    </p:spTree>
    <p:extLst>
      <p:ext uri="{BB962C8B-B14F-4D97-AF65-F5344CB8AC3E}">
        <p14:creationId xmlns:p14="http://schemas.microsoft.com/office/powerpoint/2010/main" val="206530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E860-0979-5690-3329-98CCFC4D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6A34-06E4-FC03-D312-B1696477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4661"/>
          </a:xfrm>
        </p:spPr>
        <p:txBody>
          <a:bodyPr/>
          <a:lstStyle/>
          <a:p>
            <a:r>
              <a:rPr lang="en-US" dirty="0"/>
              <a:t>Pokemon.java</a:t>
            </a:r>
          </a:p>
          <a:p>
            <a:pPr lvl="1"/>
            <a:r>
              <a:rPr lang="en-US" dirty="0"/>
              <a:t>Name, Base Stat Total, Types, each stat category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193A70-A617-4A30-1DE8-6E2BDC09C965}"/>
              </a:ext>
            </a:extLst>
          </p:cNvPr>
          <p:cNvSpPr txBox="1">
            <a:spLocks/>
          </p:cNvSpPr>
          <p:nvPr/>
        </p:nvSpPr>
        <p:spPr>
          <a:xfrm>
            <a:off x="838200" y="3110895"/>
            <a:ext cx="10515600" cy="215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Pokedex.java</a:t>
            </a:r>
          </a:p>
          <a:p>
            <a:pPr lvl="1"/>
            <a:r>
              <a:rPr lang="en-US" dirty="0"/>
              <a:t>Implemented </a:t>
            </a:r>
            <a:r>
              <a:rPr lang="en-US" dirty="0" err="1"/>
              <a:t>Pokedex</a:t>
            </a:r>
            <a:r>
              <a:rPr lang="en-US" dirty="0"/>
              <a:t> database with a HashMap&lt;String, Pokémon&gt;</a:t>
            </a:r>
          </a:p>
          <a:p>
            <a:pPr lvl="1"/>
            <a:r>
              <a:rPr lang="en-US" dirty="0" err="1"/>
              <a:t>generatePokedex</a:t>
            </a:r>
            <a:r>
              <a:rPr lang="en-US" dirty="0"/>
              <a:t>() method added all fully-evolved Pokémon from Generation 1 to </a:t>
            </a:r>
            <a:r>
              <a:rPr lang="en-US" dirty="0" err="1"/>
              <a:t>Pokedex</a:t>
            </a:r>
            <a:endParaRPr lang="en-US" dirty="0"/>
          </a:p>
          <a:p>
            <a:pPr lvl="1"/>
            <a:r>
              <a:rPr lang="en-US" dirty="0"/>
              <a:t>Stats taken from the Pokémon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55A1-B5B4-0EB7-0DFC-819B7276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3E49-A9D8-352B-252A-C53E3788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6927"/>
          </a:xfrm>
        </p:spPr>
        <p:txBody>
          <a:bodyPr/>
          <a:lstStyle/>
          <a:p>
            <a:r>
              <a:rPr lang="en-US" dirty="0"/>
              <a:t>TypeEffectiveness.java</a:t>
            </a:r>
          </a:p>
          <a:p>
            <a:pPr lvl="1"/>
            <a:r>
              <a:rPr lang="en-US" dirty="0"/>
              <a:t>Hardest class to implement</a:t>
            </a:r>
          </a:p>
          <a:p>
            <a:pPr lvl="1"/>
            <a:r>
              <a:rPr lang="en-US" dirty="0"/>
              <a:t>Takes in an attacking and defending Pokémon and determines if the attacking Pokémon is super effective against the defending Pokémon</a:t>
            </a:r>
          </a:p>
          <a:p>
            <a:pPr lvl="1"/>
            <a:r>
              <a:rPr lang="en-US" dirty="0"/>
              <a:t>Type chart implemented using 2D Java array - each element of the array contains an effectiveness multiplier (2, 1, 0.5, 0)</a:t>
            </a:r>
          </a:p>
          <a:p>
            <a:pPr lvl="1"/>
            <a:r>
              <a:rPr lang="en-US" dirty="0" err="1"/>
              <a:t>IsSuperEffective</a:t>
            </a:r>
            <a:r>
              <a:rPr lang="en-US" dirty="0"/>
              <a:t>() determined if an attacking Pokémon is super effective against a defending Pokémon</a:t>
            </a:r>
          </a:p>
          <a:p>
            <a:pPr lvl="2"/>
            <a:r>
              <a:rPr lang="en-US" dirty="0"/>
              <a:t>Four different decision trees of cases to consider!</a:t>
            </a:r>
          </a:p>
        </p:txBody>
      </p:sp>
    </p:spTree>
    <p:extLst>
      <p:ext uri="{BB962C8B-B14F-4D97-AF65-F5344CB8AC3E}">
        <p14:creationId xmlns:p14="http://schemas.microsoft.com/office/powerpoint/2010/main" val="50866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7EF913-1401-85D1-FA17-386A1A0DA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19" y="522514"/>
            <a:ext cx="5855426" cy="58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Using Stochastic Local Search to Generate Optimal Pokémon Teams</vt:lpstr>
      <vt:lpstr>Contextualizing Pokémon</vt:lpstr>
      <vt:lpstr>Goal</vt:lpstr>
      <vt:lpstr>Constraints</vt:lpstr>
      <vt:lpstr>What is an “Optimal” Pokémon?</vt:lpstr>
      <vt:lpstr>Methods</vt:lpstr>
      <vt:lpstr>Design </vt:lpstr>
      <vt:lpstr>Design (Continued)</vt:lpstr>
      <vt:lpstr>PowerPoint Presentation</vt:lpstr>
      <vt:lpstr>Stochastic Local Search Implementation</vt:lpstr>
      <vt:lpstr>Explanation of Heuristic</vt:lpstr>
      <vt:lpstr>Results</vt:lpstr>
      <vt:lpstr>Conclusion</vt:lpstr>
      <vt:lpstr>Future Work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Stochastic Local Search to Generate Optimal Pokémon Teams</dc:title>
  <dc:creator>Hart, Ethan</dc:creator>
  <cp:lastModifiedBy>Hart, Ethan</cp:lastModifiedBy>
  <cp:revision>4</cp:revision>
  <dcterms:created xsi:type="dcterms:W3CDTF">2022-12-16T04:40:43Z</dcterms:created>
  <dcterms:modified xsi:type="dcterms:W3CDTF">2022-12-16T05:37:38Z</dcterms:modified>
</cp:coreProperties>
</file>