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6" r:id="rId3"/>
    <p:sldId id="277" r:id="rId4"/>
    <p:sldId id="259" r:id="rId5"/>
    <p:sldId id="258" r:id="rId6"/>
    <p:sldId id="328" r:id="rId7"/>
    <p:sldId id="268" r:id="rId8"/>
    <p:sldId id="260" r:id="rId9"/>
    <p:sldId id="263" r:id="rId10"/>
    <p:sldId id="262" r:id="rId11"/>
    <p:sldId id="261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7" r:id="rId25"/>
    <p:sldId id="290" r:id="rId26"/>
    <p:sldId id="329" r:id="rId27"/>
    <p:sldId id="267" r:id="rId28"/>
    <p:sldId id="264" r:id="rId29"/>
    <p:sldId id="265" r:id="rId30"/>
    <p:sldId id="275" r:id="rId31"/>
    <p:sldId id="272" r:id="rId32"/>
    <p:sldId id="293" r:id="rId33"/>
    <p:sldId id="266" r:id="rId34"/>
    <p:sldId id="299" r:id="rId35"/>
    <p:sldId id="302" r:id="rId36"/>
    <p:sldId id="301" r:id="rId37"/>
    <p:sldId id="298" r:id="rId38"/>
    <p:sldId id="300" r:id="rId39"/>
    <p:sldId id="273" r:id="rId40"/>
    <p:sldId id="305" r:id="rId41"/>
    <p:sldId id="269" r:id="rId42"/>
    <p:sldId id="291" r:id="rId43"/>
    <p:sldId id="276" r:id="rId44"/>
    <p:sldId id="295" r:id="rId45"/>
    <p:sldId id="304" r:id="rId46"/>
    <p:sldId id="303" r:id="rId47"/>
    <p:sldId id="270" r:id="rId48"/>
    <p:sldId id="296" r:id="rId49"/>
    <p:sldId id="292" r:id="rId50"/>
    <p:sldId id="309" r:id="rId51"/>
    <p:sldId id="310" r:id="rId52"/>
    <p:sldId id="271" r:id="rId53"/>
    <p:sldId id="307" r:id="rId54"/>
    <p:sldId id="308" r:id="rId55"/>
    <p:sldId id="311" r:id="rId56"/>
    <p:sldId id="313" r:id="rId57"/>
    <p:sldId id="314" r:id="rId58"/>
    <p:sldId id="274" r:id="rId59"/>
    <p:sldId id="315" r:id="rId60"/>
    <p:sldId id="316" r:id="rId61"/>
    <p:sldId id="317" r:id="rId62"/>
    <p:sldId id="318" r:id="rId63"/>
    <p:sldId id="319" r:id="rId64"/>
    <p:sldId id="321" r:id="rId65"/>
    <p:sldId id="322" r:id="rId66"/>
    <p:sldId id="323" r:id="rId67"/>
    <p:sldId id="327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721" autoAdjust="0"/>
  </p:normalViewPr>
  <p:slideViewPr>
    <p:cSldViewPr>
      <p:cViewPr varScale="1">
        <p:scale>
          <a:sx n="108" d="100"/>
          <a:sy n="108" d="100"/>
        </p:scale>
        <p:origin x="176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1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34B0-EEAD-42F7-A1BC-5765DFE2921D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9172-4879-44BC-BC8B-D41153C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8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34B0-EEAD-42F7-A1BC-5765DFE2921D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9172-4879-44BC-BC8B-D41153C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7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34B0-EEAD-42F7-A1BC-5765DFE2921D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9172-4879-44BC-BC8B-D41153C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8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34B0-EEAD-42F7-A1BC-5765DFE2921D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9172-4879-44BC-BC8B-D41153C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7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34B0-EEAD-42F7-A1BC-5765DFE2921D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9172-4879-44BC-BC8B-D41153C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3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34B0-EEAD-42F7-A1BC-5765DFE2921D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9172-4879-44BC-BC8B-D41153C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0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34B0-EEAD-42F7-A1BC-5765DFE2921D}" type="datetimeFigureOut">
              <a:rPr lang="en-US" smtClean="0"/>
              <a:t>3/25/19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9172-4879-44BC-BC8B-D41153C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0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34B0-EEAD-42F7-A1BC-5765DFE2921D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9172-4879-44BC-BC8B-D41153C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4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34B0-EEAD-42F7-A1BC-5765DFE2921D}" type="datetimeFigureOut">
              <a:rPr lang="en-US" smtClean="0"/>
              <a:t>3/25/19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9172-4879-44BC-BC8B-D41153C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8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34B0-EEAD-42F7-A1BC-5765DFE2921D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9172-4879-44BC-BC8B-D41153C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8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34B0-EEAD-42F7-A1BC-5765DFE2921D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9172-4879-44BC-BC8B-D41153C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8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834B0-EEAD-42F7-A1BC-5765DFE2921D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D9172-4879-44BC-BC8B-D41153C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6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grigory.us/big-data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95400"/>
            <a:ext cx="8458200" cy="1470025"/>
          </a:xfrm>
        </p:spPr>
        <p:txBody>
          <a:bodyPr>
            <a:noAutofit/>
          </a:bodyPr>
          <a:lstStyle/>
          <a:p>
            <a:r>
              <a:rPr lang="en-US" sz="4800" b="1" dirty="0" err="1">
                <a:solidFill>
                  <a:srgbClr val="0070C0"/>
                </a:solidFill>
              </a:rPr>
              <a:t>Sublinear</a:t>
            </a:r>
            <a:r>
              <a:rPr lang="en-US" sz="4800" b="1" dirty="0">
                <a:solidFill>
                  <a:srgbClr val="0070C0"/>
                </a:solidFill>
              </a:rPr>
              <a:t> </a:t>
            </a:r>
            <a:r>
              <a:rPr lang="en-US" sz="4800" b="1" dirty="0" err="1">
                <a:solidFill>
                  <a:srgbClr val="0070C0"/>
                </a:solidFill>
              </a:rPr>
              <a:t>Algorihms</a:t>
            </a:r>
            <a:r>
              <a:rPr lang="en-US" sz="4800" b="1" dirty="0">
                <a:solidFill>
                  <a:srgbClr val="0070C0"/>
                </a:solidFill>
              </a:rPr>
              <a:t> for Big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34290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Grigory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Yaroslavtsev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978236"/>
            <a:ext cx="1981200" cy="6529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8500" y="289560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Lecture 1</a:t>
            </a:r>
          </a:p>
        </p:txBody>
      </p:sp>
    </p:spTree>
    <p:extLst>
      <p:ext uri="{BB962C8B-B14F-4D97-AF65-F5344CB8AC3E}">
        <p14:creationId xmlns:p14="http://schemas.microsoft.com/office/powerpoint/2010/main" val="3345670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Course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Will be posted at the class homepage: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http://grigory.us/big-data.html</a:t>
            </a:r>
            <a:endParaRPr lang="en-US" dirty="0"/>
          </a:p>
          <a:p>
            <a:r>
              <a:rPr lang="en-US" dirty="0"/>
              <a:t>Related and further reading:</a:t>
            </a:r>
          </a:p>
          <a:p>
            <a:pPr lvl="1"/>
            <a:r>
              <a:rPr lang="en-US" b="1" dirty="0" err="1"/>
              <a:t>Sublinear</a:t>
            </a:r>
            <a:r>
              <a:rPr lang="en-US" b="1" dirty="0"/>
              <a:t> Algorithms</a:t>
            </a:r>
            <a:r>
              <a:rPr lang="en-US" dirty="0"/>
              <a:t> (MIT) by </a:t>
            </a:r>
            <a:r>
              <a:rPr lang="en-US" dirty="0" err="1"/>
              <a:t>Indyk</a:t>
            </a:r>
            <a:r>
              <a:rPr lang="en-US" dirty="0"/>
              <a:t>, </a:t>
            </a:r>
            <a:r>
              <a:rPr lang="en-US" dirty="0" err="1"/>
              <a:t>Rubinfeld</a:t>
            </a:r>
            <a:endParaRPr lang="en-US" dirty="0"/>
          </a:p>
          <a:p>
            <a:pPr lvl="1"/>
            <a:r>
              <a:rPr lang="en-US" b="1" dirty="0"/>
              <a:t>Algorithms for Big Data</a:t>
            </a:r>
            <a:r>
              <a:rPr lang="en-US" dirty="0"/>
              <a:t> (Harvard) by Nelson</a:t>
            </a:r>
          </a:p>
          <a:p>
            <a:pPr lvl="1"/>
            <a:r>
              <a:rPr lang="en-US" b="1" dirty="0"/>
              <a:t>Data Stream Algorithms</a:t>
            </a:r>
            <a:r>
              <a:rPr lang="en-US" dirty="0"/>
              <a:t> (University of Massachusetts) by McGregor</a:t>
            </a:r>
            <a:endParaRPr lang="en-US" b="1" dirty="0"/>
          </a:p>
          <a:p>
            <a:pPr lvl="1"/>
            <a:r>
              <a:rPr lang="en-US" b="1" dirty="0" err="1"/>
              <a:t>Sublinear</a:t>
            </a:r>
            <a:r>
              <a:rPr lang="en-US" b="1" dirty="0"/>
              <a:t> Algorithms</a:t>
            </a:r>
            <a:r>
              <a:rPr lang="en-US" dirty="0"/>
              <a:t> (Penn State) by </a:t>
            </a:r>
            <a:r>
              <a:rPr lang="en-US" dirty="0" err="1"/>
              <a:t>Raskhodnikova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5065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Course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Lecture 1</a:t>
            </a:r>
          </a:p>
          <a:p>
            <a:r>
              <a:rPr lang="en-US" dirty="0"/>
              <a:t>Lecture 2</a:t>
            </a:r>
          </a:p>
          <a:p>
            <a:r>
              <a:rPr lang="en-US" dirty="0"/>
              <a:t>Lecture 3</a:t>
            </a:r>
          </a:p>
          <a:p>
            <a:r>
              <a:rPr lang="en-US" dirty="0"/>
              <a:t>Lecture 4</a:t>
            </a:r>
          </a:p>
          <a:p>
            <a:r>
              <a:rPr lang="en-US" dirty="0"/>
              <a:t>Lecture 5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3 hours = 3 x (45-50 min lecture + 10-15 min break).</a:t>
            </a:r>
          </a:p>
        </p:txBody>
      </p:sp>
    </p:spTree>
    <p:extLst>
      <p:ext uri="{BB962C8B-B14F-4D97-AF65-F5344CB8AC3E}">
        <p14:creationId xmlns:p14="http://schemas.microsoft.com/office/powerpoint/2010/main" val="321305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Puzzles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You see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arriving one by one: </a:t>
                </a:r>
              </a:p>
              <a:p>
                <a:r>
                  <a:rPr lang="en-US" dirty="0"/>
                  <a:t>(</a:t>
                </a:r>
                <a:r>
                  <a:rPr lang="en-US" b="1" dirty="0"/>
                  <a:t>Easy, “Find a missing player”</a:t>
                </a:r>
                <a:r>
                  <a:rPr lang="en-US" dirty="0"/>
                  <a:t>) </a:t>
                </a:r>
              </a:p>
              <a:p>
                <a:pPr lvl="1"/>
                <a:r>
                  <a:rPr lang="en-US" dirty="0"/>
                  <a:t>If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are different and have values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, which value is missing? </a:t>
                </a:r>
              </a:p>
              <a:p>
                <a:pPr lvl="1"/>
                <a:r>
                  <a:rPr lang="en-US" dirty="0"/>
                  <a:t>You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space</a:t>
                </a:r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There are 11 soccer players with numbers 1, …, 11. </a:t>
                </a:r>
              </a:p>
              <a:p>
                <a:pPr lvl="1"/>
                <a:r>
                  <a:rPr lang="en-US" dirty="0"/>
                  <a:t>You see 10 of them one by one, which one is missing? You can only remember a single number.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2695" r="-2296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79677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7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6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42491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600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36769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56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98072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600" b="1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7351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6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18552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600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33522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6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7202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Part 0: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Disclaimers</a:t>
            </a:r>
          </a:p>
          <a:p>
            <a:r>
              <a:rPr lang="en-US" dirty="0"/>
              <a:t>Logistics</a:t>
            </a:r>
          </a:p>
          <a:p>
            <a:r>
              <a:rPr lang="en-US" dirty="0"/>
              <a:t>Materials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486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 algn="ctr">
              <a:buNone/>
            </a:pPr>
            <a:r>
              <a:rPr lang="en-US" sz="256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56946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 algn="ctr">
              <a:buNone/>
            </a:pPr>
            <a:r>
              <a:rPr lang="en-US" sz="256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970553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6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7568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Which number was missing?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7224075" cy="5012133"/>
          </a:xfrm>
        </p:spPr>
      </p:pic>
    </p:spTree>
    <p:extLst>
      <p:ext uri="{BB962C8B-B14F-4D97-AF65-F5344CB8AC3E}">
        <p14:creationId xmlns:p14="http://schemas.microsoft.com/office/powerpoint/2010/main" val="3617830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Puzzle #1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You see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arriving one by one: </a:t>
                </a:r>
              </a:p>
              <a:p>
                <a:r>
                  <a:rPr lang="en-US" dirty="0"/>
                  <a:t>(</a:t>
                </a:r>
                <a:r>
                  <a:rPr lang="en-US" b="1" dirty="0"/>
                  <a:t>Easy, “Find a missing player”</a:t>
                </a:r>
                <a:r>
                  <a:rPr lang="en-US" dirty="0"/>
                  <a:t>) </a:t>
                </a:r>
              </a:p>
              <a:p>
                <a:pPr lvl="1"/>
                <a:r>
                  <a:rPr lang="en-US" dirty="0"/>
                  <a:t>If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are different and have values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, which value is missing? </a:t>
                </a:r>
              </a:p>
              <a:p>
                <a:pPr lvl="1"/>
                <a:r>
                  <a:rPr lang="en-US" dirty="0"/>
                  <a:t>You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space</a:t>
                </a:r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There are 11 soccer players with numbers 1, …, 11. </a:t>
                </a:r>
              </a:p>
              <a:p>
                <a:pPr lvl="1"/>
                <a:r>
                  <a:rPr lang="en-US" dirty="0"/>
                  <a:t>You see 10 of them one by one, which one is missing? You can only remember a single number.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2695" r="-2296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79677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26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Puzzle #2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You see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arriving one by one: </a:t>
                </a:r>
              </a:p>
              <a:p>
                <a:r>
                  <a:rPr lang="en-US" dirty="0"/>
                  <a:t>(</a:t>
                </a:r>
                <a:r>
                  <a:rPr lang="en-US" b="1" dirty="0"/>
                  <a:t>Harder, “Keep a random team”</a:t>
                </a:r>
                <a:r>
                  <a:rPr lang="en-US" dirty="0"/>
                  <a:t>)  </a:t>
                </a:r>
              </a:p>
              <a:p>
                <a:pPr lvl="1"/>
                <a:r>
                  <a:rPr lang="en-US" dirty="0"/>
                  <a:t>How can you maintain a uniformly random sample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values out of those you have seen so far? </a:t>
                </a:r>
              </a:p>
              <a:p>
                <a:pPr lvl="1"/>
                <a:r>
                  <a:rPr lang="en-US" dirty="0"/>
                  <a:t>You can store exactly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items at any time</a:t>
                </a:r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You want to have a team of 11 players randomly chosen from the set you have seen.</a:t>
                </a:r>
              </a:p>
              <a:p>
                <a:pPr lvl="1"/>
                <a:r>
                  <a:rPr lang="en-US" dirty="0"/>
                  <a:t>Players arrive one at a time and you have to decide whether to keep them or not.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852" t="-2389" r="-2074" b="-2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79677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9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Puzzle #3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You see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arriving one by one: </a:t>
                </a:r>
              </a:p>
              <a:p>
                <a:r>
                  <a:rPr lang="en-US" dirty="0"/>
                  <a:t>(</a:t>
                </a:r>
                <a:r>
                  <a:rPr lang="en-US" b="1" dirty="0"/>
                  <a:t>Very hard, “Count the number of players”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What is the total number of values up to error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±</m:t>
                    </m:r>
                    <m:r>
                      <a:rPr lang="en-US" i="1">
                        <a:latin typeface="Cambria Math"/>
                      </a:rPr>
                      <m:t>𝜖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?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You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i="1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space and can be completely wrong with some small probability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852" t="-1434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79677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4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Puzzles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1816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You see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arriving one by one: </a:t>
                </a:r>
              </a:p>
              <a:p>
                <a:r>
                  <a:rPr lang="en-US" dirty="0"/>
                  <a:t>(</a:t>
                </a:r>
                <a:r>
                  <a:rPr lang="en-US" b="1" dirty="0"/>
                  <a:t>Easy, “Find a missing player”</a:t>
                </a:r>
                <a:r>
                  <a:rPr lang="en-US" dirty="0"/>
                  <a:t>) </a:t>
                </a:r>
              </a:p>
              <a:p>
                <a:pPr lvl="1"/>
                <a:r>
                  <a:rPr lang="en-US" dirty="0"/>
                  <a:t>If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are different and have values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, which value is missing? </a:t>
                </a:r>
              </a:p>
              <a:p>
                <a:pPr lvl="1"/>
                <a:r>
                  <a:rPr lang="en-US" dirty="0"/>
                  <a:t>You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space</a:t>
                </a:r>
              </a:p>
              <a:p>
                <a:r>
                  <a:rPr lang="en-US" dirty="0"/>
                  <a:t>(</a:t>
                </a:r>
                <a:r>
                  <a:rPr lang="en-US" b="1" dirty="0"/>
                  <a:t>Harder, “Keep a random team”</a:t>
                </a:r>
                <a:r>
                  <a:rPr lang="en-US" dirty="0"/>
                  <a:t>)  </a:t>
                </a:r>
              </a:p>
              <a:p>
                <a:pPr lvl="1"/>
                <a:r>
                  <a:rPr lang="en-US" dirty="0"/>
                  <a:t>How can you maintain a uniformly random sample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values out of those you have seen so far? </a:t>
                </a:r>
              </a:p>
              <a:p>
                <a:pPr lvl="1"/>
                <a:r>
                  <a:rPr lang="en-US" dirty="0"/>
                  <a:t>You can store exactly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items at any time</a:t>
                </a:r>
              </a:p>
              <a:p>
                <a:r>
                  <a:rPr lang="en-US" dirty="0"/>
                  <a:t>(</a:t>
                </a:r>
                <a:r>
                  <a:rPr lang="en-US" b="1" dirty="0"/>
                  <a:t>Very hard, “Count the number of players”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What is the total number of values up to error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?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You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space and can be completely wrong with some small probability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181600"/>
              </a:xfrm>
              <a:blipFill rotWithShape="1">
                <a:blip r:embed="rId2"/>
                <a:stretch>
                  <a:fillRect l="-1263" t="-2353" r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79677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7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Part 1: Probability 101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“The bigger the data the better you should know your Probability”</a:t>
            </a:r>
          </a:p>
          <a:p>
            <a:r>
              <a:rPr lang="en-US" dirty="0"/>
              <a:t>Basic Spanish: </a:t>
            </a:r>
            <a:r>
              <a:rPr lang="en-US" dirty="0" err="1"/>
              <a:t>Hola</a:t>
            </a:r>
            <a:r>
              <a:rPr lang="en-US" dirty="0"/>
              <a:t>, Gracias, Bueno, </a:t>
            </a:r>
            <a:r>
              <a:rPr lang="en-US" dirty="0" err="1"/>
              <a:t>Por</a:t>
            </a:r>
            <a:r>
              <a:rPr lang="en-US" dirty="0"/>
              <a:t> favor, </a:t>
            </a:r>
            <a:r>
              <a:rPr lang="en-US" dirty="0" err="1"/>
              <a:t>Bebida</a:t>
            </a:r>
            <a:r>
              <a:rPr lang="en-US" dirty="0"/>
              <a:t>, Comida, </a:t>
            </a:r>
            <a:r>
              <a:rPr lang="en-US" dirty="0" err="1"/>
              <a:t>Jamon</a:t>
            </a:r>
            <a:r>
              <a:rPr lang="en-US" dirty="0"/>
              <a:t>, </a:t>
            </a:r>
            <a:r>
              <a:rPr lang="en-US" dirty="0" err="1"/>
              <a:t>Queso</a:t>
            </a:r>
            <a:r>
              <a:rPr lang="en-US" dirty="0"/>
              <a:t>, Gringo, </a:t>
            </a:r>
            <a:r>
              <a:rPr lang="en-US" dirty="0" err="1"/>
              <a:t>Chica</a:t>
            </a:r>
            <a:r>
              <a:rPr lang="en-US" dirty="0"/>
              <a:t>, Amigo, …  </a:t>
            </a:r>
          </a:p>
          <a:p>
            <a:r>
              <a:rPr lang="en-US" dirty="0"/>
              <a:t>Basic Probability:</a:t>
            </a:r>
          </a:p>
          <a:p>
            <a:pPr lvl="1"/>
            <a:r>
              <a:rPr lang="en-US" dirty="0"/>
              <a:t>Probability, events, random variables</a:t>
            </a:r>
          </a:p>
          <a:p>
            <a:pPr lvl="1"/>
            <a:r>
              <a:rPr lang="en-US" dirty="0"/>
              <a:t>Expectation, variance / standard deviation </a:t>
            </a:r>
          </a:p>
          <a:p>
            <a:pPr lvl="1"/>
            <a:r>
              <a:rPr lang="en-US" dirty="0"/>
              <a:t>Conditional probability, independence, pairwise independence, mutual independence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7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Expectation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/>
                  <a:t> = random variable with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Expectation </a:t>
                </a:r>
                <a:r>
                  <a:rPr lang="en-US" dirty="0">
                    <a:latin typeface="Cambria Math"/>
                    <a:ea typeface="Cambria Math"/>
                  </a:rPr>
                  <a:t>𝔼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</m:d>
                  </m:oMath>
                </a14:m>
                <a:endParaRPr lang="en-US" dirty="0">
                  <a:latin typeface="Cambria Math"/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/>
                                  <a:ea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/>
                                  <a:ea typeface="Cambria Math"/>
                                </a:rPr>
                                <m:t>i</m:t>
                              </m:r>
                              <m:r>
                                <a:rPr lang="en-US" b="0" i="0" dirty="0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Pr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⁡[</m:t>
                          </m:r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Properties (linearity):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m:rPr>
                          <m:nor/>
                        </m:rPr>
                        <a:rPr lang="en-US" dirty="0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𝒀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]+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𝒀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Useful fact: if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≥0</m:t>
                    </m:r>
                  </m:oMath>
                </a14:m>
                <a:r>
                  <a:rPr lang="en-US" dirty="0"/>
                  <a:t> and integer then </a:t>
                </a:r>
              </a:p>
              <a:p>
                <a:pPr marL="0" indent="0" algn="ctr">
                  <a:buNone/>
                </a:pPr>
                <a:r>
                  <a:rPr lang="en-US" dirty="0">
                    <a:latin typeface="Cambria Math"/>
                    <a:ea typeface="Cambria Math"/>
                  </a:rPr>
                  <a:t>𝔼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Pr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⁡[</m:t>
                        </m:r>
                        <m:r>
                          <a:rPr lang="en-US" b="1" i="1" dirty="0" smtClean="0">
                            <a:latin typeface="Cambria Math"/>
                            <a:ea typeface="Cambria Math"/>
                          </a:rPr>
                          <m:t>𝑿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481" t="-1478" b="-2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67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Correct:</a:t>
            </a:r>
          </a:p>
          <a:p>
            <a:r>
              <a:rPr lang="en-US" dirty="0" err="1"/>
              <a:t>Grigory</a:t>
            </a:r>
            <a:endParaRPr lang="en-US" dirty="0"/>
          </a:p>
          <a:p>
            <a:r>
              <a:rPr lang="en-US" dirty="0"/>
              <a:t>Gregory (easiest and highly recommended!)</a:t>
            </a:r>
          </a:p>
          <a:p>
            <a:pPr marL="0" indent="0">
              <a:buNone/>
            </a:pPr>
            <a:r>
              <a:rPr lang="en-US" dirty="0"/>
              <a:t>Also correct: </a:t>
            </a:r>
          </a:p>
          <a:p>
            <a:r>
              <a:rPr lang="en-US" dirty="0"/>
              <a:t>Dr. </a:t>
            </a:r>
            <a:r>
              <a:rPr lang="en-US" dirty="0" err="1"/>
              <a:t>Yaroslavtsev</a:t>
            </a:r>
            <a:r>
              <a:rPr lang="en-US" dirty="0"/>
              <a:t> (I bet it’s difficult to pronounce)</a:t>
            </a:r>
          </a:p>
          <a:p>
            <a:pPr marL="0" indent="0">
              <a:buNone/>
            </a:pPr>
            <a:r>
              <a:rPr lang="en-US" dirty="0"/>
              <a:t>Wrong:</a:t>
            </a:r>
          </a:p>
          <a:p>
            <a:r>
              <a:rPr lang="en-US" dirty="0"/>
              <a:t>Prof. </a:t>
            </a:r>
            <a:r>
              <a:rPr lang="en-US" dirty="0" err="1"/>
              <a:t>Yaroslavtsev</a:t>
            </a:r>
            <a:r>
              <a:rPr lang="en-US" dirty="0"/>
              <a:t> (Not any easier)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54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Expectation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Example: dice has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1, 2,…, 6</m:t>
                    </m:r>
                  </m:oMath>
                </a14:m>
                <a:r>
                  <a:rPr lang="en-US" dirty="0"/>
                  <a:t> with probability 1/6</a:t>
                </a:r>
                <a:endParaRPr lang="en-US" dirty="0">
                  <a:latin typeface="Cambria Math"/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𝔼</m:t>
                    </m:r>
                  </m:oMath>
                </a14:m>
                <a:r>
                  <a:rPr lang="en-US" dirty="0"/>
                  <a:t>[Value]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=</m:t>
                    </m:r>
                  </m:oMath>
                </a14:m>
                <a:endParaRPr lang="en-US" b="0" i="0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⁡[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𝑉𝑎𝑙𝑢𝑒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0" smtClean="0">
                              <a:latin typeface="Cambria Math"/>
                            </a:rPr>
                            <m:t>6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=3.5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029200"/>
              </a:xfrm>
              <a:blipFill rotWithShape="1">
                <a:blip r:embed="rId2"/>
                <a:stretch>
                  <a:fillRect l="-1544" t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81" y="3048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0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51054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𝑉𝑎𝑟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dirty="0" smtClean="0">
                            <a:latin typeface="Cambria Math"/>
                            <a:ea typeface="Cambria Math"/>
                          </a:rPr>
                          <m:t>𝔼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[(</m:t>
                        </m:r>
                        <m:r>
                          <m:rPr>
                            <m:nor/>
                          </m:rPr>
                          <a:rPr lang="en-US" b="1" i="0" dirty="0" smtClean="0">
                            <a:latin typeface="Cambria Math"/>
                            <a:ea typeface="Cambria Math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en-US" dirty="0" smtClean="0">
                            <a:latin typeface="Cambria Math"/>
                            <a:ea typeface="Cambria Math"/>
                          </a:rPr>
                          <m:t>𝔼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1" i="0" dirty="0" smtClean="0">
                            <a:latin typeface="Cambria Math"/>
                            <a:ea typeface="Cambria Math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])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i="1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𝑉𝑎𝑟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[(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latin typeface="Cambria Math"/>
                              <a:ea typeface="Cambria Math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 −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latin typeface="Cambria Math"/>
                              <a:ea typeface="Cambria Math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])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b="0" i="0" dirty="0" smtClean="0">
                          <a:latin typeface="Cambria Math"/>
                          <a:ea typeface="Cambria Math"/>
                        </a:rPr>
                        <m:t>] = </m:t>
                      </m:r>
                    </m:oMath>
                  </m:oMathPara>
                </a14:m>
                <a:endParaRPr lang="en-US" b="0" dirty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dirty="0" smtClean="0">
                                  <a:latin typeface="Cambria Math"/>
                                  <a:ea typeface="Cambria Math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 −2 </m:t>
                          </m:r>
                          <m:r>
                            <a:rPr lang="en-US" b="1" i="0" dirty="0" smtClean="0">
                              <a:latin typeface="Cambria Math"/>
                              <a:ea typeface="Cambria Math"/>
                            </a:rPr>
                            <m:t>𝐗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⋅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latin typeface="Cambria Math"/>
                              <a:ea typeface="Cambria Math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]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latin typeface="Cambria Math"/>
                                  <a:ea typeface="Cambria Math"/>
                                </a:rPr>
                                <m:t>[</m:t>
                              </m:r>
                              <m:r>
                                <m:rPr>
                                  <m:nor/>
                                </m:rPr>
                                <a:rPr lang="en-US" b="1" i="0" dirty="0" smtClean="0">
                                  <a:latin typeface="Cambria Math"/>
                                  <a:ea typeface="Cambria Math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latin typeface="Cambria Math"/>
                                  <a:ea typeface="Cambria Math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dirty="0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dirty="0" smtClean="0">
                                  <a:latin typeface="Cambria Math"/>
                                  <a:ea typeface="Cambria Math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] 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a:rPr lang="en-US" b="0" i="0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𝐗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⋅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]] 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en-US" b="0" dirty="0"/>
              </a:p>
              <a:p>
                <a:endParaRPr lang="en-US" dirty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𝔼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[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US" dirty="0">
                    <a:latin typeface="Cambria Math"/>
                    <a:ea typeface="Cambria Math"/>
                  </a:rPr>
                  <a:t> is some fixed value (a constant)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2 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𝔼</m:t>
                    </m:r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𝐗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⋅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𝔼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]]= 2 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𝔼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]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⋅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𝔼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] 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𝔼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𝔼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1" i="0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]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]</m:t>
                    </m:r>
                    <m:r>
                      <a:rPr lang="en-US" b="0" i="0" dirty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𝔼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[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]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]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b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𝔼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[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] −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p>
                    </m:sSup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Corollary: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𝑉𝑎𝑟</m:t>
                    </m:r>
                    <m:r>
                      <a:rPr lang="en-US" i="1" dirty="0" smtClean="0">
                        <a:latin typeface="Cambria Math"/>
                      </a:rPr>
                      <m:t>[</m:t>
                    </m:r>
                    <m:r>
                      <a:rPr lang="en-US" i="1" dirty="0" err="1" smtClean="0">
                        <a:latin typeface="Cambria Math"/>
                      </a:rPr>
                      <m:t>𝑐</m:t>
                    </m:r>
                    <m:r>
                      <a:rPr lang="en-US" b="1" i="1" dirty="0" err="1" smtClean="0">
                        <a:latin typeface="Cambria Math"/>
                      </a:rPr>
                      <m:t>𝑿</m:t>
                    </m:r>
                    <m:r>
                      <a:rPr lang="en-US" i="1" dirty="0" smtClean="0">
                        <a:latin typeface="Cambria Math"/>
                      </a:rPr>
                      <m:t>] =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𝑉𝑎𝑟</m:t>
                    </m:r>
                    <m:r>
                      <a:rPr lang="en-US" b="0" i="1" dirty="0" smtClean="0">
                        <a:latin typeface="Cambria Math"/>
                      </a:rPr>
                      <m:t>[</m:t>
                    </m:r>
                    <m:r>
                      <a:rPr lang="en-US" b="1" i="1" dirty="0" smtClean="0">
                        <a:latin typeface="Cambria Math"/>
                      </a:rPr>
                      <m:t>𝑿</m:t>
                    </m:r>
                    <m:r>
                      <a:rPr lang="en-US" b="0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5105400"/>
              </a:xfrm>
              <a:blipFill rotWithShape="1">
                <a:blip r:embed="rId2"/>
                <a:stretch>
                  <a:fillRect l="-1153" t="-1792"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40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534400" cy="52578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Example (Variance of a fair dice):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latin typeface="Cambria Math"/>
                          <a:ea typeface="Cambria Math"/>
                        </a:rPr>
                        <m:t>𝔼</m:t>
                      </m:r>
                      <m:r>
                        <a:rPr lang="en-US" i="1" dirty="0" smtClean="0">
                          <a:latin typeface="Cambria Math"/>
                        </a:rPr>
                        <m:t>[</m:t>
                      </m:r>
                      <m:r>
                        <a:rPr lang="en-US" i="1" dirty="0" smtClean="0">
                          <a:latin typeface="Cambria Math"/>
                        </a:rPr>
                        <m:t>𝑉𝑎𝑙𝑢𝑒</m:t>
                      </m:r>
                      <m:r>
                        <a:rPr lang="en-US" i="1" dirty="0" smtClean="0">
                          <a:latin typeface="Cambria Math"/>
                        </a:rPr>
                        <m:t>]</m:t>
                      </m:r>
                      <m:r>
                        <a:rPr lang="en-US" b="0" i="0" smtClean="0">
                          <a:latin typeface="Cambria Math"/>
                        </a:rPr>
                        <m:t>=3.5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𝑉𝑎𝑙𝑢𝑒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𝔼</m:t>
                    </m:r>
                  </m:oMath>
                </a14:m>
                <a:r>
                  <a:rPr lang="en-US" dirty="0"/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 −</m:t>
                            </m:r>
                            <m:r>
                              <m:rPr>
                                <m:nor/>
                              </m:rPr>
                              <a:rPr lang="en-US" dirty="0" smtClean="0">
                                <a:latin typeface="Cambria Math"/>
                                <a:ea typeface="Cambria Math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𝑉𝑎𝑙𝑢𝑒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]</m:t>
                    </m:r>
                  </m:oMath>
                </a14:m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b="0" dirty="0">
                    <a:latin typeface="Cambria Math"/>
                  </a:rPr>
                  <a:t>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𝔼</m:t>
                    </m:r>
                  </m:oMath>
                </a14:m>
                <a:r>
                  <a:rPr lang="en-US" dirty="0"/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 −3.5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]</m:t>
                    </m:r>
                  </m:oMath>
                </a14:m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6</m:t>
                        </m:r>
                      </m:sup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 −3.5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/>
                          </a:rPr>
                          <m:t>⋅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𝑃𝑟</m:t>
                        </m:r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𝑉𝑎𝑙𝑢𝑒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0" dirty="0" smtClean="0">
                            <a:latin typeface="Cambria Math"/>
                          </a:rPr>
                          <m:t>6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6</m:t>
                        </m:r>
                      </m:sup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 −3.5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[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1 – 3.5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i="1" dirty="0" smtClean="0">
                                <a:latin typeface="Cambria Math"/>
                              </a:rPr>
                              <m:t> – 3.5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i="1" dirty="0" smtClean="0">
                                <a:latin typeface="Cambria Math"/>
                              </a:rPr>
                              <m:t> – 3.5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 – 3.5</m:t>
                              </m:r>
                            </m:e>
                          </m:d>
                        </m:e>
                        <m:sup>
                          <m:r>
                            <a:rPr lang="en-US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 smtClean="0"/>
                        <m:t>+ 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 – 3.5</m:t>
                              </m:r>
                            </m:e>
                          </m:d>
                        </m:e>
                        <m:sup>
                          <m:r>
                            <a:rPr lang="en-US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6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 – 3.5</m:t>
                              </m:r>
                            </m:e>
                          </m:d>
                        </m:e>
                        <m:sup>
                          <m:r>
                            <a:rPr lang="en-US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6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6.25 +2.25 +0.25 +0.25 +2.25+ 6.25 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/>
                          </a:rPr>
                          <m:t>8.75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≈</m:t>
                    </m:r>
                    <m:r>
                      <a:rPr lang="en-US" i="1" dirty="0" smtClean="0">
                        <a:latin typeface="Cambria Math"/>
                      </a:rPr>
                      <m:t> 2.917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534400" cy="5257800"/>
              </a:xfrm>
              <a:blipFill rotWithShape="1">
                <a:blip r:embed="rId2"/>
                <a:stretch>
                  <a:fillRect l="-1286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81" y="3048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Two random variables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are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rgbClr val="0070C0"/>
                    </a:solidFill>
                  </a:rPr>
                  <a:t>independent</a:t>
                </a:r>
                <a:r>
                  <a:rPr lang="en-US" dirty="0"/>
                  <a:t> if and only if (</a:t>
                </a:r>
                <a:r>
                  <a:rPr lang="en-US" dirty="0" err="1"/>
                  <a:t>iff</a:t>
                </a:r>
                <a:r>
                  <a:rPr lang="en-US" dirty="0"/>
                  <a:t>) for every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𝒀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Pr</m:t>
                      </m:r>
                      <m:r>
                        <a:rPr lang="en-US" b="0" i="1" smtClean="0">
                          <a:latin typeface="Cambria Math"/>
                        </a:rPr>
                        <m:t>⁡[</m:t>
                      </m:r>
                      <m:r>
                        <a:rPr lang="en-US" b="1" i="1" smtClean="0">
                          <a:latin typeface="Cambria Math"/>
                        </a:rPr>
                        <m:t>𝒀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b="1" dirty="0">
                    <a:solidFill>
                      <a:srgbClr val="0070C0"/>
                    </a:solidFill>
                  </a:rPr>
                  <a:t>mutually independent</a:t>
                </a:r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 …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𝑿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fName>
                        <m:e/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b="1" dirty="0">
                    <a:solidFill>
                      <a:srgbClr val="0070C0"/>
                    </a:solidFill>
                  </a:rPr>
                  <a:t>pairwise independent</a:t>
                </a:r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for all pairs </a:t>
                </a:r>
                <a:r>
                  <a:rPr lang="en-US" dirty="0" err="1"/>
                  <a:t>i,j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2"/>
                <a:stretch>
                  <a:fillRect l="-1404" t="-3504" r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35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Independence: Example 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Independent or not?</a:t>
                </a:r>
              </a:p>
              <a:p>
                <a:r>
                  <a:rPr lang="en-US" dirty="0"/>
                  <a:t>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Argentina wins the World Cup</a:t>
                </a:r>
              </a:p>
              <a:p>
                <a:r>
                  <a:rPr lang="en-US" dirty="0"/>
                  <a:t>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Messi</a:t>
                </a:r>
                <a:r>
                  <a:rPr lang="en-US" dirty="0"/>
                  <a:t> becomes the best striker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Independent or not?</a:t>
                </a:r>
              </a:p>
              <a:p>
                <a:r>
                  <a:rPr lang="en-US" dirty="0"/>
                  <a:t>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Argentina wins against Netherlands in the semifinals</a:t>
                </a:r>
              </a:p>
              <a:p>
                <a:r>
                  <a:rPr lang="en-US" dirty="0"/>
                  <a:t>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Germany wins against Brazil in the semifinals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852" t="-2545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79677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1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Independence: Example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Ratings of mortgage securities</a:t>
                </a:r>
              </a:p>
              <a:p>
                <a:pPr lvl="1"/>
                <a:r>
                  <a:rPr lang="en-US" dirty="0"/>
                  <a:t>AAA = 1% probability of default (over X years)</a:t>
                </a:r>
              </a:p>
              <a:p>
                <a:pPr lvl="1"/>
                <a:r>
                  <a:rPr lang="en-US" dirty="0"/>
                  <a:t>AA = 2% probability of default</a:t>
                </a:r>
              </a:p>
              <a:p>
                <a:pPr lvl="1"/>
                <a:r>
                  <a:rPr lang="en-US" dirty="0"/>
                  <a:t>A = 5% probability of default</a:t>
                </a:r>
              </a:p>
              <a:p>
                <a:pPr lvl="1"/>
                <a:r>
                  <a:rPr lang="en-US" dirty="0"/>
                  <a:t>B = 10% probability of default</a:t>
                </a:r>
              </a:p>
              <a:p>
                <a:pPr lvl="1"/>
                <a:r>
                  <a:rPr lang="en-US" dirty="0"/>
                  <a:t>C = 50% probability of default</a:t>
                </a:r>
              </a:p>
              <a:p>
                <a:pPr lvl="1"/>
                <a:r>
                  <a:rPr lang="en-US" dirty="0"/>
                  <a:t>D = 100% probability of default</a:t>
                </a:r>
              </a:p>
              <a:p>
                <a:r>
                  <a:rPr lang="en-US" dirty="0"/>
                  <a:t>You are a portfolio holder with 1000 AAA securities? </a:t>
                </a:r>
              </a:p>
              <a:p>
                <a:pPr lvl="1"/>
                <a:r>
                  <a:rPr lang="en-US" dirty="0"/>
                  <a:t>Are they all independent? </a:t>
                </a:r>
              </a:p>
              <a:p>
                <a:pPr lvl="1"/>
                <a:r>
                  <a:rPr lang="en-US" dirty="0"/>
                  <a:t>Is the probability of default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0.01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1000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−2000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?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481" t="-2424" b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33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Conditional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For two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⁡[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]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⁡[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two random variables (</a:t>
                </a:r>
                <a:r>
                  <a:rPr lang="en-US" dirty="0" err="1"/>
                  <a:t>r.vs</a:t>
                </a:r>
                <a:r>
                  <a:rPr lang="en-US" dirty="0"/>
                  <a:t>) are independent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  <m:r>
                          <a:rPr lang="en-US" b="0" i="1" smtClean="0">
                            <a:latin typeface="Cambria Math"/>
                          </a:rPr>
                          <m:t>⁡[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𝑎𝑛𝑑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den>
                    </m:f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i="1" dirty="0">
                    <a:latin typeface="Cambria Math"/>
                  </a:rPr>
                  <a:t> </a:t>
                </a:r>
                <a:r>
                  <a:rPr lang="en-US" b="0" dirty="0">
                    <a:latin typeface="Cambria Math"/>
                  </a:rPr>
                  <a:t>(by definition)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𝑃𝑟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dirty="0"/>
                  <a:t> (by independence)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Pr</m:t>
                    </m:r>
                    <m:r>
                      <a:rPr lang="en-US" b="0" i="1" dirty="0" smtClean="0">
                        <a:latin typeface="Cambria Math"/>
                      </a:rPr>
                      <m:t>⁡[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3"/>
                <a:stretch>
                  <a:fillRect l="-1481" t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225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Union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For any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𝑜𝑟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𝑜𝑟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𝑜𝑟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…</m:t>
                      </m:r>
                      <m:r>
                        <a:rPr lang="en-US" b="0" i="0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Pr</m:t>
                      </m:r>
                      <m:r>
                        <a:rPr lang="en-US" b="0" i="1" smtClean="0">
                          <a:latin typeface="Cambria Math"/>
                        </a:rPr>
                        <m:t>⁡[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b="1" dirty="0"/>
                  <a:t>Pro</a:t>
                </a:r>
                <a:r>
                  <a:rPr lang="en-US" dirty="0"/>
                  <a:t>: Works even for dependent variables!</a:t>
                </a:r>
              </a:p>
              <a:p>
                <a:r>
                  <a:rPr lang="en-US" b="1" dirty="0"/>
                  <a:t>Con</a:t>
                </a:r>
                <a:r>
                  <a:rPr lang="en-US" dirty="0"/>
                  <a:t>: Sometimes very loose, especially for </a:t>
                </a:r>
                <a:r>
                  <a:rPr lang="en-US" b="1" dirty="0"/>
                  <a:t>mutually</a:t>
                </a:r>
                <a:r>
                  <a:rPr lang="en-US" dirty="0"/>
                  <a:t> independent events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𝑜𝑟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=1 −</m:t>
                        </m:r>
                        <m:nary>
                          <m:naryPr>
                            <m:chr m:val="∏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(1 −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3"/>
                <a:stretch>
                  <a:fillRect l="-1643" t="-1617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97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Union Bound: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Events “Argentina wins the World Cup” and “</a:t>
                </a:r>
                <a:r>
                  <a:rPr lang="en-US" dirty="0" err="1"/>
                  <a:t>Messi</a:t>
                </a:r>
                <a:r>
                  <a:rPr lang="en-US" dirty="0"/>
                  <a:t> becomes the best striker” are </a:t>
                </a:r>
                <a:r>
                  <a:rPr lang="en-US" b="1" dirty="0"/>
                  <a:t>not independent</a:t>
                </a:r>
                <a:r>
                  <a:rPr lang="en-US" dirty="0"/>
                  <a:t>, but:</a:t>
                </a:r>
              </a:p>
              <a:p>
                <a:pPr marL="0" indent="0" algn="ctr">
                  <a:buNone/>
                </a:pPr>
                <a:r>
                  <a:rPr lang="en-US" dirty="0" err="1"/>
                  <a:t>Pr</a:t>
                </a:r>
                <a:r>
                  <a:rPr lang="en-US" dirty="0"/>
                  <a:t>[“Argentina wins the World Cup” or </a:t>
                </a:r>
              </a:p>
              <a:p>
                <a:pPr marL="0" indent="0" algn="ctr">
                  <a:buNone/>
                </a:pPr>
                <a:r>
                  <a:rPr lang="en-US" dirty="0"/>
                  <a:t>“</a:t>
                </a:r>
                <a:r>
                  <a:rPr lang="en-US" dirty="0" err="1"/>
                  <a:t>Messi</a:t>
                </a:r>
                <a:r>
                  <a:rPr lang="en-US" dirty="0"/>
                  <a:t> becomes the best striker”]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r>
                  <a:rPr lang="en-US" dirty="0"/>
                  <a:t>Pr[“Argentina wins the World Cup”] +</a:t>
                </a:r>
              </a:p>
              <a:p>
                <a:pPr marL="0" indent="0" algn="ctr">
                  <a:buNone/>
                </a:pPr>
                <a:r>
                  <a:rPr lang="en-US" dirty="0" err="1"/>
                  <a:t>Pr</a:t>
                </a:r>
                <a:r>
                  <a:rPr lang="en-US" dirty="0"/>
                  <a:t>[“</a:t>
                </a:r>
                <a:r>
                  <a:rPr lang="en-US" dirty="0" err="1"/>
                  <a:t>Messi</a:t>
                </a:r>
                <a:r>
                  <a:rPr lang="en-US" dirty="0"/>
                  <a:t> becomes the best striker”]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79677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6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Independence and Linearity of Expectation/Variance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Linearity of expectation (even for dependent variables!):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dirty="0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Linearity of variance (only for </a:t>
                </a:r>
                <a:r>
                  <a:rPr lang="en-US" b="1" dirty="0"/>
                  <a:t>pairwise independent</a:t>
                </a:r>
                <a:r>
                  <a:rPr lang="en-US" dirty="0"/>
                  <a:t> variables!)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85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27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Disclaimers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Math!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438400"/>
            <a:ext cx="8599716" cy="357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Part 2: Inequalities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Markov inequality</a:t>
            </a:r>
          </a:p>
          <a:p>
            <a:r>
              <a:rPr lang="en-US" dirty="0" err="1"/>
              <a:t>Chebyshev</a:t>
            </a:r>
            <a:r>
              <a:rPr lang="en-US" dirty="0"/>
              <a:t> inequality</a:t>
            </a:r>
          </a:p>
          <a:p>
            <a:r>
              <a:rPr lang="en-US" dirty="0" err="1"/>
              <a:t>Chernoff</a:t>
            </a:r>
            <a:r>
              <a:rPr lang="en-US" dirty="0"/>
              <a:t> bound</a:t>
            </a:r>
          </a:p>
        </p:txBody>
      </p:sp>
    </p:spTree>
    <p:extLst>
      <p:ext uri="{BB962C8B-B14F-4D97-AF65-F5344CB8AC3E}">
        <p14:creationId xmlns:p14="http://schemas.microsoft.com/office/powerpoint/2010/main" val="237393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Markov’s Inequality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686800" cy="5105400"/>
              </a:xfrm>
            </p:spPr>
            <p:txBody>
              <a:bodyPr>
                <a:noAutofit/>
              </a:bodyPr>
              <a:lstStyle/>
              <a:p>
                <a:r>
                  <a:rPr lang="en-US" sz="3000" dirty="0"/>
                  <a:t>For every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𝑐</m:t>
                    </m:r>
                    <m:r>
                      <a:rPr lang="en-US" sz="3000" b="0" i="1" smtClean="0">
                        <a:latin typeface="Cambria Math"/>
                      </a:rPr>
                      <m:t>&gt;0:   </m:t>
                    </m:r>
                    <m:r>
                      <m:rPr>
                        <m:sty m:val="p"/>
                      </m:rPr>
                      <a:rPr lang="en-US" sz="3000" b="0" i="1" smtClean="0">
                        <a:latin typeface="Cambria Math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1" i="1" smtClean="0">
                            <a:latin typeface="Cambria Math"/>
                          </a:rPr>
                          <m:t>𝑿</m:t>
                        </m:r>
                        <m:r>
                          <a:rPr lang="en-US" sz="3000" b="0" i="1" smtClean="0">
                            <a:latin typeface="Cambria Math"/>
                          </a:rPr>
                          <m:t>≥</m:t>
                        </m:r>
                        <m:r>
                          <a:rPr lang="en-US" sz="3000" b="0" i="1" smtClean="0">
                            <a:latin typeface="Cambria Math"/>
                          </a:rPr>
                          <m:t>𝑐</m:t>
                        </m:r>
                        <m:r>
                          <a:rPr lang="en-US" sz="3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e>
                    </m:d>
                    <m:r>
                      <a:rPr lang="en-US" sz="3000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000" b="0" i="1" smtClean="0">
                            <a:latin typeface="Cambria Math"/>
                          </a:rPr>
                          <m:t>𝑐</m:t>
                        </m:r>
                      </m:den>
                    </m:f>
                  </m:oMath>
                </a14:m>
                <a:endParaRPr lang="en-US" sz="3000" dirty="0"/>
              </a:p>
              <a:p>
                <a:r>
                  <a:rPr lang="en-US" sz="3000" b="1" dirty="0"/>
                  <a:t>Proof (by contradiction)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b="0" i="1" smtClean="0">
                        <a:latin typeface="Cambria Math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1" i="1" smtClean="0">
                            <a:latin typeface="Cambria Math"/>
                          </a:rPr>
                          <m:t>𝑿</m:t>
                        </m:r>
                        <m:r>
                          <a:rPr lang="en-US" sz="3000" b="0" i="1" smtClean="0">
                            <a:latin typeface="Cambria Math"/>
                          </a:rPr>
                          <m:t>≥</m:t>
                        </m:r>
                        <m:r>
                          <a:rPr lang="en-US" sz="3000" b="0" i="1" smtClean="0">
                            <a:latin typeface="Cambria Math"/>
                          </a:rPr>
                          <m:t>𝑐</m:t>
                        </m:r>
                        <m:r>
                          <a:rPr lang="en-US" sz="3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e>
                    </m:d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/>
                      </a:rPr>
                      <m:t>&gt;</m:t>
                    </m:r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000" b="0" i="1" smtClean="0">
                            <a:latin typeface="Cambria Math"/>
                          </a:rPr>
                          <m:t>𝑐</m:t>
                        </m:r>
                      </m:den>
                    </m:f>
                    <m:r>
                      <a:rPr lang="en-US" sz="3000" b="0" i="1" smtClean="0">
                        <a:latin typeface="Cambria Math"/>
                      </a:rPr>
                      <m:t> </m:t>
                    </m:r>
                  </m:oMath>
                </a14:m>
                <a:endParaRPr lang="en-US" sz="3000" b="0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3000" b="1" i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0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sz="3000" b="0" i="0" dirty="0" smtClean="0">
                            <a:latin typeface="Cambria Math"/>
                            <a:ea typeface="Cambria Math"/>
                          </a:rPr>
                          <m:t>Pr</m:t>
                        </m:r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⁡[</m:t>
                        </m:r>
                        <m:r>
                          <a:rPr lang="en-US" sz="3000" b="1" i="1" dirty="0" smtClean="0">
                            <a:latin typeface="Cambria Math"/>
                            <a:ea typeface="Cambria Math"/>
                          </a:rPr>
                          <m:t>𝑿</m:t>
                        </m:r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3000" b="0" i="1" dirty="0">
                    <a:latin typeface="Cambria Math"/>
                    <a:ea typeface="Cambria Math"/>
                  </a:rPr>
                  <a:t>                  </a:t>
                </a:r>
                <a:r>
                  <a:rPr lang="en-US" sz="3000" b="0" i="0" dirty="0">
                    <a:latin typeface="Cambria Math"/>
                    <a:ea typeface="Cambria Math"/>
                  </a:rPr>
                  <a:t>(by definition)</a:t>
                </a:r>
                <a:endParaRPr lang="en-US" sz="3000" b="0" i="1" dirty="0">
                  <a:latin typeface="Cambria Math"/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000" b="0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3000" b="0" i="0" dirty="0" smtClean="0">
                        <a:latin typeface="Cambria Math"/>
                        <a:ea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30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𝑐</m:t>
                        </m:r>
                        <m:r>
                          <a:rPr lang="en-US" sz="3000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sub>
                      <m:sup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⋅</m:t>
                        </m:r>
                        <m:func>
                          <m:funcPr>
                            <m:ctrlPr>
                              <a:rPr lang="en-US" sz="3000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 b="0" i="0" dirty="0" smtClean="0">
                                <a:latin typeface="Cambria Math"/>
                                <a:ea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000" b="0" i="1" dirty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000" b="1" i="1" dirty="0" smtClean="0">
                                    <a:latin typeface="Cambria Math"/>
                                    <a:ea typeface="Cambria Math"/>
                                  </a:rPr>
                                  <m:t>𝑿</m:t>
                                </m:r>
                                <m:r>
                                  <a:rPr lang="en-US" sz="3000" b="0" i="1" dirty="0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sz="3000" b="0" i="1" dirty="0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US" sz="3000" b="0" dirty="0">
                    <a:ea typeface="Cambria Math"/>
                  </a:rPr>
                  <a:t>          (pick only some i’s)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000" b="0" i="1" dirty="0" smtClean="0">
                        <a:latin typeface="Cambria Math"/>
                        <a:ea typeface="Cambria Math"/>
                      </a:rPr>
                      <m:t>≥</m:t>
                    </m:r>
                    <m:nary>
                      <m:naryPr>
                        <m:chr m:val="∑"/>
                        <m:ctrlPr>
                          <a:rPr lang="en-US" sz="30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𝑐</m:t>
                        </m:r>
                        <m:r>
                          <a:rPr lang="en-US" sz="3000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sub>
                      <m:sup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𝑐</m:t>
                        </m:r>
                        <m:r>
                          <a:rPr lang="en-US" sz="3000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⋅</m:t>
                        </m:r>
                        <m:func>
                          <m:funcPr>
                            <m:ctrlPr>
                              <a:rPr lang="en-US" sz="3000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 b="0" i="0" dirty="0" smtClean="0">
                                <a:latin typeface="Cambria Math"/>
                                <a:ea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000" b="0" i="1" dirty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000" b="1" i="1" dirty="0" smtClean="0">
                                    <a:latin typeface="Cambria Math"/>
                                    <a:ea typeface="Cambria Math"/>
                                  </a:rPr>
                                  <m:t>𝑿</m:t>
                                </m:r>
                                <m:r>
                                  <a:rPr lang="en-US" sz="3000" b="0" i="1" dirty="0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sz="3000" b="0" i="1" dirty="0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e>
                            </m:d>
                          </m:e>
                        </m:func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3000" b="0" i="1" dirty="0">
                    <a:latin typeface="Cambria Math"/>
                    <a:ea typeface="Cambria Math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sz="3000" b="0" i="0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3000" b="0" i="1" dirty="0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3000" b="0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3000" b="0" i="1" dirty="0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sz="3000" b="0" i="1" smtClean="0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3000" b="0" i="0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3000" b="0" dirty="0"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3000" b="0" i="1" dirty="0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sz="3000" b="0" i="1" smtClean="0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1" i="1" smtClean="0">
                            <a:latin typeface="Cambria Math"/>
                          </a:rPr>
                          <m:t>𝑿</m:t>
                        </m:r>
                      </m:e>
                    </m:d>
                    <m:nary>
                      <m:naryPr>
                        <m:chr m:val="∑"/>
                        <m:ctrlPr>
                          <a:rPr lang="en-US" sz="30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𝑐</m:t>
                        </m:r>
                        <m:r>
                          <a:rPr lang="en-US" sz="3000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sub>
                      <m:sup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sz="3000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 b="0" i="0" dirty="0" smtClean="0">
                                <a:latin typeface="Cambria Math"/>
                                <a:ea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000" b="0" i="1" dirty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000" b="1" i="1" dirty="0" smtClean="0">
                                    <a:latin typeface="Cambria Math"/>
                                    <a:ea typeface="Cambria Math"/>
                                  </a:rPr>
                                  <m:t>𝑿</m:t>
                                </m:r>
                                <m:r>
                                  <a:rPr lang="en-US" sz="3000" b="0" i="1" dirty="0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sz="3000" b="0" i="1" dirty="0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e>
                            </m:d>
                          </m:e>
                        </m:func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           </m:t>
                        </m:r>
                      </m:e>
                    </m:nary>
                    <m:r>
                      <a:rPr lang="en-US" sz="3000" b="0" i="1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3000" b="0" i="0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3000" b="0" i="0" dirty="0" smtClean="0">
                        <a:latin typeface="Cambria Math"/>
                        <a:ea typeface="Cambria Math"/>
                      </a:rPr>
                      <m:t>by</m:t>
                    </m:r>
                    <m:r>
                      <a:rPr lang="en-US" sz="3000" b="0" i="0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3000" b="0" i="0" dirty="0" smtClean="0">
                        <a:latin typeface="Cambria Math"/>
                        <a:ea typeface="Cambria Math"/>
                      </a:rPr>
                      <m:t>linearity</m:t>
                    </m:r>
                    <m:r>
                      <a:rPr lang="en-US" sz="3000" b="0" i="0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3000" b="0" dirty="0">
                  <a:latin typeface="Cambria Math"/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000" b="0" i="1" dirty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3000" b="0" i="1" dirty="0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sz="3000" b="0" i="1" smtClean="0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1" i="1" smtClean="0">
                            <a:latin typeface="Cambria Math"/>
                          </a:rPr>
                          <m:t>𝑿</m:t>
                        </m:r>
                      </m:e>
                    </m:d>
                    <m:func>
                      <m:funcPr>
                        <m:ctrlPr>
                          <a:rPr lang="en-US" sz="30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dirty="0" smtClean="0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000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3000" b="1" i="1" dirty="0" smtClean="0">
                                <a:latin typeface="Cambria Math"/>
                                <a:ea typeface="Cambria Math"/>
                              </a:rPr>
                              <m:t>𝑿</m:t>
                            </m:r>
                            <m:r>
                              <a:rPr lang="en-US" sz="3000" b="0" i="1" dirty="0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a:rPr lang="en-US" sz="3000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n-US" sz="30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3000" b="0" i="1" smtClean="0">
                                <a:latin typeface="Cambria Math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b="1" i="1" smtClean="0">
                                    <a:latin typeface="Cambria Math"/>
                                  </a:rPr>
                                  <m:t>𝑿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3000" b="0" dirty="0">
                    <a:latin typeface="Cambria Math"/>
                    <a:ea typeface="Cambria Math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3000" b="0" i="0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3000" b="0" i="0" dirty="0" smtClean="0">
                        <a:latin typeface="Cambria Math"/>
                        <a:ea typeface="Cambria Math"/>
                      </a:rPr>
                      <m:t>same</m:t>
                    </m:r>
                    <m:r>
                      <a:rPr lang="en-US" sz="3000" b="0" i="0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3000" b="0" i="0" dirty="0" smtClean="0">
                        <a:latin typeface="Cambria Math"/>
                        <a:ea typeface="Cambria Math"/>
                      </a:rPr>
                      <m:t>as</m:t>
                    </m:r>
                    <m:r>
                      <a:rPr lang="en-US" sz="3000" b="0" i="0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3000" b="0" i="0" dirty="0" smtClean="0">
                        <a:latin typeface="Cambria Math"/>
                        <a:ea typeface="Cambria Math"/>
                      </a:rPr>
                      <m:t>above</m:t>
                    </m:r>
                    <m:r>
                      <a:rPr lang="en-US" sz="3000" b="0" i="0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3000" b="0" dirty="0">
                  <a:latin typeface="Cambria Math"/>
                  <a:ea typeface="Cambria Math"/>
                </a:endParaRPr>
              </a:p>
              <a:p>
                <a:pPr marL="0" indent="0" algn="ctr">
                  <a:buNone/>
                </a:pPr>
                <a:r>
                  <a:rPr lang="en-US" sz="3000" b="1" dirty="0">
                    <a:solidFill>
                      <a:srgbClr val="FF0000"/>
                    </a:solidFill>
                  </a:rPr>
                  <a:t>&gt;</a:t>
                </a:r>
                <a:r>
                  <a:rPr lang="en-US" sz="3000" b="0" dirty="0"/>
                  <a:t>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3000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sz="3000" b="1" dirty="0"/>
                  <a:t>       </a:t>
                </a:r>
                <a:r>
                  <a:rPr lang="en-US" sz="3000" dirty="0"/>
                  <a:t>(by assumption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b="0" i="1" smtClean="0">
                        <a:latin typeface="Cambria Math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1" i="1" smtClean="0">
                            <a:latin typeface="Cambria Math"/>
                          </a:rPr>
                          <m:t>𝑿</m:t>
                        </m:r>
                        <m:r>
                          <a:rPr lang="en-US" sz="3000" b="0" i="1" smtClean="0">
                            <a:latin typeface="Cambria Math"/>
                          </a:rPr>
                          <m:t>≥</m:t>
                        </m:r>
                        <m:r>
                          <a:rPr lang="en-US" sz="3000" b="0" i="1" smtClean="0">
                            <a:latin typeface="Cambria Math"/>
                          </a:rPr>
                          <m:t>𝑐</m:t>
                        </m:r>
                        <m:r>
                          <a:rPr lang="en-US" sz="3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e>
                    </m:d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/>
                      </a:rPr>
                      <m:t>&gt;</m:t>
                    </m:r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000" b="0" i="1" smtClean="0">
                            <a:latin typeface="Cambria Math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sz="30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686800" cy="5105400"/>
              </a:xfrm>
              <a:blipFill rotWithShape="1">
                <a:blip r:embed="rId2"/>
                <a:stretch>
                  <a:fillRect l="-1404" b="-3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79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Markov’s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&gt;0:  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  <m:r>
                          <a:rPr lang="en-US" b="0" i="1" smtClean="0">
                            <a:latin typeface="Cambria Math"/>
                          </a:rPr>
                          <m:t>≥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den>
                    </m:f>
                  </m:oMath>
                </a14:m>
                <a:endParaRPr lang="en-US" b="1" dirty="0"/>
              </a:p>
              <a:p>
                <a:r>
                  <a:rPr lang="en-US" b="1" dirty="0"/>
                  <a:t>Corollary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</m:t>
                        </m:r>
                      </m:e>
                      <m:sup>
                        <m:r>
                          <a:rPr lang="en-US" b="0" i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)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/>
                  <a:t>:</a:t>
                </a:r>
                <a:endParaRPr lang="en-US" i="0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′&gt;0: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  <m:r>
                          <a:rPr lang="en-US" b="0" i="1" smtClean="0">
                            <a:latin typeface="Cambria Math"/>
                          </a:rPr>
                          <m:t>≥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′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den>
                    </m:f>
                  </m:oMath>
                </a14:m>
                <a:r>
                  <a:rPr lang="en-US" b="1" dirty="0"/>
                  <a:t> </a:t>
                </a:r>
              </a:p>
              <a:p>
                <a:r>
                  <a:rPr lang="en-US" b="1" dirty="0"/>
                  <a:t>Pro</a:t>
                </a:r>
                <a:r>
                  <a:rPr lang="en-US" dirty="0"/>
                  <a:t>: always works!</a:t>
                </a:r>
              </a:p>
              <a:p>
                <a:r>
                  <a:rPr lang="en-US" b="1" dirty="0"/>
                  <a:t>Cons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Not very precise</a:t>
                </a:r>
              </a:p>
              <a:p>
                <a:pPr lvl="1"/>
                <a:r>
                  <a:rPr lang="en-US" dirty="0"/>
                  <a:t>Doesn’t work for the lower tail: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380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Markov Inequality: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Markov 1: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&gt;0:</m:t>
                    </m:r>
                  </m:oMath>
                </a14:m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Example: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≥1.5⋅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𝑉𝑎𝑙𝑢𝑒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≥1.5⋅3.5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≥5.25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1.5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b="0" dirty="0"/>
                  <a:t> </a:t>
                </a:r>
              </a:p>
              <a:p>
                <a:pPr marL="0" indent="0" algn="ctr">
                  <a:buNone/>
                </a:pPr>
                <a:endParaRPr lang="en-US" b="0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𝑉𝑎𝑙𝑢𝑒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≥2⋅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𝑉𝑎𝑙𝑢𝑒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𝑉𝑎𝑙𝑢𝑒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≥2⋅3.5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𝑉𝑎𝑙𝑢𝑒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≥7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1286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1430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4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Markov Inequality: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4102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Markov 2: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&gt;0: </m:t>
                    </m:r>
                  </m:oMath>
                </a14:m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Example: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≥4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3.5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 0.875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(= 0.5)</m:t>
                    </m:r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≥5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3.5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=0.7</m:t>
                    </m:r>
                  </m:oMath>
                </a14:m>
                <a:r>
                  <a:rPr lang="en-US" b="0" dirty="0"/>
                  <a:t>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≈0.33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≥6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3.5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≈0.58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dirty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≈0.17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≥3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3.5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≈1.17</m:t>
                    </m:r>
                  </m:oMath>
                </a14:m>
                <a:r>
                  <a:rPr lang="en-US" b="0" dirty="0"/>
                  <a:t>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=1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b="0" dirty="0"/>
              </a:p>
              <a:p>
                <a:pPr marL="0" indent="0" algn="ctr">
                  <a:buNone/>
                </a:pPr>
                <a:endParaRPr lang="en-US" b="0" dirty="0"/>
              </a:p>
              <a:p>
                <a:pPr marL="0" indent="0" algn="ctr">
                  <a:buNone/>
                </a:pPr>
                <a:endParaRPr lang="en-US" b="0" dirty="0"/>
              </a:p>
              <a:p>
                <a:pPr marL="0" indent="0" algn="ctr">
                  <a:buNone/>
                </a:pPr>
                <a:endParaRPr lang="en-US" b="0" i="1" dirty="0">
                  <a:latin typeface="Cambria Math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410200"/>
              </a:xfrm>
              <a:blipFill rotWithShape="1">
                <a:blip r:embed="rId2"/>
                <a:stretch>
                  <a:fillRect l="-1643" t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1430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85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Markov Inequality: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839200" cy="54102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Markov 2: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&gt;0: </m:t>
                    </m:r>
                  </m:oMath>
                </a14:m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𝑧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Pr</m:t>
                    </m:r>
                    <m:r>
                      <a:rPr lang="en-US" b="0" i="1" dirty="0" smtClean="0">
                        <a:latin typeface="Cambria Math"/>
                      </a:rPr>
                      <m:t>⁡[(7 − </m:t>
                    </m:r>
                    <m:r>
                      <a:rPr lang="en-US" b="0" i="1" dirty="0" smtClean="0">
                        <a:latin typeface="Cambria Math"/>
                      </a:rPr>
                      <m:t>𝑉𝑎𝑙𝑢𝑒</m:t>
                    </m:r>
                    <m:r>
                      <a:rPr lang="en-US" b="0" i="1" dirty="0" smtClean="0">
                        <a:latin typeface="Cambria Math"/>
                      </a:rPr>
                      <m:t>)≥</m:t>
                    </m:r>
                    <m:r>
                      <a:rPr lang="en-US" b="0" i="1" dirty="0" smtClean="0">
                        <a:latin typeface="Cambria Math"/>
                      </a:rPr>
                      <m:t>𝑧</m:t>
                    </m:r>
                    <m:r>
                      <a:rPr lang="en-US" b="0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b="0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≤3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7 −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3.5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 0.875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latin typeface="Cambria Math"/>
                      </a:rPr>
                      <m:t>= </m:t>
                    </m:r>
                    <m:r>
                      <a:rPr lang="en-US" b="1" i="1" dirty="0" smtClean="0">
                        <a:latin typeface="Cambria Math"/>
                      </a:rPr>
                      <m:t>𝟎</m:t>
                    </m:r>
                    <m:r>
                      <a:rPr lang="en-US" b="1" i="1" dirty="0" smtClean="0">
                        <a:latin typeface="Cambria Math"/>
                      </a:rPr>
                      <m:t>.</m:t>
                    </m:r>
                    <m:r>
                      <a:rPr lang="en-US" b="1" i="1" dirty="0" smtClean="0">
                        <a:latin typeface="Cambria Math"/>
                      </a:rPr>
                      <m:t>𝟓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≤2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7 −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3.5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=0.7</m:t>
                    </m:r>
                  </m:oMath>
                </a14:m>
                <a:r>
                  <a:rPr lang="en-US" b="0" dirty="0"/>
                  <a:t>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≈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𝟑𝟑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7 −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3.5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≈0.58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dirty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≈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𝟏𝟕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≤4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7 −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3.5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≈1.17</m:t>
                    </m:r>
                  </m:oMath>
                </a14:m>
                <a:r>
                  <a:rPr lang="en-US" b="0" dirty="0"/>
                  <a:t>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=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b="0" dirty="0"/>
              </a:p>
              <a:p>
                <a:pPr marL="0" indent="0" algn="ctr">
                  <a:buNone/>
                </a:pPr>
                <a:endParaRPr lang="en-US" b="0" dirty="0"/>
              </a:p>
              <a:p>
                <a:pPr marL="0" indent="0" algn="ctr">
                  <a:buNone/>
                </a:pPr>
                <a:endParaRPr lang="en-US" b="0" dirty="0"/>
              </a:p>
              <a:p>
                <a:pPr marL="0" indent="0" algn="ctr">
                  <a:buNone/>
                </a:pPr>
                <a:endParaRPr lang="en-US" b="0" i="1" dirty="0">
                  <a:latin typeface="Cambria Math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839200" cy="5410200"/>
              </a:xfrm>
              <a:blipFill rotWithShape="1">
                <a:blip r:embed="rId2"/>
                <a:stretch>
                  <a:fillRect l="-1586" t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1430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5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Markov + Union Bound: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868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Markov 2: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&gt;0: </m:t>
                    </m:r>
                  </m:oMath>
                </a14:m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Example: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≥4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≤3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≥4]+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𝑃𝑟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≤3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2⋅0.875= </m:t>
                    </m:r>
                  </m:oMath>
                </a14:m>
                <a:r>
                  <a:rPr lang="en-US" b="0" dirty="0"/>
                  <a:t>1.75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𝟏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≥5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≤2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≤2⋅0.7=1.4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≈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𝟔𝟔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≥6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≤2⋅0.58≈1.16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dirty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≈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𝟑𝟑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86800" cy="5105400"/>
              </a:xfrm>
              <a:blipFill rotWithShape="1">
                <a:blip r:embed="rId2"/>
                <a:stretch>
                  <a:fillRect l="-1614" t="-2389" r="-1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1430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9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Chebyshev’s</a:t>
            </a:r>
            <a:r>
              <a:rPr lang="en-US" dirty="0">
                <a:solidFill>
                  <a:srgbClr val="0070C0"/>
                </a:solidFill>
              </a:rPr>
              <a:t> Inequality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0" dirty="0"/>
                  <a:t>For every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𝑐</m:t>
                    </m:r>
                    <m:r>
                      <a:rPr lang="en-US" b="0" i="1" dirty="0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b="0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𝑉𝑎𝑟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ra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b="0" dirty="0"/>
                  <a:t>Proof: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  <a:ea typeface="Cambria Math"/>
                                      </a:rPr>
                                      <m:t>𝑿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𝑉𝑎𝑟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  <a:ea typeface="Cambria Math"/>
                                      </a:rPr>
                                      <m:t>𝑿</m:t>
                                    </m:r>
                                  </m:e>
                                </m:d>
                              </m:e>
                            </m:rad>
                          </m:e>
                        </m:d>
                      </m:e>
                    </m:func>
                  </m:oMath>
                </a14:m>
                <a:r>
                  <a:rPr lang="en-US" b="0" dirty="0">
                    <a:ea typeface="Cambria Math"/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=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𝑿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𝔼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smtClean="0">
                                            <a:latin typeface="Cambria Math"/>
                                            <a:ea typeface="Cambria Math"/>
                                          </a:rPr>
                                          <m:t>𝑿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𝑉𝑎𝑟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𝑿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b="0" dirty="0">
                    <a:ea typeface="Cambria Math"/>
                  </a:rPr>
                  <a:t>               (by squaring)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𝑿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 −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𝔼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𝑿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[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𝑿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 −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𝔼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𝑿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] 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def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of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Var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b="0" dirty="0">
                  <a:latin typeface="Calibri (Body)"/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b="0" dirty="0">
                    <a:ea typeface="Cambria Math"/>
                  </a:rPr>
                  <a:t>                                             (by Markov’s inequality)</a:t>
                </a:r>
              </a:p>
              <a:p>
                <a:pPr marL="0" indent="0" algn="ctr">
                  <a:buNone/>
                </a:pPr>
                <a:endParaRPr lang="en-US" b="0" dirty="0"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2"/>
                <a:stretch>
                  <a:fillRect l="-1404" t="-2695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39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Chebyshev’s</a:t>
            </a:r>
            <a:r>
              <a:rPr lang="en-US" dirty="0">
                <a:solidFill>
                  <a:srgbClr val="0070C0"/>
                </a:solidFill>
              </a:rPr>
              <a:t>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For every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𝑐</m:t>
                    </m:r>
                    <m:r>
                      <a:rPr lang="en-US" b="0" i="1" dirty="0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b="0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𝑉𝑎𝑟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ra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Corollary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𝑉𝑎𝑟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</m:d>
                      </m:e>
                    </m:rad>
                  </m:oMath>
                </a14:m>
                <a:r>
                  <a:rPr lang="en-US" dirty="0"/>
                  <a:t>):</a:t>
                </a:r>
              </a:p>
              <a:p>
                <a:pPr marL="0" indent="0">
                  <a:buNone/>
                </a:pPr>
                <a:r>
                  <a:rPr lang="en-US" b="0" dirty="0"/>
                  <a:t>For every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𝑐</m:t>
                    </m:r>
                    <m:r>
                      <a:rPr lang="en-US" b="0" i="1" dirty="0" smtClean="0">
                        <a:latin typeface="Cambria Math"/>
                      </a:rPr>
                      <m:t>′&gt;0</m:t>
                    </m:r>
                  </m:oMath>
                </a14:m>
                <a:r>
                  <a:rPr lang="en-US" b="0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𝑉𝑎𝑟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𝑿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′2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38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Chebyshev</a:t>
            </a:r>
            <a:r>
              <a:rPr lang="en-US" dirty="0">
                <a:solidFill>
                  <a:srgbClr val="0070C0"/>
                </a:solidFill>
              </a:rPr>
              <a:t>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839200" cy="510540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dirty="0" smtClean="0"/>
                      <m:t>For</m:t>
                    </m:r>
                    <m:r>
                      <m:rPr>
                        <m:nor/>
                      </m:rPr>
                      <a:rPr lang="en-US" b="0" dirty="0" smtClean="0"/>
                      <m:t> </m:t>
                    </m:r>
                    <m:r>
                      <m:rPr>
                        <m:nor/>
                      </m:rPr>
                      <a:rPr lang="en-US" b="0" dirty="0" smtClean="0"/>
                      <m:t>every</m:t>
                    </m:r>
                    <m:r>
                      <m:rPr>
                        <m:nor/>
                      </m:rPr>
                      <a:rPr lang="en-US" b="0" dirty="0" smtClean="0"/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𝑐</m:t>
                    </m:r>
                    <m:r>
                      <a:rPr lang="en-US" b="0" i="1" dirty="0" smtClean="0">
                        <a:latin typeface="Cambria Math"/>
                      </a:rPr>
                      <m:t>′&gt;0</m:t>
                    </m:r>
                    <m:r>
                      <m:rPr>
                        <m:nor/>
                      </m:rPr>
                      <a:rPr lang="en-US" b="0" dirty="0" smtClean="0"/>
                      <m:t>: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  <a:ea typeface="Cambria Math"/>
                                      </a:rPr>
                                      <m:t>𝑿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𝑉𝑎𝑟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′2</m:t>
                            </m:r>
                          </m:sup>
                        </m:sSup>
                      </m:den>
                    </m:f>
                  </m:oMath>
                </a14:m>
                <a:endParaRPr lang="en-US" b="0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𝑉𝑎𝑙𝑢𝑒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=3.5;  </m:t>
                      </m:r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𝑉𝑎𝑙𝑢𝑒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≈2.91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marL="0" indent="0" algn="ctr">
                  <a:buNone/>
                </a:pPr>
                <a:endParaRPr lang="en-US" b="0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≥4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≤3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−3.5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&gt;0.5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2.91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0.5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≈</m:t>
                    </m:r>
                    <m:r>
                      <a:rPr lang="en-US" b="0" i="1" dirty="0" smtClean="0">
                        <a:latin typeface="Cambria Math"/>
                      </a:rPr>
                      <m:t>11.64 (=</m:t>
                    </m:r>
                    <m:r>
                      <a:rPr lang="en-US" b="1" i="1" dirty="0" smtClean="0">
                        <a:latin typeface="Cambria Math"/>
                      </a:rPr>
                      <m:t>𝟏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≥5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≤2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2.91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1.5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≈1.29</m:t>
                    </m:r>
                  </m:oMath>
                </a14:m>
                <a:r>
                  <a:rPr lang="en-US" b="0" dirty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≈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𝟔𝟔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≥6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2.91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2.5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≈0.</m:t>
                    </m:r>
                    <m:r>
                      <a:rPr lang="en-US" b="0" i="0" smtClean="0">
                        <a:latin typeface="Cambria Math"/>
                      </a:rPr>
                      <m:t>47 </m:t>
                    </m:r>
                  </m:oMath>
                </a14:m>
                <a:r>
                  <a:rPr lang="en-US" b="0" dirty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≈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𝟑𝟑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839200" cy="51054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524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6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Disclaimers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programming!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177143"/>
            <a:ext cx="4195763" cy="445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7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Chebyshev</a:t>
            </a:r>
            <a:r>
              <a:rPr lang="en-US" dirty="0">
                <a:solidFill>
                  <a:srgbClr val="0070C0"/>
                </a:solidFill>
              </a:rPr>
              <a:t>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Roll a dice 10 times: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𝑉𝑎𝑙𝑢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/>
                  <a:t> = Average value over 10 rolls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𝑉𝑎𝑙𝑢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≥4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𝑜𝑟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𝑉𝑎𝑙𝑢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≤3</m:t>
                              </m:r>
                            </m:e>
                          </m:d>
                        </m:e>
                      </m:func>
                      <m:r>
                        <a:rPr lang="en-US" b="0" i="1" dirty="0" smtClean="0">
                          <a:latin typeface="Cambria Math"/>
                        </a:rPr>
                        <m:t>= ?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value of the </a:t>
                </a:r>
                <a:r>
                  <a:rPr lang="en-US" dirty="0" err="1"/>
                  <a:t>i-th</a:t>
                </a:r>
                <a:r>
                  <a:rPr lang="en-US" dirty="0"/>
                  <a:t> roll,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𝑿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10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Variance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by linearity for </a:t>
                </a:r>
                <a:r>
                  <a:rPr lang="en-US" b="1" dirty="0"/>
                  <a:t>independent</a:t>
                </a:r>
                <a:r>
                  <a:rPr lang="en-US" dirty="0"/>
                  <a:t> </a:t>
                </a:r>
                <a:r>
                  <a:rPr lang="en-US" dirty="0" err="1"/>
                  <a:t>r.vs</a:t>
                </a:r>
                <a:r>
                  <a:rPr lang="en-US" dirty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100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𝑉𝑎𝑟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≈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100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⋅10⋅2.91=0.291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4"/>
                <a:stretch>
                  <a:fillRect l="-1185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524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Chebyshev</a:t>
            </a:r>
            <a:r>
              <a:rPr lang="en-US" dirty="0">
                <a:solidFill>
                  <a:srgbClr val="0070C0"/>
                </a:solidFill>
              </a:rPr>
              <a:t>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839200" cy="4525963"/>
              </a:xfrm>
            </p:spPr>
            <p:txBody>
              <a:bodyPr/>
              <a:lstStyle/>
              <a:p>
                <a:r>
                  <a:rPr lang="en-US" dirty="0"/>
                  <a:t>Roll a dice 10 times: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𝑉𝑎𝑙𝑢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/>
                  <a:t> = Average value over 10 rolls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𝑉𝑎𝑙𝑢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≥4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𝑜𝑟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𝑉𝑎𝑙𝑢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≤3</m:t>
                              </m:r>
                            </m:e>
                          </m:d>
                        </m:e>
                      </m:func>
                      <m:r>
                        <a:rPr lang="en-US" b="0" i="1" dirty="0" smtClean="0">
                          <a:latin typeface="Cambria Math"/>
                        </a:rPr>
                        <m:t>= ?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𝑉𝑎𝑙𝑢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=0.291</m:t>
                    </m:r>
                  </m:oMath>
                </a14:m>
                <a:r>
                  <a:rPr lang="en-US" dirty="0"/>
                  <a:t> (if n rolls then 2.91 / n)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𝑉𝑎𝑙𝑢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10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≥4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𝑉𝑎𝑙𝑢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10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≤3</m:t>
                            </m:r>
                          </m:e>
                        </m:d>
                      </m:e>
                    </m:func>
                    <m:r>
                      <a:rPr lang="en-US" b="0" i="0" dirty="0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/>
                          </a:rPr>
                          <m:t>0.291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0.5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≈1.16</m:t>
                    </m:r>
                  </m:oMath>
                </a14:m>
                <a:endParaRPr lang="en-US" b="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𝑉𝑎𝑙𝑢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≥4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𝑉𝑎𝑙𝑢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≤3</m:t>
                            </m:r>
                          </m:e>
                        </m:d>
                      </m:e>
                    </m:func>
                    <m:r>
                      <a:rPr lang="en-US" b="0" i="0" dirty="0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/>
                          </a:rPr>
                          <m:t>2.91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⋅0.5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≈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11.6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839200" cy="4525963"/>
              </a:xfrm>
              <a:blipFill rotWithShape="1">
                <a:blip r:embed="rId2"/>
                <a:stretch>
                  <a:fillRect l="-1517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524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8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Chernoff</a:t>
            </a:r>
            <a:r>
              <a:rPr lang="en-US" dirty="0">
                <a:solidFill>
                  <a:srgbClr val="0070C0"/>
                </a:solidFill>
              </a:rPr>
              <a:t>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be independent and identically distributed </a:t>
                </a:r>
                <a:r>
                  <a:rPr lang="en-US" dirty="0" err="1"/>
                  <a:t>r.vs</a:t>
                </a:r>
                <a:r>
                  <a:rPr lang="en-US" dirty="0"/>
                  <a:t> with range [0,1] and expectation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Then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1&gt;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&gt;0,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𝛿𝜇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≤2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𝜇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52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Chernoff</a:t>
            </a:r>
            <a:r>
              <a:rPr lang="en-US" dirty="0">
                <a:solidFill>
                  <a:srgbClr val="0070C0"/>
                </a:solidFill>
              </a:rPr>
              <a:t> bound (corollary)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be independent and identically distributed </a:t>
                </a:r>
                <a:r>
                  <a:rPr lang="en-US" dirty="0" err="1"/>
                  <a:t>r.vs</a:t>
                </a:r>
                <a:r>
                  <a:rPr lang="en-US" dirty="0"/>
                  <a:t> with range [0, </a:t>
                </a:r>
                <a:r>
                  <a:rPr lang="en-US" b="1" dirty="0">
                    <a:solidFill>
                      <a:srgbClr val="FF0000"/>
                    </a:solidFill>
                  </a:rPr>
                  <a:t>c</a:t>
                </a:r>
                <a:r>
                  <a:rPr lang="en-US" dirty="0"/>
                  <a:t>] and expectation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Then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1&gt;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&gt;0,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𝛿𝜇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≤2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𝜇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𝒄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48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Chernoff</a:t>
            </a:r>
            <a:r>
              <a:rPr lang="en-US" dirty="0">
                <a:solidFill>
                  <a:srgbClr val="0070C0"/>
                </a:solidFill>
              </a:rPr>
              <a:t>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𝛿𝜇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≤2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Roll a dice 10 times: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𝑉𝑎𝑙𝑢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/>
                  <a:t> = Average value over 10 rolls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𝑉𝑎𝑙𝑢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≥4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𝑜𝑟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𝑉𝑎𝑙𝑢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≤3</m:t>
                              </m:r>
                            </m:e>
                          </m:d>
                        </m:e>
                      </m:func>
                      <m:r>
                        <a:rPr lang="en-US" b="0" i="1" dirty="0" smtClean="0">
                          <a:latin typeface="Cambria Math"/>
                        </a:rPr>
                        <m:t>= ?</m:t>
                      </m:r>
                    </m:oMath>
                  </m:oMathPara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𝑉𝑎𝑙𝑢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10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 </m:t>
                    </m:r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</a:rPr>
                      <m:t> = 10</m:t>
                    </m:r>
                    <m:r>
                      <a:rPr lang="en-US" b="0" i="0" dirty="0" smtClean="0">
                        <a:latin typeface="Cambria Math"/>
                      </a:rPr>
                      <m:t>, 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c</m:t>
                    </m:r>
                    <m:r>
                      <a:rPr lang="en-US" b="0" i="0" dirty="0" smtClean="0">
                        <a:latin typeface="Cambria Math"/>
                      </a:rPr>
                      <m:t>=6</m:t>
                    </m:r>
                  </m:oMath>
                </a14:m>
                <a:endParaRPr lang="en-US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𝜇</m:t>
                    </m:r>
                    <m:r>
                      <a:rPr lang="en-US" b="0" i="1" dirty="0" smtClean="0">
                        <a:latin typeface="Cambria Math"/>
                      </a:rPr>
                      <m:t>= 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=3.5</m:t>
                    </m:r>
                  </m:oMath>
                </a14:m>
                <a:endParaRPr lang="en-US" b="0" i="1" dirty="0">
                  <a:latin typeface="Cambria Math"/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0.5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3.5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7</m:t>
                        </m:r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𝑉𝑎𝑙𝑢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10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≥4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𝑉𝑎𝑙𝑢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10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≤3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≤2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3.5⋅10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3⋅6⋅49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=2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35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882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≈2⋅0.96=1.92 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524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9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Chernoff</a:t>
            </a:r>
            <a:r>
              <a:rPr lang="en-US" dirty="0">
                <a:solidFill>
                  <a:srgbClr val="0070C0"/>
                </a:solidFill>
              </a:rPr>
              <a:t>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𝛿𝜇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≤2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Roll a dice 1000 times: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𝑉𝑎𝑙𝑢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1000</m:t>
                        </m:r>
                      </m:sub>
                    </m:sSub>
                  </m:oMath>
                </a14:m>
                <a:r>
                  <a:rPr lang="en-US" dirty="0"/>
                  <a:t> = Average value over 1000 rolls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𝑉𝑎𝑙𝑢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1000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≥4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𝑜𝑟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𝑉𝑎𝑙𝑢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1000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≤3</m:t>
                              </m:r>
                            </m:e>
                          </m:d>
                        </m:e>
                      </m:func>
                      <m:r>
                        <a:rPr lang="en-US" b="0" i="1" dirty="0" smtClean="0">
                          <a:latin typeface="Cambria Math"/>
                        </a:rPr>
                        <m:t>= ?</m:t>
                      </m:r>
                    </m:oMath>
                  </m:oMathPara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𝑉𝑎𝑙𝑢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10</m:t>
                        </m:r>
                        <m:r>
                          <a:rPr lang="en-US" b="0" i="1" dirty="0" smtClean="0">
                            <a:latin typeface="Cambria Math"/>
                          </a:rPr>
                          <m:t>00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 </m:t>
                    </m:r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</a:rPr>
                      <m:t> = 1000</m:t>
                    </m:r>
                    <m:r>
                      <a:rPr lang="en-US" b="0" i="0" dirty="0" smtClean="0">
                        <a:latin typeface="Cambria Math"/>
                      </a:rPr>
                      <m:t>, 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c</m:t>
                    </m:r>
                    <m:r>
                      <a:rPr lang="en-US" b="0" i="0" dirty="0" smtClean="0">
                        <a:latin typeface="Cambria Math"/>
                      </a:rPr>
                      <m:t>=6</m:t>
                    </m:r>
                  </m:oMath>
                </a14:m>
                <a:endParaRPr lang="en-US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𝜇</m:t>
                    </m:r>
                    <m:r>
                      <a:rPr lang="en-US" b="0" i="1" dirty="0" smtClean="0">
                        <a:latin typeface="Cambria Math"/>
                      </a:rPr>
                      <m:t>= 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=3.5</m:t>
                    </m:r>
                  </m:oMath>
                </a14:m>
                <a:endParaRPr lang="en-US" b="0" i="1" dirty="0">
                  <a:latin typeface="Cambria Math"/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0.5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3.5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7</m:t>
                        </m:r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𝑉𝑎𝑙𝑢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10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≥4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𝑉𝑎𝑙𝑢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10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≤3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≤2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3.5⋅1000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3⋅6⋅49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=2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3500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882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≈2⋅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−3.96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≈2⋅0.02=0.04 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524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0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Chernoff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v.s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Chebyshev</a:t>
            </a:r>
            <a:r>
              <a:rPr lang="en-US" dirty="0">
                <a:solidFill>
                  <a:srgbClr val="0070C0"/>
                </a:solidFill>
              </a:rPr>
              <a:t>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ambria Math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>
                    <a:latin typeface="Cambria Math"/>
                  </a:rPr>
                  <a:t> :</a:t>
                </a:r>
                <a:endParaRPr lang="en-US" b="0" dirty="0">
                  <a:latin typeface="Cambria Math"/>
                </a:endParaRPr>
              </a:p>
              <a:p>
                <a:r>
                  <a:rPr lang="en-US" b="0" dirty="0" err="1"/>
                  <a:t>Chebyshev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𝑉𝑎𝑟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′2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/>
              </a:p>
              <a:p>
                <a:r>
                  <a:rPr lang="en-US" b="0" dirty="0" err="1"/>
                  <a:t>Chernoff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𝛿𝜇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≤2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is very big:</a:t>
                </a:r>
              </a:p>
              <a:p>
                <a:r>
                  <a:rPr lang="en-US" dirty="0"/>
                  <a:t>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 are all constants!</a:t>
                </a:r>
              </a:p>
              <a:p>
                <a:pPr lvl="1"/>
                <a:r>
                  <a:rPr lang="en-US" dirty="0" err="1"/>
                  <a:t>Chebyshev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Chernoff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Ω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p>
                        </m:sSup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  <a:blipFill rotWithShape="1">
                <a:blip r:embed="rId2"/>
                <a:stretch>
                  <a:fillRect l="-1754" t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586" y="9906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3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Chernoff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v.s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Chebyshev</a:t>
            </a:r>
            <a:r>
              <a:rPr lang="en-US" dirty="0">
                <a:solidFill>
                  <a:srgbClr val="0070C0"/>
                </a:solidFill>
              </a:rPr>
              <a:t>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Large values of t is exactly what we need!</a:t>
                </a:r>
              </a:p>
              <a:p>
                <a:r>
                  <a:rPr lang="en-US" dirty="0" err="1"/>
                  <a:t>Chebyshev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b="0" dirty="0">
                  <a:ea typeface="Cambria Math"/>
                </a:endParaRPr>
              </a:p>
              <a:p>
                <a:r>
                  <a:rPr lang="en-US" dirty="0" err="1"/>
                  <a:t>Chernoff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Ω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p>
                        </m:sSup>
                      </m:e>
                    </m:func>
                  </m:oMath>
                </a14:m>
                <a:endParaRPr lang="en-US" b="0" dirty="0">
                  <a:ea typeface="Cambria Math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 is </a:t>
                </a:r>
                <a:r>
                  <a:rPr lang="en-US" dirty="0" err="1"/>
                  <a:t>Chernoff</a:t>
                </a:r>
                <a:r>
                  <a:rPr lang="en-US" dirty="0"/>
                  <a:t> always better for us?</a:t>
                </a:r>
              </a:p>
              <a:p>
                <a:r>
                  <a:rPr lang="en-US" dirty="0"/>
                  <a:t>Yes, if we have </a:t>
                </a:r>
                <a:r>
                  <a:rPr lang="en-US" dirty="0" err="1"/>
                  <a:t>i.i.d</a:t>
                </a:r>
                <a:r>
                  <a:rPr lang="en-US" dirty="0"/>
                  <a:t>. variables.</a:t>
                </a:r>
              </a:p>
              <a:p>
                <a:r>
                  <a:rPr lang="en-US" dirty="0"/>
                  <a:t>No, if we have dependent or only pairwise independent random </a:t>
                </a:r>
                <a:r>
                  <a:rPr lang="en-US" dirty="0" err="1"/>
                  <a:t>varaibles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If the variables are not identical – </a:t>
                </a:r>
                <a:r>
                  <a:rPr lang="en-US" dirty="0" err="1"/>
                  <a:t>Chernoff</a:t>
                </a:r>
                <a:r>
                  <a:rPr lang="en-US" dirty="0"/>
                  <a:t>-type bounds exist.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  <a:blipFill rotWithShape="1">
                <a:blip r:embed="rId2"/>
                <a:stretch>
                  <a:fillRect l="-1614" t="-2320" b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586" y="9906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5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Answers to the puzzles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1055" y="1371600"/>
                <a:ext cx="8520545" cy="51816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You see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arriving one by one: </a:t>
                </a:r>
              </a:p>
              <a:p>
                <a:r>
                  <a:rPr lang="en-US" dirty="0"/>
                  <a:t>(</a:t>
                </a:r>
                <a:r>
                  <a:rPr lang="en-US" b="1" dirty="0"/>
                  <a:t>Easy</a:t>
                </a:r>
                <a:r>
                  <a:rPr lang="en-US" dirty="0"/>
                  <a:t>) </a:t>
                </a:r>
              </a:p>
              <a:p>
                <a:pPr lvl="1"/>
                <a:r>
                  <a:rPr lang="en-US" dirty="0"/>
                  <a:t>If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are different and have values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, which value is missing? </a:t>
                </a:r>
              </a:p>
              <a:p>
                <a:pPr lvl="1"/>
                <a:r>
                  <a:rPr lang="en-US" dirty="0"/>
                  <a:t>You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space</a:t>
                </a:r>
              </a:p>
              <a:p>
                <a:pPr lvl="1"/>
                <a:r>
                  <a:rPr lang="en-US" b="1" dirty="0"/>
                  <a:t>Answer</a:t>
                </a:r>
                <a:r>
                  <a:rPr lang="en-US" dirty="0"/>
                  <a:t>: missing value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 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(</a:t>
                </a:r>
                <a:r>
                  <a:rPr lang="en-US" b="1" dirty="0"/>
                  <a:t>Harder</a:t>
                </a:r>
                <a:r>
                  <a:rPr lang="en-US" dirty="0"/>
                  <a:t>)  </a:t>
                </a:r>
              </a:p>
              <a:p>
                <a:pPr lvl="1"/>
                <a:r>
                  <a:rPr lang="en-US" dirty="0"/>
                  <a:t>How can you maintain a uniformly random sample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values out of those you have seen so far? </a:t>
                </a:r>
              </a:p>
              <a:p>
                <a:pPr lvl="1"/>
                <a:r>
                  <a:rPr lang="en-US" dirty="0"/>
                  <a:t>You can store exactly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values at any time</a:t>
                </a:r>
              </a:p>
              <a:p>
                <a:pPr lvl="1"/>
                <a:r>
                  <a:rPr lang="en-US" b="1" dirty="0"/>
                  <a:t>Answer</a:t>
                </a:r>
                <a:r>
                  <a:rPr lang="en-US" dirty="0"/>
                  <a:t>: Store first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. When you see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, with probability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S</m:t>
                    </m:r>
                    <m:r>
                      <a:rPr lang="en-US" i="1" dirty="0" smtClean="0">
                        <a:latin typeface="Cambria Math"/>
                      </a:rPr>
                      <m:t>/</m:t>
                    </m:r>
                    <m:r>
                      <a:rPr lang="en-US" i="1" dirty="0" err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replace random value from your storage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1055" y="1371600"/>
                <a:ext cx="8520545" cy="5181600"/>
              </a:xfrm>
              <a:blipFill rotWithShape="1">
                <a:blip r:embed="rId2"/>
                <a:stretch>
                  <a:fillRect l="-1288" t="-1765" r="-2003" b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42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Part 3: Morris’s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(</a:t>
                </a:r>
                <a:r>
                  <a:rPr lang="en-US" b="1" dirty="0"/>
                  <a:t>Very hard, “Count the number of players”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What is the total number of values up to error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±</m:t>
                    </m:r>
                    <m:r>
                      <a:rPr lang="en-US" i="1">
                        <a:latin typeface="Cambria Math"/>
                      </a:rPr>
                      <m:t>𝜖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?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You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i="1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space and can be completely wrong with some small probability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41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Disclaimers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10-15 times longer than “</a:t>
            </a:r>
            <a:r>
              <a:rPr lang="en-US" dirty="0" err="1"/>
              <a:t>Fuerza</a:t>
            </a:r>
            <a:r>
              <a:rPr lang="en-US" dirty="0"/>
              <a:t> </a:t>
            </a:r>
            <a:r>
              <a:rPr lang="en-US" dirty="0" err="1"/>
              <a:t>Bruta</a:t>
            </a:r>
            <a:r>
              <a:rPr lang="en-US" dirty="0"/>
              <a:t>”, soccer game, </a:t>
            </a:r>
            <a:r>
              <a:rPr lang="en-US" dirty="0" err="1"/>
              <a:t>milonga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1719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Algorithm: Alpha-version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Maintains a counter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bits</a:t>
                </a:r>
              </a:p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to 0</a:t>
                </a:r>
              </a:p>
              <a:p>
                <a:r>
                  <a:rPr lang="en-US" dirty="0"/>
                  <a:t>When an item arrives, increase X by 1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When the stream is over,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Claim: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09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Algorithm: Alpha-version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Maintains a counter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bits</a:t>
                </a:r>
              </a:p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to 0, when an item arrives, increase X by 1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Claim: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Let the value after seeing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items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⁡[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]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Pr</m:t>
                            </m:r>
                            <m:r>
                              <a:rPr lang="en-US" i="1">
                                <a:latin typeface="Cambria Math"/>
                              </a:rPr>
                              <m:t>⁡[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</a:rPr>
                              <m:t> ]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+1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1 −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𝑗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Pr</m:t>
                            </m:r>
                            <m:r>
                              <a:rPr lang="en-US" i="1">
                                <a:latin typeface="Cambria Math"/>
                              </a:rPr>
                              <m:t>⁡[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</a:rPr>
                              <m:t> ]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= 1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704" t="-2320" r="-222" b="-2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98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Algorithm: Alpha-version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Maintains a counter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bits</a:t>
                </a:r>
              </a:p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to 0, when an item arrives, increase X by 1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Claim: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⁡[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]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Pr</m:t>
                            </m:r>
                            <m:r>
                              <a:rPr lang="en-US" i="1">
                                <a:latin typeface="Cambria Math"/>
                              </a:rPr>
                              <m:t>⁡[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</a:rPr>
                              <m:t> ]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 4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1 −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</m:den>
                                    </m:f>
                                  </m:e>
                                </m:d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Pr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⁡[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]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+3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+3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=</m:t>
                      </m:r>
                      <m:r>
                        <a:rPr lang="en-US" b="0" i="0" dirty="0" smtClean="0">
                          <a:latin typeface="Cambria Math"/>
                        </a:rPr>
                        <m:t>3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/>
                                    </a:rPr>
                                    <m:t>n</m:t>
                                  </m:r>
                                  <m:r>
                                    <a:rPr lang="en-US" b="0" i="0" dirty="0" smtClean="0">
                                      <a:latin typeface="Cambria Math"/>
                                    </a:rPr>
                                    <m:t> 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0" dirty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0" dirty="0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en-US" dirty="0"/>
                        <m:t>+ 3(</m:t>
                      </m:r>
                      <m:r>
                        <m:rPr>
                          <m:nor/>
                        </m:rPr>
                        <a:rPr lang="en-US" dirty="0"/>
                        <m:t>n</m:t>
                      </m:r>
                      <m:r>
                        <m:rPr>
                          <m:nor/>
                        </m:rPr>
                        <a:rPr lang="en-US" dirty="0"/>
                        <m:t> − 1)/2  + 1 + 3</m:t>
                      </m:r>
                      <m:r>
                        <m:rPr>
                          <m:nor/>
                        </m:rPr>
                        <a:rPr lang="en-US" b="0" i="0" dirty="0" smtClean="0"/>
                        <m:t>n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185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616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Algorithm: Alpha-version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Maintains a counter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bits</a:t>
                </a:r>
              </a:p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to 0, when an item arrives, increase X by 1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𝔼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[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  <a:ea typeface="Cambria Math"/>
                          </a:rPr>
                          <m:t>𝑋</m:t>
                        </m:r>
                      </m:sup>
                    </m:sSup>
                    <m:r>
                      <a:rPr lang="en-US" i="1" dirty="0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US" dirty="0">
                    <a:latin typeface="Cambria Math"/>
                    <a:ea typeface="Cambria Math"/>
                  </a:rPr>
                  <a:t> = n + 1,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Cambria Math"/>
                    <a:ea typeface="Cambria Math"/>
                  </a:rPr>
                  <a:t> </a:t>
                </a:r>
              </a:p>
              <a:p>
                <a:r>
                  <a:rPr lang="en-US" dirty="0">
                    <a:latin typeface="Cambria Math"/>
                    <a:ea typeface="Cambria Math"/>
                  </a:rPr>
                  <a:t>Is this good?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7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Algorithm: Beta-version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Maintains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counters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, …,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bits for each</a:t>
                </a:r>
              </a:p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to 0, when an item arrives, increase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by 1 independently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Z</m:t>
                    </m:r>
                    <m:r>
                      <a:rPr lang="en-US" b="0" i="0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−1)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𝔼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[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i="1" dirty="0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US" dirty="0">
                    <a:latin typeface="Cambria Math"/>
                    <a:ea typeface="Cambria Math"/>
                  </a:rPr>
                  <a:t> = n + 1,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Cambria Math"/>
                    <a:ea typeface="Cambria Math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𝑉𝑎𝑟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p>
                                </m:sSup>
                              </m:sup>
                            </m:sSup>
                          </m:e>
                        </m:nary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b="0" dirty="0">
                  <a:ea typeface="Cambria Math"/>
                </a:endParaRPr>
              </a:p>
              <a:p>
                <a:r>
                  <a:rPr lang="en-US" dirty="0"/>
                  <a:t>Claim: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&lt;1/3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704" t="-2389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45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Algorithm: Beta-version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Maintains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counters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, …,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bits for each</a:t>
                </a:r>
              </a:p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Z</m:t>
                    </m:r>
                    <m:r>
                      <a:rPr lang="en-US" b="0" i="0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−1)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/>
                  <a:t> </a:t>
                </a:r>
                <a:endParaRPr lang="en-US" dirty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𝑉𝑎𝑟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p>
                                </m:sSup>
                              </m:sup>
                            </m:sSup>
                          </m:e>
                        </m:nary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b="0" dirty="0">
                  <a:ea typeface="Cambria Math"/>
                </a:endParaRPr>
              </a:p>
              <a:p>
                <a:r>
                  <a:rPr lang="en-US" dirty="0"/>
                  <a:t>Claim: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&lt;1/3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𝑉𝑎𝑟</m:t>
                        </m:r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we can make this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 dirty="0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852" t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606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Algorithm: Final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61722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if I want the probability of error to be really small, i.e.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&gt;</m:t>
                            </m:r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?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Same </a:t>
                </a:r>
                <a:r>
                  <a:rPr lang="en-US" dirty="0" err="1"/>
                  <a:t>Chebyshev</a:t>
                </a:r>
                <a:r>
                  <a:rPr lang="en-US" dirty="0"/>
                  <a:t>-based analysis: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𝛿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Do these steps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𝑚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times independently in parallel and output the median answer.</a:t>
                </a:r>
              </a:p>
              <a:p>
                <a:r>
                  <a:rPr lang="en-US" dirty="0"/>
                  <a:t>Total space: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func>
                            <m:r>
                              <a:rPr lang="en-US" b="0" i="1" smtClean="0">
                                <a:latin typeface="Cambria Math"/>
                              </a:rPr>
                              <m:t>⋅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6172200"/>
              </a:xfrm>
              <a:blipFill rotWithShape="1">
                <a:blip r:embed="rId2"/>
                <a:stretch>
                  <a:fillRect l="-1630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51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Algorithm: Final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Do these steps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𝑚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times independently in parallel and output the median answer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Maintains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counters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, …,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bits for each</a:t>
                </a:r>
              </a:p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to 0, when an item arrives, increase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by 1 independently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Z</m:t>
                    </m:r>
                    <m:r>
                      <a:rPr lang="en-US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 −1)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1213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99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r>
              <a:rPr lang="en-US" dirty="0"/>
              <a:t>Programming and Systems</a:t>
            </a:r>
          </a:p>
          <a:p>
            <a:r>
              <a:rPr lang="en-US" b="1" dirty="0"/>
              <a:t>Algorithms</a:t>
            </a:r>
          </a:p>
          <a:p>
            <a:r>
              <a:rPr lang="en-US" b="1" dirty="0"/>
              <a:t>Probability and Statistics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1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Sublinear</a:t>
            </a:r>
            <a:r>
              <a:rPr lang="en-US" dirty="0">
                <a:solidFill>
                  <a:srgbClr val="0070C0"/>
                </a:solidFill>
              </a:rPr>
              <a:t>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= size of the data, we want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𝑜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not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Sublinear</a:t>
                </a:r>
                <a:r>
                  <a:rPr lang="en-US" dirty="0"/>
                  <a:t> Time</a:t>
                </a:r>
              </a:p>
              <a:p>
                <a:pPr lvl="1"/>
                <a:r>
                  <a:rPr lang="en-US" dirty="0"/>
                  <a:t>Queries</a:t>
                </a:r>
              </a:p>
              <a:p>
                <a:pPr lvl="1"/>
                <a:r>
                  <a:rPr lang="en-US" dirty="0"/>
                  <a:t>Samples</a:t>
                </a:r>
              </a:p>
              <a:p>
                <a:r>
                  <a:rPr lang="en-US" dirty="0" err="1"/>
                  <a:t>Sublinear</a:t>
                </a:r>
                <a:r>
                  <a:rPr lang="en-US" dirty="0"/>
                  <a:t> Space</a:t>
                </a:r>
              </a:p>
              <a:p>
                <a:pPr lvl="1"/>
                <a:r>
                  <a:rPr lang="en-US" dirty="0"/>
                  <a:t>Data Streams</a:t>
                </a:r>
              </a:p>
              <a:p>
                <a:pPr lvl="1"/>
                <a:r>
                  <a:rPr lang="en-US" dirty="0"/>
                  <a:t>Sketching</a:t>
                </a:r>
              </a:p>
              <a:p>
                <a:r>
                  <a:rPr lang="en-US" dirty="0"/>
                  <a:t>Distributed Algorithms</a:t>
                </a:r>
              </a:p>
              <a:p>
                <a:pPr lvl="1"/>
                <a:r>
                  <a:rPr lang="en-US" dirty="0"/>
                  <a:t>Local and distributed computations </a:t>
                </a:r>
              </a:p>
              <a:p>
                <a:pPr lvl="1"/>
                <a:r>
                  <a:rPr lang="en-US" dirty="0" err="1"/>
                  <a:t>MapReduce</a:t>
                </a:r>
                <a:r>
                  <a:rPr lang="en-US" dirty="0"/>
                  <a:t>-style algorithms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630" t="-2389" b="-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7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060" y="4523753"/>
            <a:ext cx="1772894" cy="17728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Why is it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Algorithms for big data used by big companies (ultra-fast (randomized algorithms for approximate decision making)</a:t>
            </a:r>
          </a:p>
          <a:p>
            <a:pPr lvl="1"/>
            <a:r>
              <a:rPr lang="en-US" dirty="0"/>
              <a:t>Networking applications (counting and detecting patterns in small space)</a:t>
            </a:r>
          </a:p>
          <a:p>
            <a:pPr lvl="1"/>
            <a:r>
              <a:rPr lang="en-US" dirty="0"/>
              <a:t>Distributed computations (small sketches to reduce communication overheads)</a:t>
            </a:r>
          </a:p>
          <a:p>
            <a:r>
              <a:rPr lang="en-US" dirty="0"/>
              <a:t>Aggregate Knowledge: startup doing streaming algorithms, acquired for $150M</a:t>
            </a:r>
          </a:p>
          <a:p>
            <a:r>
              <a:rPr lang="en-US" dirty="0"/>
              <a:t>Today: Applications to soccer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018" y="2286000"/>
            <a:ext cx="1824037" cy="6441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5410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0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2733</TotalTime>
  <Words>2942</Words>
  <Application>Microsoft Macintosh PowerPoint</Application>
  <PresentationFormat>全屏显示(4:3)</PresentationFormat>
  <Paragraphs>423</Paragraphs>
  <Slides>67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2" baseType="lpstr">
      <vt:lpstr>Calibri (Body)</vt:lpstr>
      <vt:lpstr>Arial</vt:lpstr>
      <vt:lpstr>Calibri</vt:lpstr>
      <vt:lpstr>Cambria Math</vt:lpstr>
      <vt:lpstr>Office Theme</vt:lpstr>
      <vt:lpstr>Sublinear Algorihms for Big Data</vt:lpstr>
      <vt:lpstr>Part 0: Introduction</vt:lpstr>
      <vt:lpstr>Name</vt:lpstr>
      <vt:lpstr>Disclaimers</vt:lpstr>
      <vt:lpstr>Disclaimers</vt:lpstr>
      <vt:lpstr>Disclaimers</vt:lpstr>
      <vt:lpstr>Big Data</vt:lpstr>
      <vt:lpstr>Sublinear Algorithms</vt:lpstr>
      <vt:lpstr>Why is it useful?</vt:lpstr>
      <vt:lpstr>Course Materials</vt:lpstr>
      <vt:lpstr>Course Overview</vt:lpstr>
      <vt:lpstr>Puzzles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Which number was missing?</vt:lpstr>
      <vt:lpstr>Puzzle #1</vt:lpstr>
      <vt:lpstr>Puzzle #2</vt:lpstr>
      <vt:lpstr>Puzzle #3</vt:lpstr>
      <vt:lpstr>Puzzles</vt:lpstr>
      <vt:lpstr>Part 1: Probability 101</vt:lpstr>
      <vt:lpstr>Expectation</vt:lpstr>
      <vt:lpstr>Expectation</vt:lpstr>
      <vt:lpstr>Variance</vt:lpstr>
      <vt:lpstr>Variance</vt:lpstr>
      <vt:lpstr>Independence</vt:lpstr>
      <vt:lpstr>Independence: Example   </vt:lpstr>
      <vt:lpstr>Independence: Example </vt:lpstr>
      <vt:lpstr>Conditional Probabilities</vt:lpstr>
      <vt:lpstr>Union Bound</vt:lpstr>
      <vt:lpstr>Union Bound: Example</vt:lpstr>
      <vt:lpstr>Independence and Linearity of Expectation/Variance</vt:lpstr>
      <vt:lpstr>Part 2: Inequalities</vt:lpstr>
      <vt:lpstr>Markov’s Inequality</vt:lpstr>
      <vt:lpstr>Markov’s Inequality</vt:lpstr>
      <vt:lpstr>Markov Inequality: Example</vt:lpstr>
      <vt:lpstr>Markov Inequality: Example</vt:lpstr>
      <vt:lpstr>Markov Inequality: Example</vt:lpstr>
      <vt:lpstr>Markov + Union Bound: Example</vt:lpstr>
      <vt:lpstr>Chebyshev’s Inequality</vt:lpstr>
      <vt:lpstr>Chebyshev’s Inequality</vt:lpstr>
      <vt:lpstr>Chebyshev: Example</vt:lpstr>
      <vt:lpstr>Chebyshev: Example</vt:lpstr>
      <vt:lpstr>Chebyshev: Example</vt:lpstr>
      <vt:lpstr>Chernoff bound</vt:lpstr>
      <vt:lpstr>Chernoff bound (corollary)</vt:lpstr>
      <vt:lpstr>Chernoff: Example</vt:lpstr>
      <vt:lpstr>Chernoff: Example</vt:lpstr>
      <vt:lpstr>Chernoff v.s Chebyshev: Example</vt:lpstr>
      <vt:lpstr>Chernoff v.s Chebyshev: Example</vt:lpstr>
      <vt:lpstr>Answers to the puzzles</vt:lpstr>
      <vt:lpstr>Part 3: Morris’s Algorithm</vt:lpstr>
      <vt:lpstr>Morris’s Algorithm: Alpha-version </vt:lpstr>
      <vt:lpstr>Morris’s Algorithm: Alpha-version </vt:lpstr>
      <vt:lpstr>Morris’s Algorithm: Alpha-version </vt:lpstr>
      <vt:lpstr>Morris’s Algorithm: Alpha-version </vt:lpstr>
      <vt:lpstr>Morris’s Algorithm: Beta-version </vt:lpstr>
      <vt:lpstr>Morris’s Algorithm: Beta-version </vt:lpstr>
      <vt:lpstr>Morris’s Algorithm: Final</vt:lpstr>
      <vt:lpstr>Morris’s Algorithm: Final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Set Disjointness:  The Communication Complexity of Finding the Intersection</dc:title>
  <dc:creator>grigory</dc:creator>
  <cp:lastModifiedBy>wang zifan</cp:lastModifiedBy>
  <cp:revision>83</cp:revision>
  <dcterms:created xsi:type="dcterms:W3CDTF">2014-07-27T16:59:36Z</dcterms:created>
  <dcterms:modified xsi:type="dcterms:W3CDTF">2019-03-26T03:31:26Z</dcterms:modified>
</cp:coreProperties>
</file>