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0" r:id="rId3"/>
    <p:sldId id="291" r:id="rId4"/>
    <p:sldId id="292" r:id="rId5"/>
    <p:sldId id="296" r:id="rId6"/>
    <p:sldId id="293" r:id="rId7"/>
    <p:sldId id="294" r:id="rId8"/>
    <p:sldId id="295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6" r:id="rId18"/>
    <p:sldId id="305" r:id="rId19"/>
    <p:sldId id="310" r:id="rId20"/>
    <p:sldId id="307" r:id="rId21"/>
    <p:sldId id="308" r:id="rId22"/>
    <p:sldId id="309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5E5E5"/>
    <a:srgbClr val="ECECEC"/>
    <a:srgbClr val="DAE3F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3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5F619-DF5E-416B-B866-5F6697AABCEE}" type="datetimeFigureOut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D8E6E-CD75-4B38-A7C9-7A45ACF42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454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2A2D5-5991-4801-9691-390FCB9DC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7C9EBD-1D51-4310-8140-8CEBFBD86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A390BD-CDEB-4284-A417-78BA8ADF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9422-2511-4DEB-8886-B5AD4CD25B7D}" type="datetime1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03C509-C3C1-4375-A055-327EDB53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2647FC-32D0-43C2-96DF-BE7FB421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14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2D6D88-543F-4DEA-9B1D-993D35A3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AB248F-F15B-4B52-B326-603494A59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D9AD5F-A6D7-4E47-A9A3-AE021614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FE32-2043-4B95-8CEA-949D1D532E89}" type="datetime1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5D0919-31C5-49F9-BA42-2D925299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ED5604-0723-4DE6-A8ED-EC2F71A8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47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A5658A-E6DB-4AA1-A1FA-8F42C52D4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DC3796-8EE3-450E-910C-7748C97F2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E94238-0433-413C-A371-7E3B56F9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0BCD-8E35-4E36-BA70-DF8CCEC4F900}" type="datetime1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8884A3-3F02-489D-B5D1-5E574AED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147799-5FF5-47F2-861E-3D499C8D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01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DAA9D-EE1F-4F89-AEDC-CF5C82009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89BE7A-DAD9-48A4-9AEE-8568A4600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5EA0D7-F175-4722-8171-11E0C5E7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42D38D-EA2F-499D-81AD-F1C8DB77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8F431E-A03B-44D2-889F-BA747F93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7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A9020B-5C5A-496F-A77B-5203ECD1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B19C9C-A23F-40F4-8305-BF4B69AE4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33B0B2-ED68-4CE7-8D5D-7E46D569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031D-4FFA-4B7E-B90B-3B0E99D95905}" type="datetime1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341207-1D5D-47E5-B3B2-30257732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7EF52C-3532-469F-9809-0143BF56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57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C48C9F-1F97-43B6-8EFE-D010C723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C1C707-5332-4151-86E5-86B9DA457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F6D550-CB9F-4568-B374-5DF9C55FC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901F13-061E-45BF-9447-4AE59C69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789-9038-455D-87FB-B3612E9AC9A3}" type="datetime1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0D7303-8807-429C-A9ED-A078F739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49B0EF-56B7-43CE-8C4F-C89AC292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2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1827A9-A6B3-4DBA-8DD4-1EF7BFE2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718881-F0E6-4B61-B801-A69273509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5126CF-9339-4B35-9D63-13AF33537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575F374-9BEB-4822-9C09-1C167402B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52EC9B-5F90-43C8-8AD2-26C473A99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656D112-F395-4E9B-BB7B-40BDBDE6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25C3-42CF-4363-9956-46937FDA7220}" type="datetime1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E1D6D34-7603-4EFA-9F95-00AAE4FF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C3C689C-9A1D-46D8-8403-5D8B6026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91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0BE7B3-1BE6-40AA-A119-61614CD7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D103DFE-1D02-4CE4-975B-6BBFC828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F6D4-C983-4750-ACFD-FFD733A8AEBA}" type="datetime1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C24F744-53A4-4415-9499-F9AF7FC1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CBBD0E-26FA-48DB-91B4-9DBE72B0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65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E827CB2-1569-487A-B859-84835B76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F6A0-178A-49B5-817C-3A928D943E2A}" type="datetime1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5ADE1E7-BCF3-4E8B-B8BF-24B936B2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A436C4-1C3A-47D6-BC76-3FFB5750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15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BD28A-0404-4D1E-9888-A1C46393D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B8020A-0881-438E-9867-C3B30ABE5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88B36F-EC4B-4DE2-8D29-048799BFE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01E1F8-21B4-4692-9E70-6B689EE71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AC8A-5481-4A69-A182-F9F960B32A4D}" type="datetime1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BD9C5F-52CE-4C7A-80DC-4DC08F1D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8BEE70-4260-43C8-9006-D891963B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D7999A-D6C7-4E5E-921B-B505591F0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9B42B7E-3239-4AFC-9FA7-A892FCE6E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DA4328-0511-428E-BE9F-809BEA70D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2CE1D2-0D01-4B1C-BADC-2A35E1EE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E206-1C27-4E41-AC82-7A0AA2282A21}" type="datetime1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111D41-DBD9-4F08-850C-E762FCC69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E8C038-71FF-43B1-8892-3FE95299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14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B13E12C-A526-4110-B0F2-673D5EA5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5FA200-ACF9-4FBE-BEDA-4F3C24E28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C298FA-08A3-4754-9E4C-FB61175CA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B85AF-FB41-4DE2-B200-20D62EB52EF6}" type="datetime1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470FA3-0AEB-46CE-B339-0FC3538D1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9B2B95-1106-49A4-BEA5-C0EC098B6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79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058D3E-48C6-43BD-88FB-6A9EA6C13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298" y="1810389"/>
            <a:ext cx="10103404" cy="1632047"/>
          </a:xfrm>
        </p:spPr>
        <p:txBody>
          <a:bodyPr>
            <a:normAutofit fontScale="90000"/>
          </a:bodyPr>
          <a:lstStyle/>
          <a:p>
            <a:r>
              <a:rPr lang="en-US" altLang="zh-TW" sz="4400" b="0" i="0" u="none" strike="noStrike" baseline="0" dirty="0">
                <a:latin typeface="Times-Roman"/>
              </a:rPr>
              <a:t>Simulating Quantization, </a:t>
            </a:r>
            <a:br>
              <a:rPr lang="en-US" altLang="zh-TW" sz="4400" b="0" i="0" u="none" strike="noStrike" baseline="0" dirty="0">
                <a:latin typeface="Times-Roman"/>
              </a:rPr>
            </a:br>
            <a:r>
              <a:rPr lang="en-US" altLang="zh-TW" sz="4400" b="0" i="0" u="none" strike="noStrike" baseline="0" dirty="0">
                <a:latin typeface="Times-Roman"/>
              </a:rPr>
              <a:t>MAC Units </a:t>
            </a:r>
            <a:r>
              <a:rPr lang="en-US" altLang="zh-TW" sz="4400" dirty="0">
                <a:latin typeface="Times-Roman"/>
              </a:rPr>
              <a:t>with VSQ </a:t>
            </a:r>
            <a:r>
              <a:rPr lang="en-US" altLang="zh-TW" sz="4400" b="0" i="0" u="none" strike="noStrike" baseline="0" dirty="0">
                <a:latin typeface="Times-Roman"/>
              </a:rPr>
              <a:t>and Testbench</a:t>
            </a:r>
            <a:endParaRPr lang="zh-TW" altLang="en-US" sz="13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4BD5AD-5993-40A2-9AFD-B4E908F90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4312"/>
            <a:ext cx="9144000" cy="11481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/>
              <a:t>4/22 Progress Report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Presenter: I-An Hou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BC1657-0322-4EEA-962B-18C95330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23144"/>
            <a:ext cx="2743200" cy="365125"/>
          </a:xfrm>
        </p:spPr>
        <p:txBody>
          <a:bodyPr/>
          <a:lstStyle/>
          <a:p>
            <a:fld id="{7494A5DA-7473-4720-95D3-0864F29BA08E}" type="datetime1">
              <a:rPr lang="zh-TW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2025/4/21</a:t>
            </a:fld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475676-5570-4FB4-A639-1A52386B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3143"/>
            <a:ext cx="2743200" cy="365125"/>
          </a:xfrm>
        </p:spPr>
        <p:txBody>
          <a:bodyPr/>
          <a:lstStyle/>
          <a:p>
            <a:fld id="{13D67497-B2F6-4681-B86D-28F94DA14DA8}" type="slidenum">
              <a:rPr lang="zh-TW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63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Two-level Quantization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2DED8A98-DDAD-4AF0-ABEE-8726DF1BCD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Solution: store a base scale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TW" dirty="0"/>
                  <a:t> once, and additionally store integer scale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for each vector. </a:t>
                </a:r>
                <a:r>
                  <a:rPr lang="zh-TW" altLang="en-US" dirty="0"/>
                  <a:t> 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2DED8A98-DDAD-4AF0-ABEE-8726DF1BCD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r="-11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942D8C1B-EB58-4F10-8521-4F3B5EE32A32}"/>
                  </a:ext>
                </a:extLst>
              </p:cNvPr>
              <p:cNvSpPr txBox="1"/>
              <p:nvPr/>
            </p:nvSpPr>
            <p:spPr>
              <a:xfrm>
                <a:off x="4774324" y="4341140"/>
                <a:ext cx="2643352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942D8C1B-EB58-4F10-8521-4F3B5EE32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324" y="4341140"/>
                <a:ext cx="2643352" cy="4641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橢圓 5">
            <a:extLst>
              <a:ext uri="{FF2B5EF4-FFF2-40B4-BE49-F238E27FC236}">
                <a16:creationId xmlns:a16="http://schemas.microsoft.com/office/drawing/2014/main" id="{3DFC0A79-D4B6-4AAF-8F80-32ACDF3DBE88}"/>
              </a:ext>
            </a:extLst>
          </p:cNvPr>
          <p:cNvSpPr/>
          <p:nvPr/>
        </p:nvSpPr>
        <p:spPr>
          <a:xfrm>
            <a:off x="5590728" y="4341140"/>
            <a:ext cx="505272" cy="537717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DCDDEC-B51E-4194-91B8-071B72AD7C78}"/>
              </a:ext>
            </a:extLst>
          </p:cNvPr>
          <p:cNvSpPr txBox="1"/>
          <p:nvPr/>
        </p:nvSpPr>
        <p:spPr>
          <a:xfrm>
            <a:off x="3495483" y="3344630"/>
            <a:ext cx="3150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per-vector scale factor</a:t>
            </a:r>
            <a:endParaRPr lang="zh-TW" altLang="en-US"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CEDE0DE-96EF-404F-A2EE-642A3AC33E9C}"/>
              </a:ext>
            </a:extLst>
          </p:cNvPr>
          <p:cNvSpPr/>
          <p:nvPr/>
        </p:nvSpPr>
        <p:spPr>
          <a:xfrm>
            <a:off x="6251566" y="4341140"/>
            <a:ext cx="505272" cy="53771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4BC8266-FC5A-400A-8259-B9B7A5DBAE7D}"/>
              </a:ext>
            </a:extLst>
          </p:cNvPr>
          <p:cNvSpPr txBox="1"/>
          <p:nvPr/>
        </p:nvSpPr>
        <p:spPr>
          <a:xfrm>
            <a:off x="4975185" y="5013794"/>
            <a:ext cx="35551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Floating-point coarse-grained scale factor</a:t>
            </a:r>
            <a:endParaRPr lang="zh-TW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44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Two-level Quantization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2DED8A98-DDAD-4AF0-ABEE-8726DF1BCD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Obtaining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800" b="0" i="0" dirty="0"/>
                  <a:t>and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TW" dirty="0"/>
                  <a:t>:</a:t>
                </a:r>
                <a:endParaRPr lang="zh-TW" altLang="en-US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2DED8A98-DDAD-4AF0-ABEE-8726DF1BCD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9DCCFA5-F2D2-4FC7-B319-CF150FDF6DE1}"/>
                  </a:ext>
                </a:extLst>
              </p:cNvPr>
              <p:cNvSpPr txBox="1"/>
              <p:nvPr/>
            </p:nvSpPr>
            <p:spPr>
              <a:xfrm>
                <a:off x="1169538" y="3197843"/>
                <a:ext cx="4599721" cy="4653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𝑓𝑝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⁡|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9DCCFA5-F2D2-4FC7-B319-CF150FDF6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538" y="3197843"/>
                <a:ext cx="4599721" cy="4653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4E35898-104C-475B-8C86-B2D8AF64130A}"/>
                  </a:ext>
                </a:extLst>
              </p:cNvPr>
              <p:cNvSpPr txBox="1"/>
              <p:nvPr/>
            </p:nvSpPr>
            <p:spPr>
              <a:xfrm>
                <a:off x="1785700" y="3828684"/>
                <a:ext cx="3367396" cy="8333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𝑓𝑝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4E35898-104C-475B-8C86-B2D8AF641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700" y="3828684"/>
                <a:ext cx="3367396" cy="8333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2A869B5-12A0-412F-BF7D-2E1953E574A4}"/>
                  </a:ext>
                </a:extLst>
              </p:cNvPr>
              <p:cNvSpPr txBox="1"/>
              <p:nvPr/>
            </p:nvSpPr>
            <p:spPr>
              <a:xfrm>
                <a:off x="6433016" y="3196308"/>
                <a:ext cx="4355167" cy="4653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𝑓𝑝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𝑓𝑝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2A869B5-12A0-412F-BF7D-2E1953E57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016" y="3196308"/>
                <a:ext cx="4355167" cy="4653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FCA6CCCF-5AAD-4B47-8F27-03AD186E81B2}"/>
                  </a:ext>
                </a:extLst>
              </p:cNvPr>
              <p:cNvSpPr txBox="1"/>
              <p:nvPr/>
            </p:nvSpPr>
            <p:spPr>
              <a:xfrm>
                <a:off x="7063669" y="3796629"/>
                <a:ext cx="3093860" cy="833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𝑓𝑝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−1 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FCA6CCCF-5AAD-4B47-8F27-03AD186E8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669" y="3796629"/>
                <a:ext cx="3093860" cy="8335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BCCACE1-850D-4E63-9EC9-8B1FB42B4267}"/>
                  </a:ext>
                </a:extLst>
              </p:cNvPr>
              <p:cNvSpPr txBox="1"/>
              <p:nvPr/>
            </p:nvSpPr>
            <p:spPr>
              <a:xfrm>
                <a:off x="6684528" y="4924151"/>
                <a:ext cx="3597459" cy="95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𝑓𝑝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BCCACE1-850D-4E63-9EC9-8B1FB42B4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528" y="4924151"/>
                <a:ext cx="3597459" cy="9588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09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Two-level Quantization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2DED8A98-DDAD-4AF0-ABEE-8726DF1BCD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Obtaining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altLang="zh-TW" dirty="0"/>
                  <a:t>:</a:t>
                </a:r>
                <a:endParaRPr lang="zh-TW" altLang="en-US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2DED8A98-DDAD-4AF0-ABEE-8726DF1BCD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600BBC7-C46B-4E86-9453-AC7604E2E270}"/>
                  </a:ext>
                </a:extLst>
              </p:cNvPr>
              <p:cNvSpPr txBox="1"/>
              <p:nvPr/>
            </p:nvSpPr>
            <p:spPr>
              <a:xfrm>
                <a:off x="1146276" y="3036487"/>
                <a:ext cx="3983463" cy="972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𝑓𝑝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600BBC7-C46B-4E86-9453-AC7604E2E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276" y="3036487"/>
                <a:ext cx="3983463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36842870-779F-4D0B-AFCC-4F99A2980F7D}"/>
                  </a:ext>
                </a:extLst>
              </p:cNvPr>
              <p:cNvSpPr txBox="1"/>
              <p:nvPr/>
            </p:nvSpPr>
            <p:spPr>
              <a:xfrm>
                <a:off x="1146276" y="4754667"/>
                <a:ext cx="7105791" cy="4653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𝑓𝑝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36842870-779F-4D0B-AFCC-4F99A2980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276" y="4754667"/>
                <a:ext cx="7105791" cy="4653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891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Hardware</a:t>
            </a:r>
            <a:r>
              <a:rPr lang="zh-TW" altLang="en-US" dirty="0"/>
              <a:t> </a:t>
            </a:r>
            <a:r>
              <a:rPr lang="en-US" altLang="zh-TW" dirty="0"/>
              <a:t>Design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F482A59-EAF3-46C9-AD27-D40B7AACD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92" y="1522470"/>
            <a:ext cx="10283420" cy="465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28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Hardware</a:t>
            </a:r>
            <a:r>
              <a:rPr lang="zh-TW" altLang="en-US" dirty="0"/>
              <a:t> </a:t>
            </a:r>
            <a:r>
              <a:rPr lang="en-US" altLang="zh-TW" dirty="0"/>
              <a:t>Design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F482A59-EAF3-46C9-AD27-D40B7AACD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18" t="48669" r="15019" b="1068"/>
          <a:stretch/>
        </p:blipFill>
        <p:spPr>
          <a:xfrm>
            <a:off x="6489053" y="2150028"/>
            <a:ext cx="4133941" cy="323415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3359B5B-CB98-4BA8-BF15-F70B8C562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62" r="16630" b="53310"/>
          <a:stretch/>
        </p:blipFill>
        <p:spPr>
          <a:xfrm>
            <a:off x="726796" y="1886141"/>
            <a:ext cx="4655277" cy="3498039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AC0E32A4-9D49-41DF-A219-DD951326D4DB}"/>
              </a:ext>
            </a:extLst>
          </p:cNvPr>
          <p:cNvSpPr/>
          <p:nvPr/>
        </p:nvSpPr>
        <p:spPr>
          <a:xfrm>
            <a:off x="3412123" y="2662858"/>
            <a:ext cx="2364757" cy="2246121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8867F00-1C7E-4BE9-AB1E-6030E031AF7C}"/>
                  </a:ext>
                </a:extLst>
              </p:cNvPr>
              <p:cNvSpPr txBox="1"/>
              <p:nvPr/>
            </p:nvSpPr>
            <p:spPr>
              <a:xfrm>
                <a:off x="1585589" y="5586949"/>
                <a:ext cx="3318216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b>
                          <m:r>
                            <a:rPr lang="en-US" altLang="zh-TW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b>
                          <m:r>
                            <a:rPr lang="en-US" altLang="zh-TW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8867F00-1C7E-4BE9-AB1E-6030E031A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589" y="5586949"/>
                <a:ext cx="3318216" cy="397866"/>
              </a:xfrm>
              <a:prstGeom prst="rect">
                <a:avLst/>
              </a:prstGeom>
              <a:blipFill>
                <a:blip r:embed="rId3"/>
                <a:stretch>
                  <a:fillRect l="-735" r="-551" b="-242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橢圓 8">
            <a:extLst>
              <a:ext uri="{FF2B5EF4-FFF2-40B4-BE49-F238E27FC236}">
                <a16:creationId xmlns:a16="http://schemas.microsoft.com/office/drawing/2014/main" id="{238081FA-0B36-4965-8126-32D37D3831B4}"/>
              </a:ext>
            </a:extLst>
          </p:cNvPr>
          <p:cNvSpPr/>
          <p:nvPr/>
        </p:nvSpPr>
        <p:spPr>
          <a:xfrm>
            <a:off x="6489053" y="2395504"/>
            <a:ext cx="3996154" cy="123965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7657C3D-3D01-4862-8426-7E48528B2855}"/>
                  </a:ext>
                </a:extLst>
              </p:cNvPr>
              <p:cNvSpPr txBox="1"/>
              <p:nvPr/>
            </p:nvSpPr>
            <p:spPr>
              <a:xfrm>
                <a:off x="6484617" y="1645230"/>
                <a:ext cx="4426596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7657C3D-3D01-4862-8426-7E48528B2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617" y="1645230"/>
                <a:ext cx="4426596" cy="397866"/>
              </a:xfrm>
              <a:prstGeom prst="rect">
                <a:avLst/>
              </a:prstGeom>
              <a:blipFill>
                <a:blip r:embed="rId4"/>
                <a:stretch>
                  <a:fillRect r="-275" b="-2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618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Code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007B367-B6B2-41E5-8A1C-AD08F4B16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64" y="1756280"/>
            <a:ext cx="5795722" cy="427937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0029499-D093-4D4B-A593-B20DC1F72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738" y="1756280"/>
            <a:ext cx="3269483" cy="287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6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Code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FFD6AA0-B567-4CEC-80B0-0017F1814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86" y="2049729"/>
            <a:ext cx="6588485" cy="3614642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BB2486F9-0D8C-4659-AAF1-8A0553DE3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305" y="2049729"/>
            <a:ext cx="4755231" cy="208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78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7A286E-103E-4E80-B792-AACB9430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Verilog Code for Int4 MAC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A03181-15A6-487E-9555-F852AE106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195FEE-5D23-438D-A949-C8BA6222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285C94-D3AC-4860-A8CF-F31DBA57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77175BB-9D44-4C07-B09E-3EED7A70C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15" y="1622567"/>
            <a:ext cx="4606886" cy="473378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2866DA6-8620-4F01-8791-F4F00FB77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655" y="1619753"/>
            <a:ext cx="6374671" cy="473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68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324F3-1CE0-4C16-A8F5-69A6D44DE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Verilog Code for VSQ-Support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E169CE-CE57-4297-8DCD-FE430658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1E8691-33C3-45DA-AEA2-8C2315C4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8F5BE70-40FF-4FB3-8936-A23ACB29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AC347B1-95AD-4A9A-A52A-D6EA8ACB0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083" y="1742883"/>
            <a:ext cx="2274450" cy="429890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7663033-6035-44FA-B319-E3786C7C5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57" y="2174335"/>
            <a:ext cx="8272558" cy="329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31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71AAEC-2310-4A88-87EE-E3F4FAE40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Verilog Code for a single MAC </a:t>
            </a:r>
            <a:r>
              <a:rPr lang="en-US" altLang="zh-TW" dirty="0" err="1"/>
              <a:t>datapath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9DFBF7-514E-46C9-A3E2-299A44E76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F772FF-4207-4656-8AD7-D1A412B8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4C1CBBF-1497-45DB-99C7-3921123E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361B3FF-49F3-4BC7-9684-A34E8241F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90" y="1734036"/>
            <a:ext cx="3495386" cy="462231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E911823-84FD-45CC-930E-1E005C1FE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263" y="3045483"/>
            <a:ext cx="6450407" cy="148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1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78F75B-FA97-4A70-B1CA-D701F2BA9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/>
                  <a:t>Coarse-grained quantization: single scale factor used for a big range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e.g. entire input activation 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TW" dirty="0"/>
                  <a:t>) and each kernel 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</a:p>
              <a:p>
                <a:r>
                  <a:rPr lang="en-US" altLang="zh-TW" dirty="0"/>
                  <a:t>Fine-grained quantization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(proposed):  single scale factor for each vector 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×1×1</m:t>
                    </m:r>
                  </m:oMath>
                </a14:m>
                <a:r>
                  <a:rPr lang="en-US" altLang="zh-TW" dirty="0"/>
                  <a:t>)</a:t>
                </a:r>
              </a:p>
              <a:p>
                <a:pPr marL="0" indent="0">
                  <a:buNone/>
                </a:pPr>
                <a:r>
                  <a:rPr lang="zh-TW" altLang="en-US" dirty="0"/>
                  <a:t>  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78F75B-FA97-4A70-B1CA-D701F2BA9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61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00DE9A-7953-46B6-A3C9-52948956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Testbench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53C71B-AEB7-46FD-B534-547BF855B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9EE32C-A358-43AA-8B13-F5CD6B68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63288B-F13A-4BC2-A924-0FCDE811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13EA66A-66B9-4E19-9275-6D4AAD73D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47" y="1825625"/>
            <a:ext cx="4231857" cy="431560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1C626F9-7B86-4B58-9FC5-8BDECE09D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629" y="1842019"/>
            <a:ext cx="6927667" cy="317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58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00DE9A-7953-46B6-A3C9-52948956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Testbench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53C71B-AEB7-46FD-B534-547BF855B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9EE32C-A358-43AA-8B13-F5CD6B68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63288B-F13A-4BC2-A924-0FCDE811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0CD474B-5FCA-49BE-BF2A-76AE82CB4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5" y="1600481"/>
            <a:ext cx="11230550" cy="466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61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00DE9A-7953-46B6-A3C9-52948956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53C71B-AEB7-46FD-B534-547BF855B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Testbench simulation pass (no screenshot due to current issues on the workstation. )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9EE32C-A358-43AA-8B13-F5CD6B68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63288B-F13A-4BC2-A924-0FCDE811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3ACDD8B-F93F-4E21-A32B-C77000FA1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74" y="3481284"/>
            <a:ext cx="7057788" cy="177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0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8F75B-FA97-4A70-B1CA-D701F2BA9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Pros for fined-grained quantization:</a:t>
            </a:r>
          </a:p>
          <a:p>
            <a:r>
              <a:rPr lang="en-US" altLang="zh-TW" dirty="0"/>
              <a:t>1. Smaller range to be represented, lower quantization error. </a:t>
            </a:r>
          </a:p>
          <a:p>
            <a:r>
              <a:rPr lang="en-US" altLang="zh-TW" dirty="0"/>
              <a:t>2. Synergy with hardware (a single MAC unit)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33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Quantization Fundamentals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78F75B-FA97-4A70-B1CA-D701F2BA9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Mapping data (x) to the desired range [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+1, </m:t>
                    </m:r>
                    <m:sSup>
                      <m:s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US" altLang="zh-TW" dirty="0"/>
                  <a:t>]</a:t>
                </a:r>
              </a:p>
              <a:p>
                <a:r>
                  <a:rPr lang="en-US" altLang="zh-TW" dirty="0"/>
                  <a:t>Assume symmetric quantization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78F75B-FA97-4A70-B1CA-D701F2BA9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A1C05A4-4211-4F8C-9D55-B832DF8ABDC0}"/>
                  </a:ext>
                </a:extLst>
              </p:cNvPr>
              <p:cNvSpPr txBox="1"/>
              <p:nvPr/>
            </p:nvSpPr>
            <p:spPr>
              <a:xfrm>
                <a:off x="4876915" y="3554021"/>
                <a:ext cx="2409699" cy="840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A1C05A4-4211-4F8C-9D55-B832DF8AB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915" y="3554021"/>
                <a:ext cx="2409699" cy="8400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A97BE99-046B-4D28-B70F-7E9A1CA9FA66}"/>
                  </a:ext>
                </a:extLst>
              </p:cNvPr>
              <p:cNvSpPr txBox="1"/>
              <p:nvPr/>
            </p:nvSpPr>
            <p:spPr>
              <a:xfrm>
                <a:off x="2917437" y="5048053"/>
                <a:ext cx="6357125" cy="7334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𝑐𝑙𝑖𝑝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, −</m:t>
                    </m:r>
                    <m:sSup>
                      <m:sSup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+1, </m:t>
                    </m:r>
                    <m:sSup>
                      <m:sSup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US" altLang="zh-TW" sz="3200" dirty="0"/>
                  <a:t>)</a:t>
                </a:r>
                <a:endParaRPr lang="zh-TW" altLang="en-US" sz="32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A97BE99-046B-4D28-B70F-7E9A1CA9F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437" y="5048053"/>
                <a:ext cx="6357125" cy="733406"/>
              </a:xfrm>
              <a:prstGeom prst="rect">
                <a:avLst/>
              </a:prstGeom>
              <a:blipFill>
                <a:blip r:embed="rId4"/>
                <a:stretch>
                  <a:fillRect r="-2879" b="-191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4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Quantization Fundamentals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8F75B-FA97-4A70-B1CA-D701F2BA9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 avoid vanishing gradient, the simulated quantization is used during training. 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5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A97BE99-046B-4D28-B70F-7E9A1CA9FA66}"/>
                  </a:ext>
                </a:extLst>
              </p:cNvPr>
              <p:cNvSpPr txBox="1"/>
              <p:nvPr/>
            </p:nvSpPr>
            <p:spPr>
              <a:xfrm>
                <a:off x="5026124" y="3736093"/>
                <a:ext cx="2139752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A97BE99-046B-4D28-B70F-7E9A1CA9F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124" y="3736093"/>
                <a:ext cx="2139752" cy="5304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34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Quantization Fundamentals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78F75B-FA97-4A70-B1CA-D701F2BA9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Calibration: choosing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1. Max calibration: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8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⁡(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altLang="zh-TW" sz="2800" b="0" dirty="0"/>
              </a:p>
              <a:p>
                <a:r>
                  <a:rPr lang="en-US" altLang="zh-TW" dirty="0"/>
                  <a:t>2. Percentile calibration: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TW" sz="28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⁡(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|),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3.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Entropy calibration: minimizing information loss between real and quantized distributions. 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78F75B-FA97-4A70-B1CA-D701F2BA9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51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Mapping to Hardware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78F75B-FA97-4A70-B1CA-D701F2BA9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63742" y="1978025"/>
                <a:ext cx="551913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With VS-Quant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78F75B-FA97-4A70-B1CA-D701F2BA9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63742" y="1978025"/>
                <a:ext cx="5519130" cy="4351338"/>
              </a:xfrm>
              <a:blipFill>
                <a:blip r:embed="rId2"/>
                <a:stretch>
                  <a:fillRect l="-19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7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6CFA3AC2-C8C9-4C27-A43D-C0158D3A90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2161" y="1978025"/>
                <a:ext cx="5090058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/>
                  <a:t>Normal MAC unit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6CFA3AC2-C8C9-4C27-A43D-C0158D3A9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61" y="1978025"/>
                <a:ext cx="5090058" cy="4351338"/>
              </a:xfrm>
              <a:prstGeom prst="rect">
                <a:avLst/>
              </a:prstGeom>
              <a:blipFill>
                <a:blip r:embed="rId3"/>
                <a:stretch>
                  <a:fillRect l="-21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D3D321F6-1AB4-49F6-8412-08D23A767FDF}"/>
                  </a:ext>
                </a:extLst>
              </p:cNvPr>
              <p:cNvSpPr txBox="1"/>
              <p:nvPr/>
            </p:nvSpPr>
            <p:spPr>
              <a:xfrm>
                <a:off x="2173487" y="5350826"/>
                <a:ext cx="723746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w, a is a vector with size V,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∈[0,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D3D321F6-1AB4-49F6-8412-08D23A767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487" y="5350826"/>
                <a:ext cx="7237464" cy="523220"/>
              </a:xfrm>
              <a:prstGeom prst="rect">
                <a:avLst/>
              </a:prstGeom>
              <a:blipFill>
                <a:blip r:embed="rId4"/>
                <a:stretch>
                  <a:fillRect l="-1769" t="-13953" b="-302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52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Two-level Quantization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8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2DED8A98-DDAD-4AF0-ABEE-8726DF1BCD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Why is this needed:</a:t>
                </a:r>
              </a:p>
              <a:p>
                <a:r>
                  <a:rPr lang="en-US" altLang="zh-TW" dirty="0"/>
                  <a:t>E.g. a vector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0.12, −0.08, 0.25, −0.18</m:t>
                        </m:r>
                      </m:e>
                    </m:d>
                  </m:oMath>
                </a14:m>
                <a:r>
                  <a:rPr lang="en-US" altLang="zh-TW" dirty="0"/>
                  <a:t>, mapping it to int8 format with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results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12, −8, 25, −18</m:t>
                        </m:r>
                      </m:e>
                    </m:d>
                  </m:oMath>
                </a14:m>
                <a:r>
                  <a:rPr lang="en-US" altLang="zh-TW" dirty="0"/>
                  <a:t>.</a:t>
                </a:r>
              </a:p>
              <a:p>
                <a:r>
                  <a:rPr lang="en-US" altLang="zh-TW" dirty="0"/>
                  <a:t>But storing floating point (e.g. 0.01) for every vector is inefficient.</a:t>
                </a:r>
              </a:p>
              <a:p>
                <a:r>
                  <a:rPr lang="en-US" altLang="zh-TW" dirty="0"/>
                  <a:t>Solution: store a base scale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=0.005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once, and additionally store integer scale (2 in this case) for each vector. </a:t>
                </a:r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2DED8A98-DDAD-4AF0-ABEE-8726DF1BCD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r="-1333" b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30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Two-level Quantization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2DED8A98-DDAD-4AF0-ABEE-8726DF1BCD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Solution: store a base scale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TW" dirty="0"/>
                  <a:t> once, and additionally store integer scale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for each vector. </a:t>
                </a:r>
                <a:r>
                  <a:rPr lang="zh-TW" altLang="en-US" dirty="0"/>
                  <a:t> </a:t>
                </a: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2DED8A98-DDAD-4AF0-ABEE-8726DF1BCD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r="-11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9DCCFA5-F2D2-4FC7-B319-CF150FDF6DE1}"/>
                  </a:ext>
                </a:extLst>
              </p:cNvPr>
              <p:cNvSpPr txBox="1"/>
              <p:nvPr/>
            </p:nvSpPr>
            <p:spPr>
              <a:xfrm>
                <a:off x="4774324" y="4341140"/>
                <a:ext cx="2643352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9DCCFA5-F2D2-4FC7-B319-CF150FDF6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324" y="4341140"/>
                <a:ext cx="2643352" cy="4641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209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7214</TotalTime>
  <Words>561</Words>
  <Application>Microsoft Office PowerPoint</Application>
  <PresentationFormat>寬螢幕</PresentationFormat>
  <Paragraphs>114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Times-Roman</vt:lpstr>
      <vt:lpstr>Arial</vt:lpstr>
      <vt:lpstr>Calibri</vt:lpstr>
      <vt:lpstr>Cambria Math</vt:lpstr>
      <vt:lpstr>Times New Roman</vt:lpstr>
      <vt:lpstr>Office 佈景主題</vt:lpstr>
      <vt:lpstr>Simulating Quantization,  MAC Units with VSQ and Testbench</vt:lpstr>
      <vt:lpstr>Reference</vt:lpstr>
      <vt:lpstr>Reference</vt:lpstr>
      <vt:lpstr>Quantization Fundamentals</vt:lpstr>
      <vt:lpstr>Quantization Fundamentals</vt:lpstr>
      <vt:lpstr>Quantization Fundamentals</vt:lpstr>
      <vt:lpstr>Mapping to Hardware</vt:lpstr>
      <vt:lpstr>Two-level Quantization</vt:lpstr>
      <vt:lpstr>Two-level Quantization</vt:lpstr>
      <vt:lpstr>Two-level Quantization</vt:lpstr>
      <vt:lpstr>Two-level Quantization</vt:lpstr>
      <vt:lpstr>Two-level Quantization</vt:lpstr>
      <vt:lpstr>Hardware Design</vt:lpstr>
      <vt:lpstr>Hardware Design</vt:lpstr>
      <vt:lpstr>Python Code</vt:lpstr>
      <vt:lpstr>Python Code</vt:lpstr>
      <vt:lpstr>Verilog Code for Int4 MAC</vt:lpstr>
      <vt:lpstr>Verilog Code for VSQ-Support</vt:lpstr>
      <vt:lpstr>Verilog Code for a single MAC datapath</vt:lpstr>
      <vt:lpstr>Testbench</vt:lpstr>
      <vt:lpstr>Testbench</vt:lpstr>
      <vt:lpstr>Simulation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Hou Ethan</dc:creator>
  <cp:lastModifiedBy>Hou Ethan</cp:lastModifiedBy>
  <cp:revision>110</cp:revision>
  <dcterms:created xsi:type="dcterms:W3CDTF">2025-03-11T04:10:10Z</dcterms:created>
  <dcterms:modified xsi:type="dcterms:W3CDTF">2025-04-22T04:08:13Z</dcterms:modified>
</cp:coreProperties>
</file>